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50"/>
  </p:handoutMasterIdLst>
  <p:sldIdLst>
    <p:sldId id="3195" r:id="rId3"/>
    <p:sldId id="3307" r:id="rId5"/>
    <p:sldId id="3436" r:id="rId6"/>
    <p:sldId id="3150" r:id="rId7"/>
    <p:sldId id="3209" r:id="rId8"/>
    <p:sldId id="3208" r:id="rId9"/>
    <p:sldId id="3227" r:id="rId10"/>
    <p:sldId id="3229" r:id="rId11"/>
    <p:sldId id="3308" r:id="rId12"/>
    <p:sldId id="3309" r:id="rId13"/>
    <p:sldId id="3310" r:id="rId14"/>
    <p:sldId id="3210" r:id="rId15"/>
    <p:sldId id="3238" r:id="rId16"/>
    <p:sldId id="3241" r:id="rId17"/>
    <p:sldId id="3318" r:id="rId18"/>
    <p:sldId id="3340" r:id="rId19"/>
    <p:sldId id="3341" r:id="rId20"/>
    <p:sldId id="3319" r:id="rId21"/>
    <p:sldId id="3342" r:id="rId22"/>
    <p:sldId id="3320" r:id="rId23"/>
    <p:sldId id="3343" r:id="rId24"/>
    <p:sldId id="3321" r:id="rId25"/>
    <p:sldId id="3344" r:id="rId26"/>
    <p:sldId id="3396" r:id="rId27"/>
    <p:sldId id="3211" r:id="rId28"/>
    <p:sldId id="3347" r:id="rId29"/>
    <p:sldId id="3313" r:id="rId30"/>
    <p:sldId id="3314" r:id="rId31"/>
    <p:sldId id="3348" r:id="rId32"/>
    <p:sldId id="3315" r:id="rId33"/>
    <p:sldId id="3350" r:id="rId34"/>
    <p:sldId id="3351" r:id="rId35"/>
    <p:sldId id="3353" r:id="rId36"/>
    <p:sldId id="3357" r:id="rId37"/>
    <p:sldId id="3358" r:id="rId38"/>
    <p:sldId id="3212" r:id="rId39"/>
    <p:sldId id="3272" r:id="rId40"/>
    <p:sldId id="3273" r:id="rId41"/>
    <p:sldId id="3322" r:id="rId42"/>
    <p:sldId id="3323" r:id="rId43"/>
    <p:sldId id="3511" r:id="rId44"/>
    <p:sldId id="3325" r:id="rId45"/>
    <p:sldId id="3359" r:id="rId46"/>
    <p:sldId id="3149" r:id="rId47"/>
    <p:sldId id="3304" r:id="rId48"/>
    <p:sldId id="3201" r:id="rId49"/>
  </p:sldIdLst>
  <p:sldSz cx="12858750" cy="7232650"/>
  <p:notesSz cx="6858000" cy="9144000"/>
  <p:custDataLst>
    <p:tags r:id="rId5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0" userDrawn="1">
          <p15:clr>
            <a:srgbClr val="A4A3A4"/>
          </p15:clr>
        </p15:guide>
        <p15:guide id="2" orient="horz" pos="4183" userDrawn="1">
          <p15:clr>
            <a:srgbClr val="A4A3A4"/>
          </p15:clr>
        </p15:guide>
        <p15:guide id="3" pos="4050" userDrawn="1">
          <p15:clr>
            <a:srgbClr val="A4A3A4"/>
          </p15:clr>
        </p15:guide>
        <p15:guide id="4" pos="557" userDrawn="1">
          <p15:clr>
            <a:srgbClr val="A4A3A4"/>
          </p15:clr>
        </p15:guide>
        <p15:guide id="5" pos="7597" userDrawn="1">
          <p15:clr>
            <a:srgbClr val="A4A3A4"/>
          </p15:clr>
        </p15:guide>
        <p15:guide id="6" pos="410" userDrawn="1">
          <p15:clr>
            <a:srgbClr val="A4A3A4"/>
          </p15:clr>
        </p15:guide>
        <p15:guide id="7" pos="13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p:scale>
          <a:sx n="66" d="100"/>
          <a:sy n="66" d="100"/>
        </p:scale>
        <p:origin x="-804" y="-132"/>
      </p:cViewPr>
      <p:guideLst>
        <p:guide orient="horz" pos="330"/>
        <p:guide orient="horz" pos="4183"/>
        <p:guide pos="4050"/>
        <p:guide pos="557"/>
        <p:guide pos="7597"/>
        <p:guide pos="410"/>
        <p:guide pos="133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gs" Target="tags/tag11.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handoutMaster" Target="handoutMasters/handoutMaster1.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3.xml"/><Relationship Id="rId11" Type="http://schemas.openxmlformats.org/officeDocument/2006/relationships/slideLayout" Target="../slideLayouts/slideLayout4.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55" y="1414145"/>
            <a:ext cx="12313285" cy="1327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ClrTx/>
              <a:buSzTx/>
              <a:buNone/>
            </a:pPr>
            <a:r>
              <a:rPr lang="zh-CN" altLang="en-US" sz="6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第十章 掌控网络虚拟世界</a:t>
            </a:r>
            <a:endParaRPr lang="zh-CN" altLang="en-US" sz="6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二、互联网的功能</a:t>
            </a:r>
            <a:r>
              <a:rPr lang="zh-CN" altLang="en-US" dirty="0" smtClean="0"/>
              <a:t>分类</a:t>
            </a:r>
            <a:endParaRPr lang="zh-CN" altLang="en-US" dirty="0"/>
          </a:p>
        </p:txBody>
      </p:sp>
      <p:sp>
        <p:nvSpPr>
          <p:cNvPr id="3" name="内容占位符 2"/>
          <p:cNvSpPr>
            <a:spLocks noGrp="1"/>
          </p:cNvSpPr>
          <p:nvPr>
            <p:ph idx="1"/>
          </p:nvPr>
        </p:nvSpPr>
        <p:spPr/>
        <p:txBody>
          <a:bodyPr>
            <a:normAutofit/>
          </a:bodyPr>
          <a:lstStyle/>
          <a:p>
            <a:pPr marL="0" indent="0">
              <a:buNone/>
            </a:pPr>
            <a:r>
              <a:rPr lang="en-US" altLang="zh-CN" dirty="0" smtClean="0"/>
              <a:t>1</a:t>
            </a:r>
            <a:r>
              <a:rPr lang="en-US" altLang="zh-CN" dirty="0"/>
              <a:t>.</a:t>
            </a:r>
            <a:r>
              <a:rPr lang="zh-CN" altLang="en-US" dirty="0"/>
              <a:t>社交娱乐（即时通讯、社区论坛、游戏、视听、直播、短视频等</a:t>
            </a:r>
            <a:r>
              <a:rPr lang="zh-CN" altLang="en-US" dirty="0" smtClean="0"/>
              <a:t>）</a:t>
            </a:r>
            <a:endParaRPr lang="zh-CN" altLang="en-US" dirty="0"/>
          </a:p>
          <a:p>
            <a:pPr marL="0" indent="0">
              <a:buNone/>
            </a:pPr>
            <a:r>
              <a:rPr lang="en-US" altLang="zh-CN" dirty="0"/>
              <a:t>2.</a:t>
            </a:r>
            <a:r>
              <a:rPr lang="zh-CN" altLang="en-US" dirty="0"/>
              <a:t>生活服务（出行、餐饮、配送、家政、教育等）</a:t>
            </a:r>
            <a:endParaRPr lang="zh-CN" altLang="en-US" dirty="0"/>
          </a:p>
          <a:p>
            <a:pPr marL="0" indent="0">
              <a:buNone/>
            </a:pPr>
            <a:r>
              <a:rPr lang="en-US" altLang="zh-CN" dirty="0"/>
              <a:t>3.</a:t>
            </a:r>
            <a:r>
              <a:rPr lang="zh-CN" altLang="en-US" dirty="0"/>
              <a:t>信息资讯（新闻、搜索、内容共享、信息分类与聚合等）</a:t>
            </a:r>
            <a:endParaRPr lang="zh-CN" altLang="en-US" dirty="0"/>
          </a:p>
          <a:p>
            <a:pPr marL="0" indent="0">
              <a:buNone/>
            </a:pPr>
            <a:r>
              <a:rPr lang="en-US" altLang="zh-CN" dirty="0"/>
              <a:t>4.</a:t>
            </a:r>
            <a:r>
              <a:rPr lang="zh-CN" altLang="en-US" dirty="0"/>
              <a:t>网络销售（买卖、中介等）</a:t>
            </a:r>
            <a:endParaRPr lang="zh-CN" altLang="en-US" dirty="0"/>
          </a:p>
          <a:p>
            <a:pPr marL="0" indent="0">
              <a:buNone/>
            </a:pPr>
            <a:r>
              <a:rPr lang="en-US" altLang="zh-CN" dirty="0"/>
              <a:t>5.</a:t>
            </a:r>
            <a:r>
              <a:rPr lang="zh-CN" altLang="en-US" dirty="0"/>
              <a:t>金融服务（支付结算、贷款、理财、证券投资等）</a:t>
            </a:r>
            <a:endParaRPr lang="zh-CN" altLang="en-US" dirty="0"/>
          </a:p>
          <a:p>
            <a:pPr marL="0" indent="0">
              <a:buNone/>
            </a:pPr>
            <a:r>
              <a:rPr lang="en-US" altLang="zh-CN" dirty="0"/>
              <a:t>6.</a:t>
            </a:r>
            <a:r>
              <a:rPr lang="zh-CN" altLang="en-US" dirty="0"/>
              <a:t>计算应用</a:t>
            </a:r>
            <a:r>
              <a:rPr lang="zh-CN" altLang="en-US" dirty="0"/>
              <a:t>（信息管理、数据储存、云计算、网络服务等）</a:t>
            </a:r>
            <a:endParaRPr lang="zh-CN" altLang="en-US"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79120"/>
            <a:ext cx="11090275" cy="1203960"/>
          </a:xfrm>
        </p:spPr>
        <p:txBody>
          <a:bodyPr/>
          <a:lstStyle/>
          <a:p>
            <a:r>
              <a:rPr lang="zh-CN" altLang="en-US" dirty="0"/>
              <a:t>三、我国互联网发展现状和</a:t>
            </a:r>
            <a:r>
              <a:rPr lang="zh-CN" altLang="en-US" dirty="0" smtClean="0"/>
              <a:t>趋势</a:t>
            </a:r>
            <a:endParaRPr lang="zh-CN" altLang="en-US" dirty="0"/>
          </a:p>
        </p:txBody>
      </p:sp>
      <p:sp>
        <p:nvSpPr>
          <p:cNvPr id="3" name="内容占位符 2"/>
          <p:cNvSpPr>
            <a:spLocks noGrp="1"/>
          </p:cNvSpPr>
          <p:nvPr>
            <p:ph idx="1"/>
          </p:nvPr>
        </p:nvSpPr>
        <p:spPr/>
        <p:txBody>
          <a:bodyPr>
            <a:normAutofit fontScale="90000" lnSpcReduction="20000"/>
          </a:bodyPr>
          <a:lstStyle/>
          <a:p>
            <a:pPr fontAlgn="auto">
              <a:lnSpc>
                <a:spcPct val="120000"/>
              </a:lnSpc>
              <a:buFont typeface="Wingdings" panose="05000000000000000000" charset="0"/>
              <a:buChar char="Ø"/>
            </a:pPr>
            <a:r>
              <a:rPr lang="zh-CN" altLang="en-US" sz="3200" dirty="0" smtClean="0"/>
              <a:t>2023年8月，中国互联网络信息中心发布第52次《中国互联网络发展状况统计报告》</a:t>
            </a:r>
            <a:endParaRPr lang="zh-CN" altLang="en-US" sz="3200" dirty="0" smtClean="0"/>
          </a:p>
          <a:p>
            <a:pPr fontAlgn="auto">
              <a:lnSpc>
                <a:spcPct val="120000"/>
              </a:lnSpc>
              <a:buFont typeface="Wingdings" panose="05000000000000000000" charset="0"/>
              <a:buChar char="Ø"/>
            </a:pPr>
            <a:endParaRPr lang="zh-CN" altLang="en-US" sz="3200" dirty="0" smtClean="0"/>
          </a:p>
          <a:p>
            <a:pPr fontAlgn="auto">
              <a:lnSpc>
                <a:spcPct val="120000"/>
              </a:lnSpc>
            </a:pPr>
            <a:r>
              <a:rPr lang="zh-CN" altLang="en-US" sz="3200" dirty="0" smtClean="0"/>
              <a:t>趋势</a:t>
            </a:r>
            <a:r>
              <a:rPr lang="zh-CN" altLang="en-US" sz="3200" dirty="0"/>
              <a:t>一：进一步加强基础设施建设</a:t>
            </a:r>
            <a:r>
              <a:rPr lang="zh-CN" altLang="en-US" sz="3200" dirty="0" smtClean="0"/>
              <a:t>。</a:t>
            </a:r>
            <a:endParaRPr lang="en-US" altLang="zh-CN" sz="3200" dirty="0" smtClean="0"/>
          </a:p>
          <a:p>
            <a:pPr fontAlgn="auto">
              <a:lnSpc>
                <a:spcPct val="120000"/>
              </a:lnSpc>
            </a:pPr>
            <a:r>
              <a:rPr lang="zh-CN" altLang="en-US" sz="3200" dirty="0" smtClean="0"/>
              <a:t>趋势</a:t>
            </a:r>
            <a:r>
              <a:rPr lang="zh-CN" altLang="en-US" sz="3200" dirty="0"/>
              <a:t>二：数据基础制度持续构建</a:t>
            </a:r>
            <a:r>
              <a:rPr lang="zh-CN" altLang="en-US" sz="3200" dirty="0" smtClean="0"/>
              <a:t>。</a:t>
            </a:r>
            <a:endParaRPr lang="en-US" altLang="zh-CN" sz="3200" dirty="0" smtClean="0"/>
          </a:p>
          <a:p>
            <a:pPr fontAlgn="auto">
              <a:lnSpc>
                <a:spcPct val="120000"/>
              </a:lnSpc>
            </a:pPr>
            <a:r>
              <a:rPr lang="zh-CN" altLang="en-US" sz="3200" dirty="0" smtClean="0"/>
              <a:t>趋势</a:t>
            </a:r>
            <a:r>
              <a:rPr lang="zh-CN" altLang="en-US" sz="3200" dirty="0"/>
              <a:t>三：数字经济和实体经济融合不断深化</a:t>
            </a:r>
            <a:r>
              <a:rPr lang="zh-CN" altLang="en-US" sz="3200" dirty="0" smtClean="0"/>
              <a:t>。</a:t>
            </a:r>
            <a:endParaRPr lang="en-US" altLang="zh-CN" sz="3200" dirty="0" smtClean="0"/>
          </a:p>
          <a:p>
            <a:pPr fontAlgn="auto">
              <a:lnSpc>
                <a:spcPct val="120000"/>
              </a:lnSpc>
            </a:pPr>
            <a:r>
              <a:rPr lang="zh-CN" altLang="en-US" sz="3200" dirty="0" smtClean="0"/>
              <a:t>趋势</a:t>
            </a:r>
            <a:r>
              <a:rPr lang="zh-CN" altLang="en-US" sz="3200" dirty="0"/>
              <a:t>四：</a:t>
            </a:r>
            <a:r>
              <a:rPr sz="3200" dirty="0"/>
              <a:t>核心技术加快突破</a:t>
            </a:r>
            <a:r>
              <a:rPr lang="zh-CN" altLang="en-US" sz="3200" dirty="0" smtClean="0"/>
              <a:t>。</a:t>
            </a:r>
            <a:endParaRPr lang="en-US" altLang="zh-CN" sz="3200" dirty="0" smtClean="0"/>
          </a:p>
          <a:p>
            <a:pPr fontAlgn="auto">
              <a:lnSpc>
                <a:spcPct val="120000"/>
              </a:lnSpc>
            </a:pPr>
            <a:r>
              <a:rPr lang="zh-CN" altLang="en-US" sz="3200" dirty="0" smtClean="0"/>
              <a:t>趋势</a:t>
            </a:r>
            <a:r>
              <a:rPr lang="zh-CN" altLang="en-US" sz="3200" dirty="0"/>
              <a:t>五：</a:t>
            </a:r>
            <a:r>
              <a:rPr sz="3200" dirty="0"/>
              <a:t>平台企业大显身手</a:t>
            </a:r>
            <a:r>
              <a:rPr lang="zh-CN" altLang="en-US" sz="3200" dirty="0" smtClean="0"/>
              <a:t>。</a:t>
            </a:r>
            <a:endParaRPr lang="zh-CN" alt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794760" y="3097530"/>
            <a:ext cx="8682990" cy="1490345"/>
          </a:xfrm>
          <a:prstGeom prst="rect">
            <a:avLst/>
          </a:prstGeom>
          <a:noFill/>
        </p:spPr>
        <p:txBody>
          <a:bodyPr wrap="square" lIns="0" tIns="0" rIns="0" bIns="0" rtlCol="0">
            <a:noAutofit/>
          </a:bodyPr>
          <a:lstStyle/>
          <a:p>
            <a:r>
              <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rPr>
              <a:t>网络虚拟世界与大学生的心理需求</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79120"/>
            <a:ext cx="11090275" cy="1203960"/>
          </a:xfrm>
        </p:spPr>
        <p:txBody>
          <a:bodyPr>
            <a:normAutofit/>
          </a:bodyPr>
          <a:lstStyle/>
          <a:p>
            <a:r>
              <a:rPr lang="en-US" altLang="zh-CN" dirty="0"/>
              <a:t>【</a:t>
            </a:r>
            <a:r>
              <a:rPr lang="zh-CN" altLang="en-US" dirty="0"/>
              <a:t>案例导入</a:t>
            </a:r>
            <a:r>
              <a:rPr lang="en-US" altLang="zh-CN" dirty="0" smtClean="0"/>
              <a:t>】</a:t>
            </a:r>
            <a:r>
              <a:rPr dirty="0"/>
              <a:t>网络流行语的“前世今生”</a:t>
            </a:r>
            <a:r>
              <a:rPr lang="zh-CN" altLang="en-US" dirty="0"/>
              <a:t> </a:t>
            </a:r>
            <a:endParaRPr lang="zh-CN" altLang="en-US" dirty="0"/>
          </a:p>
        </p:txBody>
      </p:sp>
      <p:sp>
        <p:nvSpPr>
          <p:cNvPr id="3" name="内容占位符 2"/>
          <p:cNvSpPr>
            <a:spLocks noGrp="1"/>
          </p:cNvSpPr>
          <p:nvPr>
            <p:ph idx="1"/>
          </p:nvPr>
        </p:nvSpPr>
        <p:spPr>
          <a:xfrm>
            <a:off x="435610" y="1925955"/>
            <a:ext cx="11538585" cy="4589145"/>
          </a:xfrm>
        </p:spPr>
        <p:txBody>
          <a:bodyPr>
            <a:normAutofit/>
          </a:bodyPr>
          <a:lstStyle/>
          <a:p>
            <a:pPr>
              <a:lnSpc>
                <a:spcPct val="150000"/>
              </a:lnSpc>
            </a:pPr>
            <a:r>
              <a:rPr lang="zh-CN" altLang="en-US" dirty="0"/>
              <a:t>网络流行语通常具有新颖、幽默、简洁等特点,它们记录着人们在网络上的喜怒哀乐，也彰显着网友们旺盛的创造力和生命力。</a:t>
            </a:r>
            <a:endParaRPr lang="zh-CN" altLang="en-US" dirty="0"/>
          </a:p>
          <a:p>
            <a:pPr>
              <a:lnSpc>
                <a:spcPct val="150000"/>
              </a:lnSpc>
            </a:pPr>
            <a:r>
              <a:rPr lang="zh-CN" altLang="en-US" dirty="0"/>
              <a:t>有的人认为网络流行语不符合语言规律，有很大的随意性，比较混乱、反传统，有些甚至是低俗、不雅的。</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sz="3200" dirty="0"/>
              <a:t>你平时使用网络热词吗？为什么？</a:t>
            </a:r>
            <a:endParaRPr lang="zh-CN" altLang="en-US" sz="3200" dirty="0"/>
          </a:p>
          <a:p>
            <a:endParaRPr lang="zh-CN" altLang="en-US" sz="3200" dirty="0"/>
          </a:p>
          <a:p>
            <a:r>
              <a:rPr lang="zh-CN" altLang="en-US" sz="3200" dirty="0"/>
              <a:t>网络流行语会对人产生什么影响？</a:t>
            </a:r>
            <a:endParaRPr lang="zh-CN" altLang="en-US" sz="3200"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一、网络的心理空间</a:t>
            </a:r>
            <a:r>
              <a:rPr lang="zh-CN" altLang="en-US" dirty="0" smtClean="0"/>
              <a:t>特征</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网络正在全面改变人们的世界观、价值观以及生产和生活方式。</a:t>
            </a:r>
            <a:endParaRPr lang="zh-CN" altLang="en-US" dirty="0"/>
          </a:p>
          <a:p>
            <a:pPr marL="0" indent="0">
              <a:lnSpc>
                <a:spcPct val="150000"/>
              </a:lnSpc>
              <a:buNone/>
            </a:pPr>
            <a:r>
              <a:rPr lang="zh-CN" altLang="en-US" dirty="0" smtClean="0"/>
              <a:t>（</a:t>
            </a:r>
            <a:r>
              <a:rPr lang="en-US" altLang="zh-CN" dirty="0"/>
              <a:t>1</a:t>
            </a:r>
            <a:r>
              <a:rPr lang="zh-CN" altLang="en-US" dirty="0"/>
              <a:t>）现实感知经验的有限性与网络空间的新鲜性</a:t>
            </a:r>
            <a:r>
              <a:rPr lang="zh-CN" altLang="en-US" dirty="0" smtClean="0"/>
              <a:t>；</a:t>
            </a:r>
            <a:endParaRPr lang="en-US" altLang="zh-CN" dirty="0" smtClean="0"/>
          </a:p>
          <a:p>
            <a:pPr marL="0" indent="0">
              <a:lnSpc>
                <a:spcPct val="150000"/>
              </a:lnSpc>
              <a:buNone/>
            </a:pPr>
            <a:r>
              <a:rPr lang="zh-CN" altLang="en-US" dirty="0" smtClean="0"/>
              <a:t>（</a:t>
            </a:r>
            <a:r>
              <a:rPr lang="en-US" altLang="zh-CN" dirty="0"/>
              <a:t>2</a:t>
            </a:r>
            <a:r>
              <a:rPr lang="zh-CN" altLang="en-US" dirty="0"/>
              <a:t>）身份的平等性与自我认同感</a:t>
            </a:r>
            <a:r>
              <a:rPr lang="zh-CN" altLang="en-US" dirty="0" smtClean="0"/>
              <a:t>；</a:t>
            </a:r>
            <a:endParaRPr lang="en-US" altLang="zh-CN" dirty="0" smtClean="0"/>
          </a:p>
          <a:p>
            <a:pPr marL="0" indent="0">
              <a:lnSpc>
                <a:spcPct val="150000"/>
              </a:lnSpc>
              <a:buNone/>
            </a:pPr>
            <a:r>
              <a:rPr lang="zh-CN" altLang="en-US" dirty="0" smtClean="0"/>
              <a:t>（</a:t>
            </a:r>
            <a:r>
              <a:rPr lang="en-US" altLang="zh-CN" dirty="0"/>
              <a:t>3</a:t>
            </a:r>
            <a:r>
              <a:rPr lang="zh-CN" altLang="en-US" dirty="0"/>
              <a:t>）交往的变动性与匿名性</a:t>
            </a:r>
            <a:r>
              <a:rPr lang="zh-CN" altLang="en-US" dirty="0" smtClean="0"/>
              <a:t>；</a:t>
            </a:r>
            <a:endParaRPr lang="en-US" altLang="zh-CN" dirty="0" smtClean="0"/>
          </a:p>
          <a:p>
            <a:pPr marL="0" indent="0">
              <a:lnSpc>
                <a:spcPct val="150000"/>
              </a:lnSpc>
              <a:buNone/>
            </a:pPr>
            <a:r>
              <a:rPr lang="zh-CN" altLang="en-US" dirty="0" smtClean="0"/>
              <a:t>（</a:t>
            </a:r>
            <a:r>
              <a:rPr lang="en-US" altLang="zh-CN" dirty="0"/>
              <a:t>4</a:t>
            </a:r>
            <a:r>
              <a:rPr lang="zh-CN" altLang="en-US" dirty="0"/>
              <a:t>）地域的无限扩展与非界域性</a:t>
            </a:r>
            <a:r>
              <a:rPr lang="zh-CN" altLang="en-US" dirty="0" smtClean="0"/>
              <a:t>；</a:t>
            </a:r>
            <a:endParaRPr lang="en-US" altLang="zh-CN" dirty="0" smtClean="0"/>
          </a:p>
          <a:p>
            <a:pPr marL="0" indent="0">
              <a:lnSpc>
                <a:spcPct val="150000"/>
              </a:lnSpc>
              <a:buNone/>
            </a:pPr>
            <a:r>
              <a:rPr lang="zh-CN" altLang="en-US" dirty="0" smtClean="0"/>
              <a:t>（</a:t>
            </a:r>
            <a:r>
              <a:rPr lang="en-US" altLang="zh-CN" dirty="0"/>
              <a:t>5</a:t>
            </a:r>
            <a:r>
              <a:rPr lang="zh-CN" altLang="en-US" dirty="0"/>
              <a:t>）超现实的虚拟经验与心理满足。</a:t>
            </a:r>
            <a:endParaRPr lang="zh-CN" altLang="en-US"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二、网络与大学生的心理</a:t>
            </a:r>
            <a:r>
              <a:rPr lang="zh-CN" altLang="en-US" dirty="0" smtClean="0"/>
              <a:t>需求</a:t>
            </a:r>
            <a:endParaRPr lang="zh-CN" altLang="en-US" dirty="0"/>
          </a:p>
        </p:txBody>
      </p:sp>
      <p:sp>
        <p:nvSpPr>
          <p:cNvPr id="3" name="内容占位符 2"/>
          <p:cNvSpPr>
            <a:spLocks noGrp="1"/>
          </p:cNvSpPr>
          <p:nvPr>
            <p:ph idx="1"/>
          </p:nvPr>
        </p:nvSpPr>
        <p:spPr>
          <a:xfrm>
            <a:off x="884555" y="1925955"/>
            <a:ext cx="11668125" cy="4589145"/>
          </a:xfrm>
        </p:spPr>
        <p:txBody>
          <a:bodyPr>
            <a:normAutofit lnSpcReduction="20000"/>
          </a:bodyPr>
          <a:lstStyle/>
          <a:p>
            <a:pPr marL="0" indent="0">
              <a:lnSpc>
                <a:spcPct val="150000"/>
              </a:lnSpc>
              <a:buNone/>
            </a:pPr>
            <a:r>
              <a:rPr lang="zh-CN" altLang="en-US" dirty="0" smtClean="0"/>
              <a:t>（</a:t>
            </a:r>
            <a:r>
              <a:rPr lang="zh-CN" altLang="en-US" dirty="0"/>
              <a:t>一）网络与大学生探索世界、拓展学习的心理需求</a:t>
            </a:r>
            <a:endParaRPr lang="zh-CN" altLang="en-US" dirty="0"/>
          </a:p>
          <a:p>
            <a:pPr>
              <a:lnSpc>
                <a:spcPct val="150000"/>
              </a:lnSpc>
            </a:pPr>
            <a:r>
              <a:rPr lang="zh-CN" altLang="en-US" sz="2400" dirty="0" smtClean="0"/>
              <a:t>互联网提供了一个即时的、快速的、方便的、海量的信息世界，具有功能齐全、类型丰富、雅俗共赏、自由开放等特性。</a:t>
            </a:r>
            <a:endParaRPr lang="zh-CN" altLang="en-US" sz="2400" dirty="0" smtClean="0"/>
          </a:p>
          <a:p>
            <a:pPr>
              <a:lnSpc>
                <a:spcPct val="150000"/>
              </a:lnSpc>
            </a:pPr>
            <a:r>
              <a:rPr lang="zh-CN" altLang="en-US" sz="2400" dirty="0" smtClean="0"/>
              <a:t>通过网络乃至社交平台进行自学，已成为一些大学生拓展学习内容的常见方式。</a:t>
            </a:r>
            <a:endParaRPr lang="zh-CN" alt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40743" y="519981"/>
            <a:ext cx="11090275" cy="1397000"/>
          </a:xfrm>
        </p:spPr>
        <p:txBody>
          <a:bodyPr>
            <a:normAutofit/>
          </a:bodyPr>
          <a:lstStyle/>
          <a:p>
            <a:r>
              <a:rPr lang="zh-CN" altLang="en-US" sz="3200" dirty="0"/>
              <a:t>（二）网络与大学生追求时尚与潮流的心理需求</a:t>
            </a:r>
            <a:endParaRPr lang="zh-CN" altLang="en-US" sz="3200" dirty="0"/>
          </a:p>
        </p:txBody>
      </p:sp>
      <p:sp>
        <p:nvSpPr>
          <p:cNvPr id="3" name="内容占位符 2"/>
          <p:cNvSpPr>
            <a:spLocks noGrp="1"/>
          </p:cNvSpPr>
          <p:nvPr>
            <p:ph idx="1"/>
          </p:nvPr>
        </p:nvSpPr>
        <p:spPr>
          <a:xfrm>
            <a:off x="452755" y="1917065"/>
            <a:ext cx="11778615" cy="4589145"/>
          </a:xfrm>
        </p:spPr>
        <p:txBody>
          <a:bodyPr>
            <a:normAutofit/>
          </a:bodyPr>
          <a:lstStyle/>
          <a:p>
            <a:pPr>
              <a:lnSpc>
                <a:spcPct val="150000"/>
              </a:lnSpc>
            </a:pPr>
            <a:r>
              <a:rPr lang="zh-CN" altLang="en-US" dirty="0"/>
              <a:t>互联网集文本、音乐、图像、动画等多媒体形式于一体，极大地丰富了大学生购物、社交、文化和娱乐的内容与形式</a:t>
            </a:r>
            <a:r>
              <a:rPr lang="zh-CN" altLang="en-US" dirty="0" smtClean="0"/>
              <a:t>。</a:t>
            </a:r>
            <a:endParaRPr lang="en-US" altLang="zh-CN" dirty="0" smtClean="0"/>
          </a:p>
          <a:p>
            <a:pPr>
              <a:lnSpc>
                <a:spcPct val="150000"/>
              </a:lnSpc>
            </a:pPr>
            <a:r>
              <a:rPr lang="zh-CN" altLang="en-US" dirty="0"/>
              <a:t>互联网信息的自由性、消费的时尚性和新闻的及时性，以及互联网传播信息的全域性、高速性与大学生们思维活跃、喜欢新奇事物等心理特征相契合。</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759" y="519981"/>
            <a:ext cx="11090275" cy="1397000"/>
          </a:xfrm>
        </p:spPr>
        <p:txBody>
          <a:bodyPr>
            <a:normAutofit/>
          </a:bodyPr>
          <a:lstStyle/>
          <a:p>
            <a:r>
              <a:rPr lang="zh-CN" altLang="en-US" sz="2800" dirty="0"/>
              <a:t>（三）网络与大学生寻求刺激的心理需求</a:t>
            </a:r>
            <a:endParaRPr lang="zh-CN" altLang="en-US" sz="2800" dirty="0"/>
          </a:p>
        </p:txBody>
      </p:sp>
      <p:sp>
        <p:nvSpPr>
          <p:cNvPr id="3" name="内容占位符 2"/>
          <p:cNvSpPr>
            <a:spLocks noGrp="1"/>
          </p:cNvSpPr>
          <p:nvPr>
            <p:ph idx="1"/>
          </p:nvPr>
        </p:nvSpPr>
        <p:spPr/>
        <p:txBody>
          <a:bodyPr>
            <a:normAutofit/>
          </a:bodyPr>
          <a:lstStyle/>
          <a:p>
            <a:pPr>
              <a:lnSpc>
                <a:spcPct val="150000"/>
              </a:lnSpc>
            </a:pPr>
            <a:r>
              <a:rPr dirty="0"/>
              <a:t>网络的虚拟性、匿名性、开放性和多元性使得大学生容易在网络上获得各色各类的猎奇刺激。</a:t>
            </a:r>
            <a:endParaRPr dirty="0"/>
          </a:p>
          <a:p>
            <a:pPr>
              <a:lnSpc>
                <a:spcPct val="150000"/>
              </a:lnSpc>
            </a:pPr>
            <a:r>
              <a:rPr dirty="0"/>
              <a:t>在网络中肆意猎奇、寻求刺激是有风险的，可能会触碰安全底线，给大学生的身心成长带来危害。</a:t>
            </a:r>
            <a:endParaRPr dirty="0"/>
          </a:p>
          <a:p>
            <a:pPr>
              <a:lnSpc>
                <a:spcPct val="150000"/>
              </a:lnSpc>
            </a:pP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16585"/>
            <a:ext cx="11090275" cy="1166495"/>
          </a:xfrm>
        </p:spPr>
        <p:txBody>
          <a:bodyPr>
            <a:normAutofit/>
          </a:bodyPr>
          <a:lstStyle/>
          <a:p>
            <a:r>
              <a:rPr lang="zh-CN" altLang="en-US" sz="3200" dirty="0"/>
              <a:t>（四）网络与大学生释放压力、舒缓情绪的心理需求</a:t>
            </a:r>
            <a:endParaRPr lang="zh-CN" altLang="en-US" sz="3200" dirty="0"/>
          </a:p>
        </p:txBody>
      </p:sp>
      <p:sp>
        <p:nvSpPr>
          <p:cNvPr id="3" name="内容占位符 2"/>
          <p:cNvSpPr>
            <a:spLocks noGrp="1"/>
          </p:cNvSpPr>
          <p:nvPr>
            <p:ph idx="1"/>
          </p:nvPr>
        </p:nvSpPr>
        <p:spPr>
          <a:xfrm>
            <a:off x="531495" y="2032000"/>
            <a:ext cx="11783060" cy="3809365"/>
          </a:xfrm>
        </p:spPr>
        <p:txBody>
          <a:bodyPr>
            <a:normAutofit/>
          </a:bodyPr>
          <a:lstStyle/>
          <a:p>
            <a:pPr>
              <a:lnSpc>
                <a:spcPct val="150000"/>
              </a:lnSpc>
            </a:pPr>
            <a:r>
              <a:rPr lang="zh-CN" altLang="en-US" dirty="0"/>
              <a:t>上网打游戏、看新闻、听歌、刷视频、与网友聊天成为了很自然的选择。</a:t>
            </a:r>
            <a:endParaRPr lang="zh-CN" altLang="en-US" dirty="0"/>
          </a:p>
          <a:p>
            <a:pPr>
              <a:lnSpc>
                <a:spcPct val="150000"/>
              </a:lnSpc>
            </a:pPr>
            <a:r>
              <a:rPr lang="zh-CN" altLang="en-US" dirty="0"/>
              <a:t>互联网突破了现实生活中的各种限制，给大学生释放压力、宣泄情绪提供了相对安全的场所，免除了一些可能造成的负面影响。</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习近平语录</a:t>
            </a:r>
            <a:r>
              <a:rPr lang="en-US" altLang="zh-CN" dirty="0" smtClean="0"/>
              <a:t>】</a:t>
            </a:r>
            <a:endParaRPr lang="zh-CN" altLang="en-US" dirty="0"/>
          </a:p>
        </p:txBody>
      </p:sp>
      <p:sp>
        <p:nvSpPr>
          <p:cNvPr id="3" name="内容占位符 2"/>
          <p:cNvSpPr>
            <a:spLocks noGrp="1"/>
          </p:cNvSpPr>
          <p:nvPr>
            <p:ph idx="1"/>
          </p:nvPr>
        </p:nvSpPr>
        <p:spPr>
          <a:xfrm>
            <a:off x="534035" y="2078990"/>
            <a:ext cx="11656695" cy="4333240"/>
          </a:xfrm>
        </p:spPr>
        <p:txBody>
          <a:bodyPr>
            <a:normAutofit/>
          </a:bodyPr>
          <a:lstStyle/>
          <a:p>
            <a:pPr marL="0" indent="0">
              <a:lnSpc>
                <a:spcPct val="120000"/>
              </a:lnSpc>
              <a:buNone/>
            </a:pPr>
            <a:r>
              <a:rPr lang="en-US" altLang="zh-CN" dirty="0"/>
              <a:t>      </a:t>
            </a:r>
            <a:r>
              <a:rPr lang="zh-CN" altLang="en-US" dirty="0"/>
              <a:t>互联网是一个社会信息大平台，亿万网民在上面获得信息、交流信息，这会对他们的求知途径、思维方式、价值观念产生重要影响，特别是会对他们对国家、对社会、对工作、对人生的看法产生重要影响。</a:t>
            </a:r>
            <a:endParaRPr lang="zh-CN" altLang="en-US" dirty="0"/>
          </a:p>
          <a:p>
            <a:pPr marL="0" indent="0" algn="r">
              <a:lnSpc>
                <a:spcPct val="120000"/>
              </a:lnSpc>
              <a:buNone/>
            </a:pPr>
            <a:endParaRPr lang="en-US" altLang="zh-CN" sz="2000" dirty="0"/>
          </a:p>
          <a:p>
            <a:pPr marL="0" indent="0" algn="r">
              <a:lnSpc>
                <a:spcPct val="120000"/>
              </a:lnSpc>
              <a:buNone/>
            </a:pPr>
            <a:r>
              <a:rPr lang="en-US" altLang="zh-CN" sz="2000" dirty="0"/>
              <a:t>——2016年4月19日，习近平在网络安全和信息化工作座谈会上的讲话</a:t>
            </a:r>
            <a:endParaRPr lang="en-US" altLang="zh-CN"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65785"/>
            <a:ext cx="11090275" cy="1217295"/>
          </a:xfrm>
        </p:spPr>
        <p:txBody>
          <a:bodyPr>
            <a:normAutofit/>
          </a:bodyPr>
          <a:lstStyle/>
          <a:p>
            <a:r>
              <a:rPr lang="zh-CN" altLang="en-US" sz="3600" dirty="0"/>
              <a:t>（五）网络与大学生寻求归属感的心理需求</a:t>
            </a:r>
            <a:endParaRPr lang="zh-CN" altLang="en-US" sz="3600" dirty="0"/>
          </a:p>
        </p:txBody>
      </p:sp>
      <p:sp>
        <p:nvSpPr>
          <p:cNvPr id="3" name="内容占位符 2"/>
          <p:cNvSpPr>
            <a:spLocks noGrp="1"/>
          </p:cNvSpPr>
          <p:nvPr>
            <p:ph idx="1"/>
          </p:nvPr>
        </p:nvSpPr>
        <p:spPr>
          <a:xfrm>
            <a:off x="884238" y="1925638"/>
            <a:ext cx="11017745" cy="4589462"/>
          </a:xfrm>
        </p:spPr>
        <p:txBody>
          <a:bodyPr>
            <a:normAutofit/>
          </a:bodyPr>
          <a:lstStyle/>
          <a:p>
            <a:pPr>
              <a:lnSpc>
                <a:spcPct val="150000"/>
              </a:lnSpc>
            </a:pPr>
            <a:r>
              <a:rPr lang="zh-CN" altLang="en-US" dirty="0"/>
              <a:t>通过上网来寻求人与人之间的互动、理解和尊重，常常是潜藏在大学生内心深处的行为动机。</a:t>
            </a:r>
            <a:endParaRPr lang="zh-CN" altLang="en-US" dirty="0"/>
          </a:p>
          <a:p>
            <a:pPr>
              <a:lnSpc>
                <a:spcPct val="150000"/>
              </a:lnSpc>
            </a:pPr>
            <a:r>
              <a:rPr lang="zh-CN" altLang="en-US" dirty="0"/>
              <a:t>当人们在现实中存在危机感，找不到安全舒适的环境时，会更倾向于通过网络虚拟社区来寻找归属。</a:t>
            </a:r>
            <a:endParaRPr lang="zh-CN" altLang="en-US" dirty="0"/>
          </a:p>
          <a:p>
            <a:pPr>
              <a:lnSpc>
                <a:spcPct val="150000"/>
              </a:lnSpc>
            </a:pPr>
            <a:r>
              <a:rPr lang="zh-CN" altLang="en-US" dirty="0"/>
              <a:t>研究发现，与网友的交往可以使大学生的爱与情感的需要得到满足，曾经在爱情上受过创伤或有失恋经历的大学生更容易尝试网恋。</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2712" y="385763"/>
            <a:ext cx="11521802" cy="1397000"/>
          </a:xfrm>
        </p:spPr>
        <p:txBody>
          <a:bodyPr>
            <a:normAutofit fontScale="90000"/>
          </a:bodyPr>
          <a:lstStyle/>
          <a:p>
            <a:br>
              <a:rPr lang="zh-CN" altLang="en-US" dirty="0"/>
            </a:br>
            <a:r>
              <a:rPr lang="zh-CN" altLang="en-US" sz="3600" dirty="0"/>
              <a:t>（六）网络与大学生自尊、成就感和自我实现的心理需求</a:t>
            </a:r>
            <a:endParaRPr lang="zh-CN" altLang="en-US" sz="3600" dirty="0"/>
          </a:p>
        </p:txBody>
      </p:sp>
      <p:sp>
        <p:nvSpPr>
          <p:cNvPr id="3" name="内容占位符 2"/>
          <p:cNvSpPr>
            <a:spLocks noGrp="1"/>
          </p:cNvSpPr>
          <p:nvPr>
            <p:ph idx="1"/>
          </p:nvPr>
        </p:nvSpPr>
        <p:spPr>
          <a:xfrm>
            <a:off x="884555" y="1925955"/>
            <a:ext cx="11149330" cy="4589145"/>
          </a:xfrm>
        </p:spPr>
        <p:txBody>
          <a:bodyPr>
            <a:normAutofit lnSpcReduction="10000"/>
          </a:bodyPr>
          <a:lstStyle/>
          <a:p>
            <a:pPr>
              <a:lnSpc>
                <a:spcPct val="150000"/>
              </a:lnSpc>
            </a:pPr>
            <a:r>
              <a:rPr lang="zh-CN" altLang="en-US" dirty="0"/>
              <a:t>自尊、成就感和自我实现是人类的高级心理需求。</a:t>
            </a:r>
            <a:endParaRPr lang="zh-CN" altLang="en-US" dirty="0"/>
          </a:p>
          <a:p>
            <a:pPr>
              <a:lnSpc>
                <a:spcPct val="150000"/>
              </a:lnSpc>
            </a:pPr>
            <a:r>
              <a:rPr lang="zh-CN" altLang="en-US" dirty="0"/>
              <a:t>网络为人们提供了获得成功和认可的与现实世界“不一样”的机会。</a:t>
            </a:r>
            <a:endParaRPr lang="zh-CN" altLang="en-US" dirty="0"/>
          </a:p>
          <a:p>
            <a:pPr>
              <a:lnSpc>
                <a:spcPct val="150000"/>
              </a:lnSpc>
            </a:pPr>
            <a:r>
              <a:rPr lang="zh-CN" altLang="en-US" dirty="0"/>
              <a:t>研究发现，经常上网的大学生能从网络中感受到平等的社会支持和公正的评价，在网络中体验到一定的成功感。</a:t>
            </a:r>
            <a:endParaRPr lang="zh-CN" altLang="en-US" dirty="0"/>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身边的故事</a:t>
            </a:r>
            <a:r>
              <a:rPr lang="en-US" altLang="zh-CN" dirty="0" smtClean="0"/>
              <a:t>】</a:t>
            </a:r>
            <a:r>
              <a:rPr lang="zh-CN" altLang="en-US" dirty="0" smtClean="0"/>
              <a:t>朋友圈带来的困惑</a:t>
            </a:r>
            <a:endParaRPr lang="zh-CN" altLang="en-US" dirty="0" smtClean="0"/>
          </a:p>
        </p:txBody>
      </p:sp>
      <p:sp>
        <p:nvSpPr>
          <p:cNvPr id="3" name="内容占位符 2"/>
          <p:cNvSpPr>
            <a:spLocks noGrp="1"/>
          </p:cNvSpPr>
          <p:nvPr>
            <p:ph idx="1"/>
          </p:nvPr>
        </p:nvSpPr>
        <p:spPr/>
        <p:txBody>
          <a:bodyPr>
            <a:normAutofit lnSpcReduction="10000"/>
          </a:bodyPr>
          <a:lstStyle/>
          <a:p>
            <a:pPr>
              <a:lnSpc>
                <a:spcPct val="150000"/>
              </a:lnSpc>
            </a:pPr>
            <a:r>
              <a:rPr lang="zh-CN" altLang="en-US" dirty="0" smtClean="0"/>
              <a:t>欣欣上</a:t>
            </a:r>
            <a:r>
              <a:t>大学后偶尔会打开微信刷刷朋友圈，但很少发布自己的动态。</a:t>
            </a:r>
            <a:r>
              <a:rPr lang="zh-CN" altLang="en-US" dirty="0"/>
              <a:t>有一次，同桌好友突然问欣欣，为什么她从来都不在网上说话，逛朋友圈也不给别人点赞和评论？欣欣突然懵住了，她没想到，原来朋友们会在意她的点赞和评价。</a:t>
            </a:r>
            <a:endParaRPr lang="zh-CN" altLang="en-US" dirty="0"/>
          </a:p>
          <a:p>
            <a:pPr marL="0" indent="0">
              <a:lnSpc>
                <a:spcPct val="150000"/>
              </a:lnSpc>
              <a:buNone/>
            </a:pPr>
            <a:r>
              <a:rPr lang="en-US" altLang="zh-CN" dirty="0" smtClean="0"/>
              <a:t>【</a:t>
            </a:r>
            <a:r>
              <a:rPr lang="zh-CN" altLang="en-US" dirty="0" smtClean="0"/>
              <a:t>讨论</a:t>
            </a:r>
            <a:r>
              <a:rPr lang="en-US" altLang="zh-CN" dirty="0"/>
              <a:t>】</a:t>
            </a:r>
            <a:r>
              <a:rPr lang="zh-CN" altLang="en-US" dirty="0"/>
              <a:t>有的大学生很热衷发朋友圈和各种点赞、评论，有的却很少发布动态甚至不关注朋友圈。这些行为背后的心理需求和动机是什么？</a:t>
            </a:r>
            <a:endParaRPr lang="zh-CN" altLang="en-US" dirty="0"/>
          </a:p>
          <a:p>
            <a:endParaRPr lang="zh-CN" altLang="en-US"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三、网络对大学生的</a:t>
            </a:r>
            <a:r>
              <a:rPr lang="zh-CN" altLang="en-US" dirty="0" smtClean="0"/>
              <a:t>影响</a:t>
            </a:r>
            <a:endParaRPr lang="zh-CN" altLang="en-US" dirty="0"/>
          </a:p>
        </p:txBody>
      </p:sp>
      <p:sp>
        <p:nvSpPr>
          <p:cNvPr id="3" name="内容占位符 2"/>
          <p:cNvSpPr>
            <a:spLocks noGrp="1"/>
          </p:cNvSpPr>
          <p:nvPr>
            <p:ph idx="1"/>
          </p:nvPr>
        </p:nvSpPr>
        <p:spPr/>
        <p:txBody>
          <a:bodyPr>
            <a:normAutofit/>
          </a:bodyPr>
          <a:lstStyle/>
          <a:p>
            <a:pPr>
              <a:buFont typeface="Wingdings" panose="05000000000000000000" charset="0"/>
              <a:buChar char="Ø"/>
            </a:pPr>
            <a:r>
              <a:rPr lang="en-US" altLang="zh-CN" dirty="0" smtClean="0"/>
              <a:t> 网络是“双刃剑”，对大学生既有积极的影响，也有消极的影响。</a:t>
            </a:r>
            <a:endParaRPr lang="en-US" altLang="zh-CN" dirty="0" smtClean="0"/>
          </a:p>
          <a:p>
            <a:pPr marL="0" indent="0">
              <a:buNone/>
            </a:pPr>
            <a:endParaRPr lang="en-US" altLang="zh-CN" dirty="0" smtClean="0"/>
          </a:p>
          <a:p>
            <a:pPr>
              <a:buFont typeface="Wingdings" panose="05000000000000000000" charset="0"/>
              <a:buChar char="Ø"/>
            </a:pPr>
            <a:r>
              <a:rPr lang="zh-CN" altLang="en-US" b="1" dirty="0" smtClean="0"/>
              <a:t>沉迷网络的风险和危害</a:t>
            </a:r>
            <a:endParaRPr lang="en-US" altLang="zh-CN" b="1" dirty="0" smtClean="0"/>
          </a:p>
          <a:p>
            <a:pPr marL="0" indent="0">
              <a:buNone/>
            </a:pPr>
            <a:r>
              <a:rPr lang="en-US" altLang="zh-CN" dirty="0" smtClean="0"/>
              <a:t>1</a:t>
            </a:r>
            <a:r>
              <a:rPr lang="en-US" altLang="zh-CN" dirty="0"/>
              <a:t>.</a:t>
            </a:r>
            <a:r>
              <a:rPr lang="zh-CN" altLang="en-US" dirty="0"/>
              <a:t>影响身心健康</a:t>
            </a:r>
            <a:endParaRPr lang="zh-CN" altLang="en-US" dirty="0"/>
          </a:p>
          <a:p>
            <a:pPr marL="0" indent="0">
              <a:buNone/>
            </a:pPr>
            <a:r>
              <a:rPr lang="en-US" altLang="zh-CN" dirty="0"/>
              <a:t>2.</a:t>
            </a:r>
            <a:r>
              <a:rPr lang="zh-CN" altLang="en-US" dirty="0"/>
              <a:t>易导致现实人际交往障碍</a:t>
            </a:r>
            <a:endParaRPr lang="zh-CN" altLang="en-US" dirty="0"/>
          </a:p>
          <a:p>
            <a:pPr marL="0" indent="0">
              <a:buNone/>
            </a:pPr>
            <a:r>
              <a:rPr lang="en-US" altLang="zh-CN" dirty="0" smtClean="0"/>
              <a:t>3</a:t>
            </a:r>
            <a:r>
              <a:rPr lang="en-US" altLang="zh-CN" dirty="0"/>
              <a:t>.</a:t>
            </a:r>
            <a:r>
              <a:rPr lang="zh-CN" altLang="en-US" dirty="0"/>
              <a:t>易导致现实情感趋于冷漠</a:t>
            </a:r>
            <a:endParaRPr lang="zh-CN" altLang="en-US" dirty="0"/>
          </a:p>
          <a:p>
            <a:pPr marL="0" indent="0">
              <a:buNone/>
            </a:pPr>
            <a:r>
              <a:rPr lang="en-US" altLang="zh-CN" dirty="0"/>
              <a:t>4.</a:t>
            </a:r>
            <a:r>
              <a:rPr lang="zh-CN" altLang="en-US" dirty="0"/>
              <a:t>易导致自我意识的分裂</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大学生网络行为小调查</a:t>
            </a:r>
            <a:endParaRPr lang="zh-CN" altLang="en-US">
              <a:sym typeface="+mn-ea"/>
            </a:endParaRPr>
          </a:p>
        </p:txBody>
      </p:sp>
      <p:sp>
        <p:nvSpPr>
          <p:cNvPr id="3" name="内容占位符 2"/>
          <p:cNvSpPr>
            <a:spLocks noGrp="1"/>
          </p:cNvSpPr>
          <p:nvPr>
            <p:ph idx="1"/>
          </p:nvPr>
        </p:nvSpPr>
        <p:spPr>
          <a:xfrm>
            <a:off x="4178300" y="1704340"/>
            <a:ext cx="8460105" cy="4810760"/>
          </a:xfrm>
        </p:spPr>
        <p:txBody>
          <a:bodyPr>
            <a:normAutofit fontScale="70000"/>
          </a:bodyPr>
          <a:p>
            <a:r>
              <a:rPr lang="zh-CN" altLang="en-US" sz="3500"/>
              <a:t>围绕以下问题，以小组为单位，设计一份有关大学生上网行为的问卷，并在校内进行调查，了解大学生使用网络的状况及影响。调查完成后作小组汇报并提交调研报告。</a:t>
            </a:r>
            <a:endParaRPr lang="zh-CN" altLang="en-US" sz="3500"/>
          </a:p>
          <a:p>
            <a:pPr marL="0" indent="0">
              <a:lnSpc>
                <a:spcPct val="150000"/>
              </a:lnSpc>
              <a:buNone/>
            </a:pPr>
            <a:r>
              <a:rPr lang="zh-CN" altLang="en-US" sz="3000"/>
              <a:t>1.大学生平均每天的上网时间是多长？</a:t>
            </a:r>
            <a:endParaRPr lang="zh-CN" altLang="en-US" sz="3000"/>
          </a:p>
          <a:p>
            <a:pPr marL="0" indent="0">
              <a:lnSpc>
                <a:spcPct val="150000"/>
              </a:lnSpc>
              <a:buNone/>
            </a:pPr>
            <a:r>
              <a:rPr lang="zh-CN" altLang="en-US" sz="3000"/>
              <a:t>2.大学生上网的目的和内容是什么？</a:t>
            </a:r>
            <a:endParaRPr lang="zh-CN" altLang="en-US" sz="3000"/>
          </a:p>
          <a:p>
            <a:pPr marL="0" indent="0">
              <a:lnSpc>
                <a:spcPct val="150000"/>
              </a:lnSpc>
              <a:buNone/>
            </a:pPr>
            <a:r>
              <a:rPr lang="zh-CN" altLang="en-US" sz="3000"/>
              <a:t>3.有多少大学生存在沉迷网络的问题？</a:t>
            </a:r>
            <a:endParaRPr lang="zh-CN" altLang="en-US" sz="3000"/>
          </a:p>
          <a:p>
            <a:pPr marL="0" indent="0">
              <a:lnSpc>
                <a:spcPct val="150000"/>
              </a:lnSpc>
              <a:buNone/>
            </a:pPr>
            <a:r>
              <a:rPr lang="zh-CN" altLang="en-US" sz="3000"/>
              <a:t>4.大学生沉迷网络有哪些危害？</a:t>
            </a:r>
            <a:endParaRPr lang="zh-CN" altLang="en-US" sz="3000"/>
          </a:p>
          <a:p>
            <a:pPr marL="0" indent="0">
              <a:lnSpc>
                <a:spcPct val="150000"/>
              </a:lnSpc>
              <a:buNone/>
            </a:pPr>
            <a:r>
              <a:rPr lang="zh-CN" altLang="en-US" sz="3000"/>
              <a:t>5.大学生应如何控制上网时间、合理利用网络？</a:t>
            </a:r>
            <a:endParaRPr lang="zh-CN" altLang="en-US" sz="3000"/>
          </a:p>
        </p:txBody>
      </p:sp>
      <p:sp>
        <p:nvSpPr>
          <p:cNvPr id="35" name="同心圆 34"/>
          <p:cNvSpPr/>
          <p:nvPr/>
        </p:nvSpPr>
        <p:spPr>
          <a:xfrm>
            <a:off x="45321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6" name="同心圆 35"/>
          <p:cNvSpPr/>
          <p:nvPr/>
        </p:nvSpPr>
        <p:spPr>
          <a:xfrm>
            <a:off x="92210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7" name="同心圆 36"/>
          <p:cNvSpPr/>
          <p:nvPr/>
        </p:nvSpPr>
        <p:spPr>
          <a:xfrm>
            <a:off x="137775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8" name="同心圆 37"/>
          <p:cNvSpPr/>
          <p:nvPr/>
        </p:nvSpPr>
        <p:spPr>
          <a:xfrm>
            <a:off x="174422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9" name="椭圆 38"/>
          <p:cNvSpPr/>
          <p:nvPr/>
        </p:nvSpPr>
        <p:spPr>
          <a:xfrm flipV="1">
            <a:off x="206123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4" name="文本框 3"/>
          <p:cNvSpPr txBox="1"/>
          <p:nvPr/>
        </p:nvSpPr>
        <p:spPr>
          <a:xfrm>
            <a:off x="10309225" y="128270"/>
            <a:ext cx="2478405" cy="645160"/>
          </a:xfrm>
          <a:prstGeom prst="rect">
            <a:avLst/>
          </a:prstGeom>
          <a:noFill/>
        </p:spPr>
        <p:txBody>
          <a:bodyPr wrap="none" rtlCol="0">
            <a:spAutoFit/>
          </a:bodyPr>
          <a:p>
            <a:pPr algn="l"/>
            <a:r>
              <a:rPr lang="zh-CN" altLang="en-US" sz="3600" b="1">
                <a:sym typeface="+mn-ea"/>
              </a:rPr>
              <a:t>【活动课】</a:t>
            </a:r>
            <a:endParaRPr lang="zh-CN" altLang="en-US" sz="3600" b="1">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634220" y="2992447"/>
            <a:ext cx="7483787" cy="1477328"/>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大学生常见的网络偏差行为和心理障碍</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735648"/>
            <a:ext cx="11090275" cy="1397000"/>
          </a:xfrm>
        </p:spPr>
        <p:txBody>
          <a:bodyPr>
            <a:normAutofit/>
          </a:bodyPr>
          <a:lstStyle/>
          <a:p>
            <a:r>
              <a:rPr lang="en-US" altLang="zh-CN" sz="3600" b="1" dirty="0"/>
              <a:t>【</a:t>
            </a:r>
            <a:r>
              <a:rPr lang="zh-CN" altLang="en-US" sz="3600" b="1" dirty="0"/>
              <a:t>案例导入</a:t>
            </a:r>
            <a:r>
              <a:rPr lang="en-US" altLang="zh-CN" sz="3600" b="1" dirty="0"/>
              <a:t>】</a:t>
            </a:r>
            <a:r>
              <a:rPr lang="zh-CN" altLang="en-US" sz="3600" b="1" dirty="0"/>
              <a:t>“网瘾”大学生的逆袭</a:t>
            </a:r>
            <a:r>
              <a:rPr lang="zh-CN" altLang="en-US" sz="3600" b="1" dirty="0"/>
              <a:t> </a:t>
            </a:r>
            <a:endParaRPr lang="zh-CN" altLang="en-US" sz="3600" b="1" dirty="0"/>
          </a:p>
        </p:txBody>
      </p:sp>
      <p:sp>
        <p:nvSpPr>
          <p:cNvPr id="3" name="内容占位符 2"/>
          <p:cNvSpPr>
            <a:spLocks noGrp="1"/>
          </p:cNvSpPr>
          <p:nvPr>
            <p:ph idx="1"/>
          </p:nvPr>
        </p:nvSpPr>
        <p:spPr>
          <a:xfrm>
            <a:off x="4237990" y="1925955"/>
            <a:ext cx="7736840" cy="4589145"/>
          </a:xfrm>
        </p:spPr>
        <p:txBody>
          <a:bodyPr>
            <a:normAutofit/>
          </a:bodyPr>
          <a:lstStyle/>
          <a:p>
            <a:pPr>
              <a:lnSpc>
                <a:spcPct val="150000"/>
              </a:lnSpc>
            </a:pPr>
            <a:r>
              <a:rPr lang="zh-CN" altLang="en-US" dirty="0"/>
              <a:t>这个</a:t>
            </a:r>
            <a:r>
              <a:rPr lang="zh-CN" altLang="en-US" dirty="0">
                <a:sym typeface="+mn-ea"/>
              </a:rPr>
              <a:t>案例给你什么启发？</a:t>
            </a:r>
            <a:endParaRPr lang="zh-CN" altLang="en-US" dirty="0">
              <a:sym typeface="+mn-ea"/>
            </a:endParaRPr>
          </a:p>
          <a:p>
            <a:pPr>
              <a:lnSpc>
                <a:spcPct val="150000"/>
              </a:lnSpc>
            </a:pPr>
            <a:r>
              <a:rPr lang="zh-CN" altLang="en-US" dirty="0">
                <a:sym typeface="+mn-ea"/>
              </a:rPr>
              <a:t>大学生该如何防范游戏成瘾？</a:t>
            </a:r>
            <a:endParaRPr lang="zh-CN" altLang="en-US" dirty="0"/>
          </a:p>
          <a:p>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一、网络偏差行为 </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网络</a:t>
            </a:r>
            <a:r>
              <a:rPr lang="zh-CN" altLang="en-US" dirty="0"/>
              <a:t>偏差行为指个体在网络使用过程中违反或者破坏网络行为规范的行为，其主要表现形式包括网络暴力、网络欺诈、网络色情行为等</a:t>
            </a:r>
            <a:r>
              <a:rPr lang="zh-CN" altLang="en-US" dirty="0" smtClean="0"/>
              <a:t>。</a:t>
            </a:r>
            <a:endParaRPr lang="en-US" altLang="zh-CN" dirty="0" smtClean="0"/>
          </a:p>
          <a:p>
            <a:pPr>
              <a:lnSpc>
                <a:spcPct val="150000"/>
              </a:lnSpc>
            </a:pPr>
            <a:r>
              <a:rPr lang="zh-CN" altLang="en-US" dirty="0"/>
              <a:t>网络偏差行为具有一定的普遍性，并容易给个体的生活和发展带来困扰和危害</a:t>
            </a:r>
            <a:r>
              <a:rPr lang="zh-CN" altLang="en-US" dirty="0" smtClean="0"/>
              <a:t>。</a:t>
            </a:r>
            <a:endParaRPr lang="zh-CN" alt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（一）网络暴力</a:t>
            </a:r>
            <a:endParaRPr lang="zh-CN" altLang="en-US" dirty="0"/>
          </a:p>
        </p:txBody>
      </p:sp>
      <p:sp>
        <p:nvSpPr>
          <p:cNvPr id="3" name="内容占位符 2"/>
          <p:cNvSpPr>
            <a:spLocks noGrp="1"/>
          </p:cNvSpPr>
          <p:nvPr>
            <p:ph idx="1"/>
          </p:nvPr>
        </p:nvSpPr>
        <p:spPr/>
        <p:txBody>
          <a:bodyPr/>
          <a:lstStyle/>
          <a:p>
            <a:pPr>
              <a:lnSpc>
                <a:spcPct val="150000"/>
              </a:lnSpc>
            </a:pPr>
            <a:r>
              <a:rPr lang="zh-CN" altLang="en-US" sz="2400" dirty="0"/>
              <a:t>网络暴力是最常见的网络偏差行为之一</a:t>
            </a:r>
            <a:r>
              <a:rPr lang="zh-CN" altLang="en-US" sz="2400" dirty="0" smtClean="0"/>
              <a:t>。</a:t>
            </a:r>
            <a:endParaRPr lang="en-US" altLang="zh-CN" sz="2400" dirty="0" smtClean="0"/>
          </a:p>
          <a:p>
            <a:pPr>
              <a:lnSpc>
                <a:spcPct val="150000"/>
              </a:lnSpc>
            </a:pPr>
            <a:r>
              <a:rPr lang="zh-CN" altLang="en-US" sz="2400" dirty="0"/>
              <a:t>网络暴力信息具有传播范围广、社会危害大、影响消除难等特征</a:t>
            </a:r>
            <a:r>
              <a:rPr lang="zh-CN" altLang="en-US" sz="2400" dirty="0" smtClean="0"/>
              <a:t>。</a:t>
            </a:r>
            <a:endParaRPr lang="en-US" altLang="zh-CN" sz="2400" dirty="0" smtClean="0"/>
          </a:p>
          <a:p>
            <a:pPr>
              <a:lnSpc>
                <a:spcPct val="150000"/>
              </a:lnSpc>
            </a:pPr>
            <a:r>
              <a:rPr lang="zh-CN" altLang="en-US" sz="2400" dirty="0"/>
              <a:t>大学生作为网民主体之一，遇到不合常理的事情要多一些宽容和理性；对于网上传播的信息可以提出疑问，但不要妄下结论；决不当谣言传声筒、暴力扩散器，坚守“未知全貌，不予置评”的网络素养底线。</a:t>
            </a:r>
            <a:endParaRPr lang="zh-CN" alt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（二）网络欺诈</a:t>
            </a:r>
            <a:endParaRPr lang="zh-CN" altLang="en-US" dirty="0"/>
          </a:p>
        </p:txBody>
      </p:sp>
      <p:sp>
        <p:nvSpPr>
          <p:cNvPr id="3" name="内容占位符 2"/>
          <p:cNvSpPr>
            <a:spLocks noGrp="1"/>
          </p:cNvSpPr>
          <p:nvPr>
            <p:ph idx="1"/>
          </p:nvPr>
        </p:nvSpPr>
        <p:spPr>
          <a:xfrm>
            <a:off x="596583" y="1599883"/>
            <a:ext cx="11090275" cy="4589462"/>
          </a:xfrm>
        </p:spPr>
        <p:txBody>
          <a:bodyPr>
            <a:normAutofit/>
          </a:bodyPr>
          <a:lstStyle/>
          <a:p>
            <a:pPr>
              <a:lnSpc>
                <a:spcPct val="150000"/>
              </a:lnSpc>
            </a:pPr>
            <a:r>
              <a:rPr lang="zh-CN" altLang="en-US" sz="2400" dirty="0"/>
              <a:t>网络欺诈是指以非法占有为目的，利用电信网络技术手段，通过远程、非接触等方式，诈骗公私财物的行为</a:t>
            </a:r>
            <a:endParaRPr lang="zh-CN" altLang="en-US" sz="2400" dirty="0"/>
          </a:p>
          <a:p>
            <a:pPr>
              <a:lnSpc>
                <a:spcPct val="150000"/>
              </a:lnSpc>
            </a:pPr>
            <a:r>
              <a:rPr lang="zh-CN" altLang="en-US" sz="2400" dirty="0"/>
              <a:t>刷单返利、虚假投资理财、虚假网络贷款、冒充客服、冒充公检法这5种诈骗类型最为突出，案件发生占比近80%。</a:t>
            </a:r>
            <a:endParaRPr lang="zh-CN" altLang="en-US" sz="2400" dirty="0"/>
          </a:p>
          <a:p>
            <a:pPr>
              <a:lnSpc>
                <a:spcPct val="150000"/>
              </a:lnSpc>
            </a:pPr>
            <a:r>
              <a:rPr lang="zh-CN" altLang="en-US" sz="2400" dirty="0"/>
              <a:t>大学生要绷紧防范诈骗这根弦，学习防诈技巧、保护个人隐私，遵循“不轻信、不转账、不链接”的原则。</a:t>
            </a:r>
            <a:endParaRPr lang="zh-CN" alt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55" y="1743112"/>
            <a:ext cx="8641482" cy="4236306"/>
          </a:xfrm>
        </p:spPr>
        <p:txBody>
          <a:bodyPr>
            <a:normAutofit fontScale="90000" lnSpcReduction="10000"/>
          </a:bodyPr>
          <a:lstStyle/>
          <a:p>
            <a:pPr>
              <a:lnSpc>
                <a:spcPct val="120000"/>
              </a:lnSpc>
            </a:pPr>
            <a:r>
              <a:rPr lang="zh-CN" altLang="en-US" dirty="0"/>
              <a:t>多见者博，多闻者知，距谏者塞，专己者孤。</a:t>
            </a:r>
            <a:endParaRPr lang="zh-CN" altLang="en-US" dirty="0"/>
          </a:p>
          <a:p>
            <a:pPr marL="0" indent="0" algn="r">
              <a:lnSpc>
                <a:spcPct val="120000"/>
              </a:lnSpc>
              <a:buNone/>
            </a:pPr>
            <a:r>
              <a:rPr lang="en-US" altLang="zh-CN" dirty="0" smtClean="0"/>
              <a:t>——</a:t>
            </a:r>
            <a:r>
              <a:rPr lang="zh-CN" altLang="en-US" dirty="0" smtClean="0"/>
              <a:t>〔西汉〕桓宽</a:t>
            </a:r>
            <a:endParaRPr lang="zh-CN" altLang="en-US" dirty="0"/>
          </a:p>
          <a:p>
            <a:pPr>
              <a:lnSpc>
                <a:spcPct val="120000"/>
              </a:lnSpc>
            </a:pPr>
            <a:r>
              <a:rPr lang="zh-CN" altLang="en-US" dirty="0"/>
              <a:t>互联网只是舞台，不是节目。世界，还有对世界的感受，是由许多事物构成的，网络不能代替世界，代替感受。</a:t>
            </a:r>
            <a:endParaRPr lang="en-US" altLang="zh-CN" dirty="0" smtClean="0"/>
          </a:p>
          <a:p>
            <a:pPr marL="0" indent="0" algn="r">
              <a:lnSpc>
                <a:spcPct val="120000"/>
              </a:lnSpc>
              <a:buNone/>
            </a:pPr>
            <a:r>
              <a:rPr lang="en-US" altLang="zh-CN" dirty="0" smtClean="0"/>
              <a:t>——</a:t>
            </a:r>
            <a:r>
              <a:rPr lang="zh-CN" altLang="en-US" dirty="0"/>
              <a:t>陈丹青</a:t>
            </a:r>
            <a:endParaRPr lang="zh-CN" altLang="en-US" dirty="0"/>
          </a:p>
          <a:p>
            <a:pPr>
              <a:lnSpc>
                <a:spcPct val="120000"/>
              </a:lnSpc>
            </a:pPr>
            <a:r>
              <a:rPr lang="zh-CN" altLang="en-US" dirty="0"/>
              <a:t>坏朋友，好朋友，其实只在一念之间。善用网络，TA便是好朋友。</a:t>
            </a:r>
            <a:endParaRPr lang="en-US" altLang="zh-CN" dirty="0" smtClean="0"/>
          </a:p>
          <a:p>
            <a:pPr marL="0" indent="0" algn="r">
              <a:lnSpc>
                <a:spcPct val="120000"/>
              </a:lnSpc>
              <a:buNone/>
            </a:pPr>
            <a:r>
              <a:rPr lang="en-US" altLang="zh-CN" dirty="0" smtClean="0"/>
              <a:t>——</a:t>
            </a:r>
            <a:r>
              <a:rPr lang="zh-CN" altLang="en-US" dirty="0"/>
              <a:t>广东广播电视台公益广告</a:t>
            </a:r>
            <a:endParaRPr lang="zh-CN" altLang="en-US" dirty="0"/>
          </a:p>
          <a:p>
            <a:pPr>
              <a:lnSpc>
                <a:spcPct val="120000"/>
              </a:lnSpc>
            </a:pP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（三）网络</a:t>
            </a:r>
            <a:r>
              <a:rPr lang="zh-CN" altLang="en-US" dirty="0" smtClean="0"/>
              <a:t>色情行为</a:t>
            </a:r>
            <a:endParaRPr lang="zh-CN" altLang="en-US" dirty="0" smtClean="0"/>
          </a:p>
        </p:txBody>
      </p:sp>
      <p:sp>
        <p:nvSpPr>
          <p:cNvPr id="3" name="内容占位符 2"/>
          <p:cNvSpPr>
            <a:spLocks noGrp="1"/>
          </p:cNvSpPr>
          <p:nvPr>
            <p:ph idx="1"/>
          </p:nvPr>
        </p:nvSpPr>
        <p:spPr>
          <a:xfrm>
            <a:off x="668973" y="1321753"/>
            <a:ext cx="11090275" cy="4589462"/>
          </a:xfrm>
        </p:spPr>
        <p:txBody>
          <a:bodyPr/>
          <a:lstStyle/>
          <a:p>
            <a:pPr>
              <a:lnSpc>
                <a:spcPct val="150000"/>
              </a:lnSpc>
            </a:pPr>
            <a:r>
              <a:rPr lang="zh-CN" altLang="en-US" sz="2400" dirty="0"/>
              <a:t>网络目前已成为最主要的色情媒介，英文“sex”和中文“色情”这两个词是互联网搜索引擎中使用频率最高的词。</a:t>
            </a:r>
            <a:endParaRPr lang="en-US" altLang="zh-CN" sz="2400" dirty="0" smtClean="0"/>
          </a:p>
          <a:p>
            <a:pPr>
              <a:lnSpc>
                <a:spcPct val="150000"/>
              </a:lnSpc>
            </a:pPr>
            <a:r>
              <a:rPr lang="zh-CN" altLang="en-US" sz="2400" dirty="0"/>
              <a:t>沉迷网络色情行为，容易导致家庭矛盾、因担心行为暴露而产生焦虑或抑郁、形成非常态的性兴趣、遭遇恐吓、勒索或诈骗等问题。</a:t>
            </a:r>
            <a:endParaRPr lang="zh-CN" altLang="en-US" sz="2400" dirty="0"/>
          </a:p>
          <a:p>
            <a:pPr>
              <a:lnSpc>
                <a:spcPct val="150000"/>
              </a:lnSpc>
            </a:pPr>
            <a:r>
              <a:rPr lang="zh-CN" altLang="en-US" sz="2400" dirty="0"/>
              <a:t>大学生应理性选择网络信息，自觉抵制不良信息的传播，对网络淫秽色情信息做到“不点击、不下载、不传播”。</a:t>
            </a:r>
            <a:endParaRPr lang="zh-CN" altLang="en-US" sz="2400" dirty="0"/>
          </a:p>
          <a:p>
            <a:pPr>
              <a:lnSpc>
                <a:spcPct val="150000"/>
              </a:lnSpc>
            </a:pPr>
            <a:endParaRPr lang="zh-CN" alt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二、网络</a:t>
            </a:r>
            <a:r>
              <a:rPr lang="zh-CN" altLang="en-US" dirty="0" smtClean="0"/>
              <a:t>心理障碍</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网络心理障碍是指因无节制地上网而导致的心理异常</a:t>
            </a:r>
            <a:r>
              <a:rPr lang="zh-CN" altLang="en-US" dirty="0" smtClean="0"/>
              <a:t>。</a:t>
            </a:r>
            <a:endParaRPr lang="en-US" altLang="zh-CN" dirty="0" smtClean="0"/>
          </a:p>
          <a:p>
            <a:pPr>
              <a:lnSpc>
                <a:spcPct val="150000"/>
              </a:lnSpc>
            </a:pPr>
            <a:r>
              <a:rPr dirty="0"/>
              <a:t>包括网络成瘾、网络焦虑、网络孤独、网络身份迷失与自我认同混乱等类型。</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（一）网络</a:t>
            </a:r>
            <a:r>
              <a:rPr lang="zh-CN" altLang="en-US" dirty="0" smtClean="0"/>
              <a:t>成瘾</a:t>
            </a:r>
            <a:endParaRPr lang="zh-CN" altLang="en-US" dirty="0"/>
          </a:p>
        </p:txBody>
      </p:sp>
      <p:sp>
        <p:nvSpPr>
          <p:cNvPr id="3" name="内容占位符 2"/>
          <p:cNvSpPr>
            <a:spLocks noGrp="1"/>
          </p:cNvSpPr>
          <p:nvPr>
            <p:ph idx="1"/>
          </p:nvPr>
        </p:nvSpPr>
        <p:spPr>
          <a:xfrm>
            <a:off x="884555" y="1565275"/>
            <a:ext cx="11090275" cy="4949825"/>
          </a:xfrm>
        </p:spPr>
        <p:txBody>
          <a:bodyPr>
            <a:normAutofit fontScale="90000"/>
          </a:bodyPr>
          <a:lstStyle/>
          <a:p>
            <a:pPr>
              <a:lnSpc>
                <a:spcPct val="150000"/>
              </a:lnSpc>
            </a:pPr>
            <a:r>
              <a:rPr sz="2400" dirty="0"/>
              <a:t>网络成瘾是指在无成瘾物质的作用下对互联网使用冲动的失控行为，表现为过度使用互联网后导致明显的学业、职业、社会功能损伤。</a:t>
            </a:r>
            <a:endParaRPr sz="2400" dirty="0"/>
          </a:p>
          <a:p>
            <a:pPr>
              <a:lnSpc>
                <a:spcPct val="150000"/>
              </a:lnSpc>
            </a:pPr>
            <a:r>
              <a:rPr lang="zh-CN" altLang="en-US" sz="2400" dirty="0" smtClean="0"/>
              <a:t>网络</a:t>
            </a:r>
            <a:r>
              <a:rPr lang="zh-CN" altLang="en-US" sz="2400" dirty="0"/>
              <a:t>成瘾的具体表现有</a:t>
            </a:r>
            <a:r>
              <a:rPr lang="zh-CN" altLang="en-US" sz="2400" dirty="0" smtClean="0"/>
              <a:t>：</a:t>
            </a:r>
            <a:endParaRPr lang="zh-CN" altLang="en-US" sz="2400" dirty="0" smtClean="0"/>
          </a:p>
          <a:p>
            <a:pPr marL="457200" lvl="1" indent="0">
              <a:lnSpc>
                <a:spcPct val="150000"/>
              </a:lnSpc>
              <a:buNone/>
            </a:pPr>
            <a:r>
              <a:rPr lang="en-US" altLang="zh-CN" sz="2055" dirty="0" smtClean="0"/>
              <a:t>（1）缺乏自我控制能力，强迫性地非自由地使用网络；</a:t>
            </a:r>
            <a:endParaRPr lang="en-US" altLang="zh-CN" sz="2055" dirty="0" smtClean="0"/>
          </a:p>
          <a:p>
            <a:pPr marL="457200" lvl="1" indent="0">
              <a:lnSpc>
                <a:spcPct val="150000"/>
              </a:lnSpc>
              <a:buNone/>
            </a:pPr>
            <a:r>
              <a:rPr lang="en-US" altLang="zh-CN" sz="2055" dirty="0" smtClean="0"/>
              <a:t>（2）沟通和社交能力降低，对人际交往失去兴趣；</a:t>
            </a:r>
            <a:endParaRPr lang="en-US" altLang="zh-CN" sz="2055" dirty="0" smtClean="0"/>
          </a:p>
          <a:p>
            <a:pPr marL="457200" lvl="1" indent="0">
              <a:lnSpc>
                <a:spcPct val="150000"/>
              </a:lnSpc>
              <a:buNone/>
            </a:pPr>
            <a:r>
              <a:rPr lang="en-US" altLang="zh-CN" sz="2055" dirty="0" smtClean="0"/>
              <a:t>（3）被线上及时活动占据大部分生活的时间；</a:t>
            </a:r>
            <a:endParaRPr lang="en-US" altLang="zh-CN" sz="2055" dirty="0" smtClean="0"/>
          </a:p>
          <a:p>
            <a:pPr marL="457200" lvl="1" indent="0">
              <a:lnSpc>
                <a:spcPct val="150000"/>
              </a:lnSpc>
              <a:buNone/>
            </a:pPr>
            <a:r>
              <a:rPr lang="en-US" altLang="zh-CN" sz="2055" dirty="0" smtClean="0"/>
              <a:t>（4）沉迷于网络不能自拔，存在焦虑和抑郁等心理问题。</a:t>
            </a:r>
            <a:endParaRPr lang="en-US" altLang="zh-CN" sz="2055" dirty="0" smtClean="0"/>
          </a:p>
          <a:p>
            <a:pPr>
              <a:lnSpc>
                <a:spcPct val="150000"/>
              </a:lnSpc>
            </a:pPr>
            <a:r>
              <a:rPr lang="en-US" altLang="zh-CN" sz="2400" dirty="0" smtClean="0"/>
              <a:t>中国13岁至17岁的青少年在网民中网瘾比例最高，大学生网络成瘾率在9%以上。有八成左右中断学业的（包括退学、休学）大学生都是因为网络成瘾</a:t>
            </a:r>
            <a:r>
              <a:rPr lang="zh-CN" altLang="en-US" sz="2400" dirty="0" smtClean="0"/>
              <a:t>。</a:t>
            </a:r>
            <a:endParaRPr lang="zh-CN" altLang="en-US" sz="24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84555" y="1106170"/>
            <a:ext cx="11090275" cy="5408930"/>
          </a:xfrm>
        </p:spPr>
        <p:txBody>
          <a:bodyPr>
            <a:normAutofit fontScale="80000"/>
          </a:bodyPr>
          <a:lstStyle/>
          <a:p>
            <a:pPr marL="0" indent="0" fontAlgn="auto">
              <a:lnSpc>
                <a:spcPct val="150000"/>
              </a:lnSpc>
              <a:buNone/>
            </a:pPr>
            <a:r>
              <a:rPr lang="zh-CN" altLang="en-US" sz="3200" dirty="0"/>
              <a:t>（二）网络焦虑症：是指个体在使用互联网时出现的连续不断的焦虑情绪和行为，是网络时代特有的现象。</a:t>
            </a:r>
            <a:endParaRPr lang="zh-CN" altLang="en-US" sz="3200" dirty="0"/>
          </a:p>
          <a:p>
            <a:pPr marL="0" indent="0" fontAlgn="auto">
              <a:lnSpc>
                <a:spcPct val="150000"/>
              </a:lnSpc>
              <a:buNone/>
            </a:pPr>
            <a:r>
              <a:rPr lang="zh-CN" altLang="en-US" sz="3200" dirty="0"/>
              <a:t>（三）网络孤独症：是指个体过分依赖网络，淡化了与他人的现实交往，导致对现实生活失去感受力和参与感，社交功能退化，无法和他人顺利沟通，进而越来越孤僻的表现。</a:t>
            </a:r>
            <a:endParaRPr lang="zh-CN" altLang="en-US" sz="3200" dirty="0"/>
          </a:p>
          <a:p>
            <a:pPr marL="0" indent="0" fontAlgn="auto">
              <a:lnSpc>
                <a:spcPct val="150000"/>
              </a:lnSpc>
              <a:buNone/>
            </a:pPr>
            <a:r>
              <a:rPr lang="zh-CN" altLang="en-US" sz="3200" dirty="0"/>
              <a:t>（四）网络身份迷失与自我认同混乱：在网络空间中，各种虚拟情境、虚拟社区和虚拟角色，容易使人出现身份迷失，甚至将网络上的规则和角色带到现实生活中，造成自我认同混乱。</a:t>
            </a:r>
            <a:endParaRPr lang="zh-CN" altLang="en-US" sz="3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591503"/>
            <a:ext cx="11090275" cy="1397000"/>
          </a:xfrm>
        </p:spPr>
        <p:txBody>
          <a:bodyPr/>
          <a:lstStyle/>
          <a:p>
            <a:r>
              <a:rPr lang="en-US" altLang="zh-CN" dirty="0"/>
              <a:t>【</a:t>
            </a:r>
            <a:r>
              <a:rPr lang="zh-CN" altLang="en-US" dirty="0"/>
              <a:t>测一测</a:t>
            </a:r>
            <a:r>
              <a:rPr lang="en-US" altLang="zh-CN" dirty="0"/>
              <a:t>】</a:t>
            </a:r>
            <a:r>
              <a:rPr lang="zh-CN" altLang="en-US" dirty="0"/>
              <a:t>网络成瘾自评量</a:t>
            </a:r>
            <a:r>
              <a:rPr lang="zh-CN" altLang="en-US" dirty="0" smtClean="0"/>
              <a:t>表</a:t>
            </a:r>
            <a:endParaRPr lang="zh-CN" altLang="en-US" dirty="0"/>
          </a:p>
        </p:txBody>
      </p:sp>
      <p:sp>
        <p:nvSpPr>
          <p:cNvPr id="3" name="内容占位符 2"/>
          <p:cNvSpPr>
            <a:spLocks noGrp="1"/>
          </p:cNvSpPr>
          <p:nvPr>
            <p:ph idx="1"/>
          </p:nvPr>
        </p:nvSpPr>
        <p:spPr>
          <a:xfrm>
            <a:off x="884555" y="2061210"/>
            <a:ext cx="11090275" cy="4453890"/>
          </a:xfrm>
        </p:spPr>
        <p:txBody>
          <a:bodyPr/>
          <a:lstStyle/>
          <a:p>
            <a:pPr>
              <a:lnSpc>
                <a:spcPct val="150000"/>
              </a:lnSpc>
            </a:pPr>
            <a:r>
              <a:rPr lang="zh-CN" altLang="en-US" dirty="0" smtClean="0"/>
              <a:t>这</a:t>
            </a:r>
            <a:r>
              <a:rPr lang="zh-CN" altLang="en-US" dirty="0"/>
              <a:t>是一个网络成瘾的自评测试，</a:t>
            </a:r>
            <a:r>
              <a:rPr dirty="0"/>
              <a:t>请根据自身实际情况，回答下列问题，在对应的分数上打“√”</a:t>
            </a:r>
            <a:r>
              <a:rPr lang="zh-CN" dirty="0"/>
              <a:t>。</a:t>
            </a:r>
            <a:r>
              <a:rPr lang="zh-CN" altLang="en-US" dirty="0" smtClean="0"/>
              <a:t>（</a:t>
            </a:r>
            <a:r>
              <a:rPr lang="en-US" altLang="zh-CN" dirty="0"/>
              <a:t>0=</a:t>
            </a:r>
            <a:r>
              <a:rPr lang="zh-CN" altLang="en-US" dirty="0"/>
              <a:t>没有；</a:t>
            </a:r>
            <a:r>
              <a:rPr lang="en-US" altLang="zh-CN" dirty="0"/>
              <a:t>1=</a:t>
            </a:r>
            <a:r>
              <a:rPr lang="zh-CN" altLang="en-US" dirty="0"/>
              <a:t>罕见；</a:t>
            </a:r>
            <a:r>
              <a:rPr lang="en-US" altLang="zh-CN" dirty="0"/>
              <a:t>2=</a:t>
            </a:r>
            <a:r>
              <a:rPr lang="zh-CN" altLang="en-US" dirty="0"/>
              <a:t>偶尔；</a:t>
            </a:r>
            <a:r>
              <a:rPr lang="en-US" altLang="zh-CN" dirty="0"/>
              <a:t>3=</a:t>
            </a:r>
            <a:r>
              <a:rPr lang="zh-CN" altLang="en-US" dirty="0"/>
              <a:t>较常；</a:t>
            </a:r>
            <a:r>
              <a:rPr lang="en-US" altLang="zh-CN" dirty="0"/>
              <a:t>4=</a:t>
            </a:r>
            <a:r>
              <a:rPr lang="zh-CN" altLang="en-US" dirty="0"/>
              <a:t>经常；</a:t>
            </a:r>
            <a:r>
              <a:rPr lang="en-US" altLang="zh-CN" dirty="0"/>
              <a:t>5=</a:t>
            </a:r>
            <a:r>
              <a:rPr lang="zh-CN" altLang="en-US" dirty="0"/>
              <a:t>总是）</a:t>
            </a:r>
            <a:endParaRPr lang="zh-CN" altLang="en-US" dirty="0"/>
          </a:p>
          <a:p>
            <a:pPr>
              <a:lnSpc>
                <a:spcPct val="150000"/>
              </a:lnSpc>
            </a:pP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14375" y="1337945"/>
            <a:ext cx="11536680" cy="5177155"/>
          </a:xfrm>
        </p:spPr>
        <p:txBody>
          <a:bodyPr/>
          <a:lstStyle/>
          <a:p>
            <a:pPr marL="0" indent="0">
              <a:lnSpc>
                <a:spcPct val="150000"/>
              </a:lnSpc>
              <a:buNone/>
            </a:pPr>
            <a:r>
              <a:rPr lang="en-US" altLang="zh-CN" dirty="0"/>
              <a:t>【</a:t>
            </a:r>
            <a:r>
              <a:rPr lang="zh-CN" altLang="en-US" dirty="0"/>
              <a:t>分数统计</a:t>
            </a:r>
            <a:r>
              <a:rPr lang="en-US" altLang="zh-CN" dirty="0"/>
              <a:t>】</a:t>
            </a:r>
            <a:r>
              <a:rPr lang="zh-CN" altLang="en-US" dirty="0"/>
              <a:t>把</a:t>
            </a:r>
            <a:r>
              <a:rPr lang="en-US" altLang="zh-CN" dirty="0"/>
              <a:t>20</a:t>
            </a:r>
            <a:r>
              <a:rPr lang="zh-CN" altLang="en-US" dirty="0"/>
              <a:t>个问题的得分直接相加，获得总分。</a:t>
            </a:r>
            <a:endParaRPr lang="zh-CN" altLang="en-US" dirty="0"/>
          </a:p>
          <a:p>
            <a:pPr marL="0" indent="0">
              <a:lnSpc>
                <a:spcPct val="150000"/>
              </a:lnSpc>
              <a:buNone/>
            </a:pPr>
            <a:r>
              <a:rPr lang="en-US" altLang="zh-CN" dirty="0"/>
              <a:t>【</a:t>
            </a:r>
            <a:r>
              <a:rPr lang="zh-CN" altLang="en-US" dirty="0"/>
              <a:t>结果说明</a:t>
            </a:r>
            <a:r>
              <a:rPr lang="en-US" altLang="zh-CN" dirty="0"/>
              <a:t>】</a:t>
            </a:r>
            <a:endParaRPr lang="en-US" altLang="zh-CN" dirty="0"/>
          </a:p>
          <a:p>
            <a:pPr>
              <a:lnSpc>
                <a:spcPct val="150000"/>
              </a:lnSpc>
            </a:pPr>
            <a:r>
              <a:rPr dirty="0"/>
              <a:t>总分20</a:t>
            </a:r>
            <a:r>
              <a:rPr lang="zh-CN" dirty="0"/>
              <a:t>至</a:t>
            </a:r>
            <a:r>
              <a:rPr dirty="0"/>
              <a:t>49分，说明你总体上能够自我控制上网行为，没有沉溺其中；总分50</a:t>
            </a:r>
            <a:r>
              <a:rPr lang="zh-CN" dirty="0"/>
              <a:t>至</a:t>
            </a:r>
            <a:r>
              <a:rPr dirty="0"/>
              <a:t>79分，说明你的上网行为造成了一些问题，应该谨慎对待上网给你和你周围的人带来的影响；总分80</a:t>
            </a:r>
            <a:r>
              <a:rPr lang="zh-CN" dirty="0"/>
              <a:t>至</a:t>
            </a:r>
            <a:r>
              <a:rPr dirty="0"/>
              <a:t>100分，说明上网已经给你和你周围的人带来了很多问题，应正视并解决这些问题。</a:t>
            </a:r>
            <a:endParaRPr dirty="0"/>
          </a:p>
          <a:p>
            <a:pPr>
              <a:lnSpc>
                <a:spcPct val="150000"/>
              </a:lnSpc>
            </a:pP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924935" y="3226435"/>
            <a:ext cx="9047480"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合理利用网络，健康上网</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60705"/>
            <a:ext cx="11737975" cy="1222375"/>
          </a:xfrm>
        </p:spPr>
        <p:txBody>
          <a:bodyPr>
            <a:normAutofit/>
          </a:bodyPr>
          <a:lstStyle/>
          <a:p>
            <a:r>
              <a:rPr lang="en-US" altLang="zh-CN" dirty="0"/>
              <a:t>【</a:t>
            </a:r>
            <a:r>
              <a:rPr lang="zh-CN" altLang="en-US" dirty="0"/>
              <a:t>案例导入</a:t>
            </a:r>
            <a:r>
              <a:rPr lang="en-US" altLang="zh-CN" dirty="0" smtClean="0"/>
              <a:t>】</a:t>
            </a:r>
            <a:r>
              <a:rPr lang="zh-CN" altLang="en-US" dirty="0"/>
              <a:t>大学生上网行为调查</a:t>
            </a:r>
            <a:endParaRPr lang="zh-CN" altLang="en-US" dirty="0"/>
          </a:p>
        </p:txBody>
      </p:sp>
      <p:sp>
        <p:nvSpPr>
          <p:cNvPr id="3" name="内容占位符 2"/>
          <p:cNvSpPr>
            <a:spLocks noGrp="1"/>
          </p:cNvSpPr>
          <p:nvPr>
            <p:ph idx="1"/>
          </p:nvPr>
        </p:nvSpPr>
        <p:spPr>
          <a:xfrm>
            <a:off x="884238" y="1925637"/>
            <a:ext cx="11090275" cy="5147071"/>
          </a:xfrm>
        </p:spPr>
        <p:txBody>
          <a:bodyPr>
            <a:normAutofit/>
          </a:bodyPr>
          <a:lstStyle/>
          <a:p>
            <a:pPr fontAlgn="auto">
              <a:lnSpc>
                <a:spcPct val="130000"/>
              </a:lnSpc>
            </a:pPr>
            <a:r>
              <a:rPr dirty="0"/>
              <a:t>中国青年网校园通讯社对全国1220名大学生进行问卷调查。</a:t>
            </a:r>
            <a:endParaRPr dirty="0"/>
          </a:p>
          <a:p>
            <a:pPr fontAlgn="auto">
              <a:lnSpc>
                <a:spcPct val="130000"/>
              </a:lnSpc>
            </a:pPr>
            <a:r>
              <a:rPr dirty="0"/>
              <a:t>结果显示：超4成学生每天上网超过5小时，超8成学生上网主要是社交聊天，多数学生认为手机上网让移动支付、信息获取、社交方式更便捷，近9成学生担心网络安全问题，多数学生期待5G的网速能够更快、更方便于学习生活。</a:t>
            </a:r>
            <a:endParaRPr lang="zh-CN" altLang="en-US"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05" y="1925955"/>
            <a:ext cx="8340725" cy="4589145"/>
          </a:xfrm>
        </p:spPr>
        <p:txBody>
          <a:bodyPr/>
          <a:lstStyle/>
          <a:p>
            <a:r>
              <a:rPr lang="zh-CN" altLang="en-US" sz="3600" dirty="0"/>
              <a:t>大学生该如何养成良好的上网习惯？</a:t>
            </a:r>
            <a:endParaRPr lang="zh-CN" altLang="en-US" sz="3600"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92455"/>
            <a:ext cx="11090275" cy="1190625"/>
          </a:xfrm>
        </p:spPr>
        <p:txBody>
          <a:bodyPr>
            <a:normAutofit/>
          </a:bodyPr>
          <a:lstStyle/>
          <a:p>
            <a:r>
              <a:rPr lang="zh-CN" altLang="en-US" sz="4000" dirty="0"/>
              <a:t>一、正确认识网络，养成良好上网习惯</a:t>
            </a:r>
            <a:endParaRPr lang="zh-CN" altLang="en-US" sz="4000" dirty="0"/>
          </a:p>
        </p:txBody>
      </p:sp>
      <p:sp>
        <p:nvSpPr>
          <p:cNvPr id="3" name="内容占位符 2"/>
          <p:cNvSpPr>
            <a:spLocks noGrp="1"/>
          </p:cNvSpPr>
          <p:nvPr>
            <p:ph idx="1"/>
          </p:nvPr>
        </p:nvSpPr>
        <p:spPr/>
        <p:txBody>
          <a:bodyPr/>
          <a:lstStyle/>
          <a:p>
            <a:pPr fontAlgn="auto">
              <a:lnSpc>
                <a:spcPct val="150000"/>
              </a:lnSpc>
            </a:pPr>
            <a:r>
              <a:rPr lang="zh-CN" altLang="en-US" dirty="0"/>
              <a:t>明确网络的功能和作用</a:t>
            </a:r>
            <a:endParaRPr lang="zh-CN" altLang="en-US" dirty="0"/>
          </a:p>
          <a:p>
            <a:pPr fontAlgn="auto">
              <a:lnSpc>
                <a:spcPct val="150000"/>
              </a:lnSpc>
            </a:pPr>
            <a:r>
              <a:rPr lang="zh-CN" altLang="en-US" dirty="0" smtClean="0"/>
              <a:t>要</a:t>
            </a:r>
            <a:r>
              <a:rPr lang="zh-CN" altLang="en-US" dirty="0"/>
              <a:t>防止肆意夸大网络的</a:t>
            </a:r>
            <a:r>
              <a:rPr lang="zh-CN" altLang="en-US" dirty="0" smtClean="0"/>
              <a:t>功能</a:t>
            </a:r>
            <a:endParaRPr lang="en-US" altLang="zh-CN" dirty="0" smtClean="0"/>
          </a:p>
          <a:p>
            <a:pPr fontAlgn="auto">
              <a:lnSpc>
                <a:spcPct val="150000"/>
              </a:lnSpc>
            </a:pPr>
            <a:r>
              <a:rPr lang="zh-CN" altLang="en-US" dirty="0"/>
              <a:t>认清网络世界的虚拟实质</a:t>
            </a:r>
            <a:endParaRPr lang="zh-CN" altLang="en-US" dirty="0"/>
          </a:p>
          <a:p>
            <a:pPr fontAlgn="auto">
              <a:lnSpc>
                <a:spcPct val="150000"/>
              </a:lnSpc>
            </a:pPr>
            <a:r>
              <a:rPr lang="zh-CN" altLang="en-US" dirty="0"/>
              <a:t>清楚自己上网的动机、需要和诱因</a:t>
            </a:r>
            <a:endParaRPr lang="zh-CN" altLang="en-US" dirty="0"/>
          </a:p>
          <a:p>
            <a:pPr fontAlgn="auto">
              <a:lnSpc>
                <a:spcPct val="150000"/>
              </a:lnSpc>
            </a:pPr>
            <a:r>
              <a:rPr lang="zh-CN" altLang="en-US" dirty="0"/>
              <a:t>合理安排上网时间</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4009390"/>
          </a:xfrm>
          <a:prstGeom prst="rect">
            <a:avLst/>
          </a:prstGeom>
          <a:noFill/>
        </p:spPr>
        <p:txBody>
          <a:bodyPr wrap="square" rtlCol="0">
            <a:spAutoFit/>
          </a:bodyPr>
          <a:lstStyle/>
          <a:p>
            <a:pPr algn="just">
              <a:lnSpc>
                <a:spcPct val="130000"/>
              </a:lnSpc>
            </a:pPr>
            <a:r>
              <a:rPr lang="en-US" altLang="zh-CN"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了解互联网的特性、功能和发展趋势</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en-US" altLang="zh-CN"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认识网络与大学生心理需求之间的关系，认清网络带来的积极和消极影响</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en-US" altLang="zh-CN"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了解网络偏差行为和网络心理障碍的表现及形成原因</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en-US" altLang="zh-CN"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4.</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自觉规范上网行为，养成良好的上网习惯</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05790"/>
            <a:ext cx="11090275" cy="1177290"/>
          </a:xfrm>
        </p:spPr>
        <p:txBody>
          <a:bodyPr>
            <a:normAutofit/>
          </a:bodyPr>
          <a:lstStyle/>
          <a:p>
            <a:r>
              <a:rPr lang="zh-CN" altLang="en-US" sz="4000" dirty="0"/>
              <a:t>二、遵守网络行为规范，守护清朗网络环境</a:t>
            </a:r>
            <a:endParaRPr lang="zh-CN" altLang="en-US" sz="4000" dirty="0"/>
          </a:p>
        </p:txBody>
      </p:sp>
      <p:sp>
        <p:nvSpPr>
          <p:cNvPr id="3" name="内容占位符 2"/>
          <p:cNvSpPr>
            <a:spLocks noGrp="1"/>
          </p:cNvSpPr>
          <p:nvPr>
            <p:ph idx="1"/>
          </p:nvPr>
        </p:nvSpPr>
        <p:spPr/>
        <p:txBody>
          <a:bodyPr>
            <a:normAutofit/>
          </a:bodyPr>
          <a:lstStyle/>
          <a:p>
            <a:pPr>
              <a:lnSpc>
                <a:spcPct val="150000"/>
              </a:lnSpc>
            </a:pPr>
            <a:r>
              <a:rPr lang="zh-CN" altLang="en-US" dirty="0"/>
              <a:t>依法上网，杜绝违规违纪行为</a:t>
            </a:r>
            <a:endParaRPr lang="zh-CN" altLang="en-US" dirty="0"/>
          </a:p>
          <a:p>
            <a:pPr>
              <a:lnSpc>
                <a:spcPct val="150000"/>
              </a:lnSpc>
            </a:pPr>
            <a:r>
              <a:rPr lang="zh-CN" altLang="en-US" dirty="0"/>
              <a:t>规范上网，掌握网络防护技能</a:t>
            </a:r>
            <a:endParaRPr lang="zh-CN" altLang="en-US" dirty="0"/>
          </a:p>
          <a:p>
            <a:pPr>
              <a:lnSpc>
                <a:spcPct val="150000"/>
              </a:lnSpc>
            </a:pPr>
            <a:r>
              <a:rPr lang="zh-CN" altLang="en-US" dirty="0"/>
              <a:t>理性上网，有节制、有限度</a:t>
            </a:r>
            <a:endParaRPr lang="zh-CN" altLang="en-US" dirty="0"/>
          </a:p>
          <a:p>
            <a:pPr>
              <a:lnSpc>
                <a:spcPct val="150000"/>
              </a:lnSpc>
            </a:pPr>
            <a:r>
              <a:rPr lang="zh-CN" altLang="en-US" dirty="0"/>
              <a:t>绿色上网，讲诚信、守底线</a:t>
            </a:r>
            <a:endParaRPr lang="zh-CN" altLang="en-US" dirty="0"/>
          </a:p>
          <a:p>
            <a:pPr>
              <a:lnSpc>
                <a:spcPct val="150000"/>
              </a:lnSpc>
            </a:pPr>
            <a:r>
              <a:rPr lang="zh-CN" altLang="en-US" dirty="0"/>
              <a:t>文明上网，传播向善向上的精神力量</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新时代青少年网络文明公约</a:t>
            </a:r>
            <a:endParaRPr lang="zh-CN" altLang="en-US" dirty="0"/>
          </a:p>
        </p:txBody>
      </p:sp>
      <p:sp>
        <p:nvSpPr>
          <p:cNvPr id="3" name="内容占位符 2"/>
          <p:cNvSpPr>
            <a:spLocks noGrp="1"/>
          </p:cNvSpPr>
          <p:nvPr>
            <p:ph idx="1"/>
          </p:nvPr>
        </p:nvSpPr>
        <p:spPr>
          <a:xfrm>
            <a:off x="884555" y="1612900"/>
            <a:ext cx="11090275" cy="5146040"/>
          </a:xfrm>
        </p:spPr>
        <p:txBody>
          <a:bodyPr>
            <a:normAutofit fontScale="70000"/>
          </a:bodyPr>
          <a:lstStyle/>
          <a:p>
            <a:pPr algn="ctr"/>
            <a:r>
              <a:rPr lang="zh-CN" altLang="en-US" sz="3600" dirty="0"/>
              <a:t>强国使命心头记，时代新人笃于行。</a:t>
            </a:r>
            <a:endParaRPr lang="zh-CN" altLang="en-US" sz="3600" dirty="0"/>
          </a:p>
          <a:p>
            <a:pPr algn="ctr"/>
            <a:r>
              <a:rPr lang="zh-CN" altLang="en-US" sz="3600" dirty="0"/>
              <a:t>向上向善共营造，上网用网要文明。</a:t>
            </a:r>
            <a:endParaRPr lang="zh-CN" altLang="en-US" sz="3600" dirty="0"/>
          </a:p>
          <a:p>
            <a:pPr algn="ctr"/>
            <a:r>
              <a:rPr lang="zh-CN" altLang="en-US" sz="3600" dirty="0"/>
              <a:t>善恶美丑知明辨，诚信友好永传承。</a:t>
            </a:r>
            <a:endParaRPr lang="zh-CN" altLang="en-US" sz="3600" dirty="0"/>
          </a:p>
          <a:p>
            <a:pPr algn="ctr"/>
            <a:r>
              <a:rPr lang="zh-CN" altLang="en-US" sz="3600" dirty="0"/>
              <a:t>传播中国好故事，抒写青春爱国情。</a:t>
            </a:r>
            <a:endParaRPr lang="zh-CN" altLang="en-US" sz="3600" dirty="0"/>
          </a:p>
          <a:p>
            <a:pPr algn="ctr"/>
            <a:r>
              <a:rPr lang="zh-CN" altLang="en-US" sz="3600" dirty="0"/>
              <a:t>个人信息防泄露，谣言蜚语莫轻听。</a:t>
            </a:r>
            <a:endParaRPr lang="zh-CN" altLang="en-US" sz="3600" dirty="0"/>
          </a:p>
          <a:p>
            <a:pPr algn="ctr"/>
            <a:r>
              <a:rPr lang="zh-CN" altLang="en-US" sz="3600" dirty="0"/>
              <a:t>适度上网防沉迷，饭圈乱象请绕行。</a:t>
            </a:r>
            <a:endParaRPr lang="zh-CN" altLang="en-US" sz="3600" dirty="0"/>
          </a:p>
          <a:p>
            <a:pPr algn="ctr"/>
            <a:r>
              <a:rPr lang="zh-CN" altLang="en-US" sz="3600" dirty="0"/>
              <a:t>远离污秽不炫富，谨防诈骗常提醒。</a:t>
            </a:r>
            <a:endParaRPr lang="zh-CN" altLang="en-US" sz="3600" dirty="0"/>
          </a:p>
          <a:p>
            <a:pPr algn="ctr"/>
            <a:r>
              <a:rPr lang="zh-CN" altLang="en-US" sz="3600" dirty="0"/>
              <a:t>与人为善拒网暴，守好底线不欺凌。</a:t>
            </a:r>
            <a:endParaRPr lang="zh-CN" altLang="en-US" sz="3600" dirty="0"/>
          </a:p>
          <a:p>
            <a:pPr algn="ctr"/>
            <a:r>
              <a:rPr lang="zh-CN" altLang="en-US" sz="3600" dirty="0"/>
              <a:t>线上新知勤学习，数字素养常提升。</a:t>
            </a:r>
            <a:endParaRPr lang="zh-CN" altLang="en-US" sz="3600" dirty="0"/>
          </a:p>
          <a:p>
            <a:pPr algn="ctr"/>
            <a:r>
              <a:rPr lang="zh-CN" altLang="en-US" sz="3600" dirty="0"/>
              <a:t>网络安全靠你我，共筑清朗好环境。</a:t>
            </a:r>
            <a:endParaRPr lang="zh-CN" altLang="en-US" sz="3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66115"/>
            <a:ext cx="11090275" cy="1116965"/>
          </a:xfrm>
        </p:spPr>
        <p:txBody>
          <a:bodyPr/>
          <a:lstStyle/>
          <a:p>
            <a:r>
              <a:rPr lang="zh-CN" altLang="en-US" dirty="0"/>
              <a:t>三、警惕网络陷阱，守住安全底线</a:t>
            </a:r>
            <a:endParaRPr lang="zh-CN" altLang="en-US" dirty="0"/>
          </a:p>
        </p:txBody>
      </p:sp>
      <p:sp>
        <p:nvSpPr>
          <p:cNvPr id="3" name="内容占位符 2"/>
          <p:cNvSpPr>
            <a:spLocks noGrp="1"/>
          </p:cNvSpPr>
          <p:nvPr>
            <p:ph idx="1"/>
          </p:nvPr>
        </p:nvSpPr>
        <p:spPr>
          <a:xfrm>
            <a:off x="1748790" y="1600200"/>
            <a:ext cx="10308590" cy="5438140"/>
          </a:xfrm>
        </p:spPr>
        <p:txBody>
          <a:bodyPr>
            <a:noAutofit/>
          </a:bodyPr>
          <a:lstStyle/>
          <a:p>
            <a:pPr marL="0" indent="0">
              <a:lnSpc>
                <a:spcPct val="150000"/>
              </a:lnSpc>
              <a:buNone/>
            </a:pPr>
            <a:r>
              <a:rPr lang="zh-CN" altLang="en-US" sz="2400" dirty="0"/>
              <a:t>一要常怀法纪敬畏；</a:t>
            </a:r>
            <a:endParaRPr lang="zh-CN" altLang="en-US" sz="2400" dirty="0"/>
          </a:p>
          <a:p>
            <a:pPr marL="0" indent="0">
              <a:lnSpc>
                <a:spcPct val="150000"/>
              </a:lnSpc>
              <a:buNone/>
            </a:pPr>
            <a:r>
              <a:rPr lang="zh-CN" altLang="en-US" sz="2400" dirty="0"/>
              <a:t>二要克制“好奇心”；</a:t>
            </a:r>
            <a:endParaRPr lang="zh-CN" altLang="en-US" sz="2400" dirty="0"/>
          </a:p>
          <a:p>
            <a:pPr marL="0" indent="0">
              <a:lnSpc>
                <a:spcPct val="150000"/>
              </a:lnSpc>
              <a:buNone/>
            </a:pPr>
            <a:r>
              <a:rPr lang="zh-CN" altLang="en-US" sz="2400" dirty="0"/>
              <a:t>三要常怀“防范心”；</a:t>
            </a:r>
            <a:endParaRPr lang="zh-CN" altLang="en-US" sz="2400" dirty="0"/>
          </a:p>
          <a:p>
            <a:pPr marL="0" indent="0">
              <a:lnSpc>
                <a:spcPct val="150000"/>
              </a:lnSpc>
              <a:buNone/>
            </a:pPr>
            <a:r>
              <a:rPr lang="zh-CN" altLang="en-US" sz="2400" dirty="0"/>
              <a:t>四要拉起思想“警戒线”；</a:t>
            </a:r>
            <a:endParaRPr lang="zh-CN" altLang="en-US" sz="2400" dirty="0"/>
          </a:p>
          <a:p>
            <a:pPr marL="0" indent="0">
              <a:lnSpc>
                <a:spcPct val="150000"/>
              </a:lnSpc>
              <a:buNone/>
            </a:pPr>
            <a:r>
              <a:rPr lang="zh-CN" altLang="en-US" sz="2400" dirty="0"/>
              <a:t>五要树正确消费观；</a:t>
            </a:r>
            <a:endParaRPr lang="zh-CN" altLang="en-US" sz="2400" dirty="0"/>
          </a:p>
          <a:p>
            <a:pPr marL="0" indent="0">
              <a:lnSpc>
                <a:spcPct val="150000"/>
              </a:lnSpc>
              <a:buNone/>
            </a:pPr>
            <a:r>
              <a:rPr lang="zh-CN" altLang="en-US" sz="2400" dirty="0"/>
              <a:t>六要保持头脑清醒；</a:t>
            </a:r>
            <a:endParaRPr lang="zh-CN" altLang="en-US" sz="2400" dirty="0"/>
          </a:p>
          <a:p>
            <a:pPr marL="0" indent="0">
              <a:lnSpc>
                <a:spcPct val="150000"/>
              </a:lnSpc>
              <a:buNone/>
            </a:pPr>
            <a:r>
              <a:rPr lang="zh-CN" altLang="en-US" sz="2400" dirty="0"/>
              <a:t>七要力戒投机心理；</a:t>
            </a:r>
            <a:endParaRPr lang="zh-CN" altLang="en-US" sz="2400" dirty="0"/>
          </a:p>
          <a:p>
            <a:pPr marL="0" indent="0">
              <a:lnSpc>
                <a:spcPct val="150000"/>
              </a:lnSpc>
              <a:buNone/>
            </a:pPr>
            <a:r>
              <a:rPr lang="zh-CN" altLang="en-US" sz="2400" dirty="0"/>
              <a:t>八要端正价值追求。</a:t>
            </a:r>
            <a:endParaRPr lang="zh-CN" alt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92455"/>
            <a:ext cx="11090275" cy="1190625"/>
          </a:xfrm>
        </p:spPr>
        <p:txBody>
          <a:bodyPr>
            <a:normAutofit/>
          </a:bodyPr>
          <a:lstStyle/>
          <a:p>
            <a:r>
              <a:rPr lang="zh-CN" altLang="en-US" sz="3200" dirty="0"/>
              <a:t>四、重视网络心理健康，及时化解问题和困扰</a:t>
            </a:r>
            <a:endParaRPr lang="zh-CN" altLang="en-US" sz="3200" dirty="0"/>
          </a:p>
        </p:txBody>
      </p:sp>
      <p:sp>
        <p:nvSpPr>
          <p:cNvPr id="3" name="内容占位符 2"/>
          <p:cNvSpPr>
            <a:spLocks noGrp="1"/>
          </p:cNvSpPr>
          <p:nvPr>
            <p:ph idx="1"/>
          </p:nvPr>
        </p:nvSpPr>
        <p:spPr>
          <a:xfrm>
            <a:off x="884555" y="1925955"/>
            <a:ext cx="11442700" cy="4589145"/>
          </a:xfrm>
        </p:spPr>
        <p:txBody>
          <a:bodyPr>
            <a:normAutofit/>
          </a:bodyPr>
          <a:lstStyle/>
          <a:p>
            <a:pPr>
              <a:lnSpc>
                <a:spcPct val="150000"/>
              </a:lnSpc>
              <a:buFont typeface="Wingdings" panose="05000000000000000000" charset="0"/>
              <a:buChar char="Ø"/>
            </a:pPr>
            <a:r>
              <a:rPr lang="zh-CN" altLang="en-US" dirty="0"/>
              <a:t>重视自身心理健康素养的提升。</a:t>
            </a:r>
            <a:endParaRPr lang="zh-CN" altLang="en-US" dirty="0"/>
          </a:p>
          <a:p>
            <a:pPr lvl="1">
              <a:lnSpc>
                <a:spcPct val="150000"/>
              </a:lnSpc>
            </a:pPr>
            <a:r>
              <a:rPr lang="zh-CN" altLang="en-US" dirty="0"/>
              <a:t>要增强自信心与自我价值感。</a:t>
            </a:r>
            <a:endParaRPr lang="zh-CN" altLang="en-US" dirty="0"/>
          </a:p>
          <a:p>
            <a:pPr lvl="1">
              <a:lnSpc>
                <a:spcPct val="150000"/>
              </a:lnSpc>
            </a:pPr>
            <a:r>
              <a:rPr lang="zh-CN" altLang="en-US" dirty="0"/>
              <a:t>要提高对心理防御机制的认识，有效应对压力与挫折，避免网络成瘾。</a:t>
            </a:r>
            <a:endParaRPr lang="zh-CN" altLang="en-US" dirty="0"/>
          </a:p>
          <a:p>
            <a:pPr lvl="1">
              <a:lnSpc>
                <a:spcPct val="150000"/>
              </a:lnSpc>
            </a:pPr>
            <a:r>
              <a:rPr lang="zh-CN" altLang="en-US" dirty="0"/>
              <a:t>要积极参加人际交往活动，构建良好的社会支持系统。</a:t>
            </a:r>
            <a:endParaRPr lang="zh-CN" altLang="en-US" dirty="0"/>
          </a:p>
          <a:p>
            <a:pPr>
              <a:lnSpc>
                <a:spcPct val="150000"/>
              </a:lnSpc>
              <a:buFont typeface="Wingdings" panose="05000000000000000000" charset="0"/>
              <a:buChar char="Ø"/>
            </a:pPr>
            <a:r>
              <a:rPr lang="zh-CN" altLang="en-US" dirty="0"/>
              <a:t>察觉自身出现网络偏差行为和网络心理障碍时，要积极主动进行干预和治疗，避免问题的进一步恶化。</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0815" y="1948180"/>
            <a:ext cx="8079740" cy="4446270"/>
          </a:xfrm>
          <a:prstGeom prst="rect">
            <a:avLst/>
          </a:prstGeom>
          <a:noFill/>
        </p:spPr>
        <p:txBody>
          <a:bodyPr wrap="square" rtlCol="0">
            <a:noAutofit/>
          </a:bodyPr>
          <a:lstStyle/>
          <a:p>
            <a:pPr algn="just">
              <a:lnSpc>
                <a:spcPct val="130000"/>
              </a:lnSpc>
            </a:pPr>
            <a:r>
              <a:rPr sz="2800" b="1" dirty="0">
                <a:solidFill>
                  <a:schemeClr val="bg1"/>
                </a:solidFill>
                <a:latin typeface="华文中宋" panose="02010600040101010101" pitchFamily="2" charset="-122"/>
                <a:ea typeface="华文中宋" panose="02010600040101010101" pitchFamily="2" charset="-122"/>
                <a:sym typeface="Arial" panose="020B0604020202020204" pitchFamily="34" charset="0"/>
              </a:rPr>
              <a:t>围绕“假如失去互联网一天，我会怎么渡过？”这一问题，写一篇小论文。</a:t>
            </a:r>
            <a:endParaRPr sz="2800" b="1"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053107" y="1024097"/>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smtClean="0"/>
              <a:t>【</a:t>
            </a:r>
            <a:r>
              <a:rPr lang="zh-CN" altLang="en-US" dirty="0" smtClean="0"/>
              <a:t>延伸学习</a:t>
            </a:r>
            <a:r>
              <a:rPr lang="en-US" altLang="zh-CN" dirty="0" smtClean="0"/>
              <a:t>】</a:t>
            </a:r>
            <a:endParaRPr lang="zh-CN" altLang="en-US" dirty="0"/>
          </a:p>
        </p:txBody>
      </p:sp>
      <p:sp>
        <p:nvSpPr>
          <p:cNvPr id="3" name="内容占位符 2"/>
          <p:cNvSpPr>
            <a:spLocks noGrp="1"/>
          </p:cNvSpPr>
          <p:nvPr>
            <p:ph idx="4294967295"/>
          </p:nvPr>
        </p:nvSpPr>
        <p:spPr>
          <a:xfrm>
            <a:off x="1036638" y="1790006"/>
            <a:ext cx="11090275" cy="4589462"/>
          </a:xfrm>
        </p:spPr>
      </p:sp>
      <p:sp>
        <p:nvSpPr>
          <p:cNvPr id="5" name="矩形 4"/>
          <p:cNvSpPr/>
          <p:nvPr/>
        </p:nvSpPr>
        <p:spPr>
          <a:xfrm>
            <a:off x="6141085" y="1816100"/>
            <a:ext cx="5976620" cy="4249420"/>
          </a:xfrm>
          <a:prstGeom prst="rect">
            <a:avLst/>
          </a:prstGeom>
        </p:spPr>
        <p:txBody>
          <a:bodyPr wrap="square">
            <a:noAutofit/>
          </a:bodyPr>
          <a:lstStyle/>
          <a:p>
            <a:r>
              <a:rPr lang="en-US" altLang="zh-CN" sz="2800" b="1" dirty="0"/>
              <a:t>《</a:t>
            </a:r>
            <a:r>
              <a:rPr sz="2800" b="1" dirty="0"/>
              <a:t>网络心理学</a:t>
            </a:r>
            <a:r>
              <a:rPr lang="en-US" altLang="zh-CN" sz="2800" b="1" dirty="0"/>
              <a:t>》</a:t>
            </a:r>
            <a:endParaRPr lang="en-US" altLang="zh-CN" sz="2800" b="1" dirty="0"/>
          </a:p>
          <a:p>
            <a:r>
              <a:rPr sz="2800" b="1" dirty="0"/>
              <a:t>周宗奎 著，华东师范大学出版社</a:t>
            </a:r>
            <a:endParaRPr sz="2800" b="1" dirty="0"/>
          </a:p>
          <a:p>
            <a:endParaRPr lang="zh-CN" altLang="en-US" sz="2400" b="1" dirty="0" smtClean="0"/>
          </a:p>
          <a:p>
            <a:r>
              <a:rPr lang="zh-CN" altLang="en-US" sz="2400" b="1" dirty="0" smtClean="0"/>
              <a:t>推荐</a:t>
            </a:r>
            <a:r>
              <a:rPr lang="zh-CN" altLang="en-US" sz="2400" b="1" dirty="0"/>
              <a:t>理由</a:t>
            </a:r>
            <a:r>
              <a:rPr lang="zh-CN" altLang="en-US" sz="2400" b="1" dirty="0" smtClean="0"/>
              <a:t>：</a:t>
            </a:r>
            <a:r>
              <a:rPr lang="zh-CN" altLang="en-US" sz="2400" dirty="0"/>
              <a:t>该书将理论探索建立在实证研究的扎实基础上，以实证结果的整合概括网络心理与行为的基本规律。全书关注网络时代重要而突出的个体和群体问题，透过繁杂现象，把握内在规律。通过本书，读者能够领略到网络世界与心灵世界的深度关联。</a:t>
            </a:r>
            <a:endParaRPr lang="zh-CN" altLang="en-US" sz="2400" dirty="0"/>
          </a:p>
        </p:txBody>
      </p:sp>
      <p:pic>
        <p:nvPicPr>
          <p:cNvPr id="4" name="图片 3" descr="9c8bd1c43180245a8f5b49956aea0f44"/>
          <p:cNvPicPr>
            <a:picLocks noChangeAspect="1"/>
          </p:cNvPicPr>
          <p:nvPr/>
        </p:nvPicPr>
        <p:blipFill>
          <a:blip r:embed="rId1"/>
          <a:stretch>
            <a:fillRect/>
          </a:stretch>
        </p:blipFill>
        <p:spPr>
          <a:xfrm>
            <a:off x="741045" y="1239520"/>
            <a:ext cx="5072380" cy="507238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683425"/>
            <a:ext cx="2251181"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互联网概述</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576513"/>
            <a:ext cx="5364480"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网络虚拟世界与大学生的心理需求</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254621"/>
            <a:ext cx="5503165" cy="86169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大学生常见的网络偏差行为和心理障碍</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391" y="4352275"/>
            <a:ext cx="379667" cy="379667"/>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0906" y="4363591"/>
            <a:ext cx="5359149"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合理利用网络，健康上网</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animBg="1"/>
      <p:bldP spid="14" grpId="0" bldLvl="0" animBg="1"/>
      <p:bldP spid="15" grpId="0" animBg="1"/>
      <p:bldP spid="16" grpId="0" bldLvl="0" animBg="1"/>
      <p:bldP spid="17" grpId="0" animBg="1"/>
      <p:bldP spid="18" grpId="0" bldLvl="0" animBg="1"/>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互联网概述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normAutofit/>
          </a:bodyPr>
          <a:lstStyle/>
          <a:p>
            <a:r>
              <a:rPr lang="en-US" altLang="zh-CN" dirty="0" smtClean="0"/>
              <a:t>【</a:t>
            </a:r>
            <a:r>
              <a:rPr lang="zh-CN" altLang="en-US" dirty="0"/>
              <a:t>案例导入</a:t>
            </a:r>
            <a:r>
              <a:rPr lang="en-US" altLang="zh-CN" dirty="0" smtClean="0"/>
              <a:t>】</a:t>
            </a:r>
            <a:r>
              <a:rPr lang="zh-CN" altLang="en-US" dirty="0"/>
              <a:t>炙手可热的短视频</a:t>
            </a:r>
            <a:endParaRPr lang="zh-CN" altLang="en-US" dirty="0"/>
          </a:p>
        </p:txBody>
      </p:sp>
      <p:sp>
        <p:nvSpPr>
          <p:cNvPr id="3" name="内容占位符 2"/>
          <p:cNvSpPr>
            <a:spLocks noGrp="1"/>
          </p:cNvSpPr>
          <p:nvPr>
            <p:ph idx="4294967295"/>
          </p:nvPr>
        </p:nvSpPr>
        <p:spPr>
          <a:xfrm>
            <a:off x="756285" y="1887855"/>
            <a:ext cx="11180445" cy="4589145"/>
          </a:xfrm>
        </p:spPr>
        <p:txBody>
          <a:bodyPr>
            <a:normAutofit lnSpcReduction="10000"/>
          </a:bodyPr>
          <a:lstStyle/>
          <a:p>
            <a:pPr>
              <a:lnSpc>
                <a:spcPct val="150000"/>
              </a:lnSpc>
            </a:pPr>
            <a:r>
              <a:rPr dirty="0"/>
              <a:t>近年来，短视频用户规模从2018年12月的6.48亿增长至2023年6月的10.26亿，屡创历史新高；用户使用率从78.2%增长至95.2%，堪称全民应用。</a:t>
            </a:r>
            <a:endParaRPr dirty="0"/>
          </a:p>
          <a:p>
            <a:pPr>
              <a:lnSpc>
                <a:spcPct val="150000"/>
              </a:lnSpc>
            </a:pPr>
            <a:r>
              <a:rPr dirty="0"/>
              <a:t>管理学中著名的“瓜子理论”，</a:t>
            </a:r>
            <a:r>
              <a:rPr lang="zh-CN" dirty="0"/>
              <a:t>与</a:t>
            </a:r>
            <a:r>
              <a:rPr dirty="0"/>
              <a:t>短视频的逻辑很吻合。</a:t>
            </a:r>
            <a:endParaRPr dirty="0"/>
          </a:p>
          <a:p>
            <a:pPr>
              <a:lnSpc>
                <a:spcPct val="150000"/>
              </a:lnSpc>
            </a:pPr>
            <a:r>
              <a:rPr dirty="0"/>
              <a:t>很多人不知不觉就把过多的时间、精力花费在短视频中，甚至逃避或排斥现实。如何合理、有益地使用短视频，是人们需要谨慎思考和面对的问题。</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sz="3200" dirty="0"/>
              <a:t>你遇到过刷短视频“停不下来”的问题吗？</a:t>
            </a:r>
            <a:endParaRPr lang="zh-CN" altLang="en-US" sz="3200" dirty="0"/>
          </a:p>
          <a:p>
            <a:endParaRPr lang="zh-CN" altLang="en-US" sz="3200" dirty="0"/>
          </a:p>
          <a:p>
            <a:r>
              <a:rPr lang="zh-CN" altLang="en-US" sz="3200" dirty="0"/>
              <a:t>它对你的生活有什么影响？</a:t>
            </a:r>
            <a:endParaRPr lang="zh-CN" altLang="en-US" sz="3200"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一、什么是互联网</a:t>
            </a:r>
            <a:endParaRPr lang="zh-CN" altLang="en-US" dirty="0"/>
          </a:p>
        </p:txBody>
      </p:sp>
      <p:sp>
        <p:nvSpPr>
          <p:cNvPr id="3" name="内容占位符 2"/>
          <p:cNvSpPr>
            <a:spLocks noGrp="1"/>
          </p:cNvSpPr>
          <p:nvPr>
            <p:ph idx="1"/>
          </p:nvPr>
        </p:nvSpPr>
        <p:spPr/>
        <p:txBody>
          <a:bodyPr/>
          <a:lstStyle/>
          <a:p>
            <a:pPr marL="0" indent="0">
              <a:lnSpc>
                <a:spcPct val="150000"/>
              </a:lnSpc>
              <a:buNone/>
            </a:pPr>
            <a:r>
              <a:rPr lang="zh-CN" altLang="en-US" dirty="0"/>
              <a:t>互联网（Internet）是指集通信网络、计算机、数据库以及日用电子产品于一体的电子信息交换系统，是计算机之间进行信息交流和实现资源共享的最佳手段。</a:t>
            </a:r>
            <a:endParaRPr lang="zh-CN" altLang="en-US" dirty="0"/>
          </a:p>
          <a:p>
            <a:endParaRPr lang="zh-CN" altLang="en-US" dirty="0"/>
          </a:p>
        </p:txBody>
      </p:sp>
    </p:spTree>
  </p:cSld>
  <p:clrMapOvr>
    <a:masterClrMapping/>
  </p:clrMapOvr>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45.82771653543304,&quot;left&quot;:517.589842519685,&quot;top&quot;:131.662125984252,&quot;width&quot;:481.943307086614}"/>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45.82771653543304,&quot;left&quot;:517.589842519685,&quot;top&quot;:131.662125984252,&quot;width&quot;:481.943307086614}"/>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45.82771653543304,&quot;left&quot;:517.589842519685,&quot;top&quot;:131.662125984252,&quot;width&quot;:481.943307086614}"/>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45.82771653543304,&quot;left&quot;:517.589842519685,&quot;top&quot;:131.662125984252,&quot;width&quot;:481.943307086614}"/>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45.82771653543304,&quot;left&quot;:517.589842519685,&quot;top&quot;:131.662125984252,&quot;width&quot;:481.943307086614}"/>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45.82771653543304,&quot;left&quot;:517.589842519685,&quot;top&quot;:131.662125984252,&quot;width&quot;:481.943307086614}"/>
</p:tagLst>
</file>

<file path=ppt/tags/tag7.xml><?xml version="1.0" encoding="utf-8"?>
<p:tagLst xmlns:p="http://schemas.openxmlformats.org/presentationml/2006/main">
  <p:tag name="MH" val="20160830110146"/>
  <p:tag name="MH_LIBRARY" val="CONTENTS"/>
  <p:tag name="MH_TYPE" val="NUMBER"/>
  <p:tag name="ID" val="553512"/>
  <p:tag name="MH_ORDER" val="4"/>
  <p:tag name="KSO_WM_DIAGRAM_VIRTUALLY_FRAME" val="{&quot;height&quot;:245.82771653543304,&quot;left&quot;:517.589842519685,&quot;top&quot;:131.662125984252,&quot;width&quot;:481.943307086614}"/>
</p:tagLst>
</file>

<file path=ppt/tags/tag8.xml><?xml version="1.0" encoding="utf-8"?>
<p:tagLst xmlns:p="http://schemas.openxmlformats.org/presentationml/2006/main">
  <p:tag name="MH" val="20160830110146"/>
  <p:tag name="MH_LIBRARY" val="CONTENTS"/>
  <p:tag name="MH_TYPE" val="ENTRY"/>
  <p:tag name="ID" val="553512"/>
  <p:tag name="MH_ORDER" val="4"/>
  <p:tag name="KSO_WM_DIAGRAM_VIRTUALLY_FRAME" val="{&quot;height&quot;:245.82771653543304,&quot;left&quot;:517.589842519685,&quot;top&quot;:131.662125984252,&quot;width&quot;:481.94330708661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4892</Words>
  <Application>WPS 演示</Application>
  <PresentationFormat>自定义</PresentationFormat>
  <Paragraphs>313</Paragraphs>
  <Slides>46</Slides>
  <Notes>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46</vt:i4>
      </vt:variant>
    </vt:vector>
  </HeadingPairs>
  <TitlesOfParts>
    <vt:vector size="61"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Wingdings</vt:lpstr>
      <vt:lpstr>方正正中黑简体</vt:lpstr>
      <vt:lpstr>黑体</vt:lpstr>
      <vt:lpstr>第一PPT，www.1ppt.com</vt:lpstr>
      <vt:lpstr>PowerPoint 演示文稿</vt:lpstr>
      <vt:lpstr>【习近平语录】</vt:lpstr>
      <vt:lpstr>【心语心言】</vt:lpstr>
      <vt:lpstr>PowerPoint 演示文稿</vt:lpstr>
      <vt:lpstr>PowerPoint 演示文稿</vt:lpstr>
      <vt:lpstr>PowerPoint 演示文稿</vt:lpstr>
      <vt:lpstr>【案例导入】炙手可热的短视频</vt:lpstr>
      <vt:lpstr>思考</vt:lpstr>
      <vt:lpstr>一、什么是互联网</vt:lpstr>
      <vt:lpstr>二、互联网的功能分类</vt:lpstr>
      <vt:lpstr>三、我国互联网发展现状和趋势</vt:lpstr>
      <vt:lpstr>PowerPoint 演示文稿</vt:lpstr>
      <vt:lpstr>【案例导入】网络流行语的“前世今生” </vt:lpstr>
      <vt:lpstr>思考</vt:lpstr>
      <vt:lpstr>一、网络的心理空间特征</vt:lpstr>
      <vt:lpstr>二、网络与大学生的心理需求</vt:lpstr>
      <vt:lpstr>（二）网络与大学生追求时尚与潮流的心理需求</vt:lpstr>
      <vt:lpstr>（三）网络与大学生寻求刺激的心理需求</vt:lpstr>
      <vt:lpstr>（四）网络与大学生释放压力、舒缓情绪的心理需求</vt:lpstr>
      <vt:lpstr>（五）网络与大学生寻求归属感的心理需求</vt:lpstr>
      <vt:lpstr> （六）网络与大学生自尊、成就感和自我实现的心理需求</vt:lpstr>
      <vt:lpstr>【身边的故事】朋友圈带来的困惑</vt:lpstr>
      <vt:lpstr>三、网络对大学生的影响</vt:lpstr>
      <vt:lpstr>大学生网络行为小调查</vt:lpstr>
      <vt:lpstr>PowerPoint 演示文稿</vt:lpstr>
      <vt:lpstr>【案例导入】“网瘾”大学生的逆袭 </vt:lpstr>
      <vt:lpstr>一、网络偏差行为 </vt:lpstr>
      <vt:lpstr>（一）网络暴力</vt:lpstr>
      <vt:lpstr>（二）网络欺诈</vt:lpstr>
      <vt:lpstr>（三）网络色情行为</vt:lpstr>
      <vt:lpstr>二、网络心理障碍</vt:lpstr>
      <vt:lpstr>（一）网络成瘾</vt:lpstr>
      <vt:lpstr>PowerPoint 演示文稿</vt:lpstr>
      <vt:lpstr>【测一测】网络成瘾自评量表</vt:lpstr>
      <vt:lpstr>PowerPoint 演示文稿</vt:lpstr>
      <vt:lpstr>PowerPoint 演示文稿</vt:lpstr>
      <vt:lpstr>【案例导入】大学生上网行为调查</vt:lpstr>
      <vt:lpstr>思考</vt:lpstr>
      <vt:lpstr>一、正确认识网络，养成良好上网习惯</vt:lpstr>
      <vt:lpstr>二、遵守网络行为规范，守护清朗网络环境</vt:lpstr>
      <vt:lpstr>【心理加油站】新时代青少年网络文明公约</vt:lpstr>
      <vt:lpstr>三、警惕网络陷阱，守住安全底线</vt:lpstr>
      <vt:lpstr>四、重视网络心理健康，及时化解问题和困扰</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54</cp:revision>
  <dcterms:created xsi:type="dcterms:W3CDTF">2016-10-17T14:00:00Z</dcterms:created>
  <dcterms:modified xsi:type="dcterms:W3CDTF">2025-07-11T07:40:18Z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15FE8B457BF24FE7AD4F475DEACEF815_13</vt:lpwstr>
  </property>
</Properties>
</file>