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60"/>
  </p:handoutMasterIdLst>
  <p:sldIdLst>
    <p:sldId id="3195" r:id="rId3"/>
    <p:sldId id="3417" r:id="rId5"/>
    <p:sldId id="3349" r:id="rId6"/>
    <p:sldId id="3150" r:id="rId7"/>
    <p:sldId id="3209" r:id="rId8"/>
    <p:sldId id="3208" r:id="rId9"/>
    <p:sldId id="3227" r:id="rId10"/>
    <p:sldId id="3228" r:id="rId11"/>
    <p:sldId id="3229" r:id="rId12"/>
    <p:sldId id="3230" r:id="rId13"/>
    <p:sldId id="3294" r:id="rId14"/>
    <p:sldId id="3418" r:id="rId15"/>
    <p:sldId id="3243" r:id="rId16"/>
    <p:sldId id="3292" r:id="rId17"/>
    <p:sldId id="3296" r:id="rId18"/>
    <p:sldId id="3293" r:id="rId19"/>
    <p:sldId id="3298" r:id="rId20"/>
    <p:sldId id="3295" r:id="rId21"/>
    <p:sldId id="3299" r:id="rId22"/>
    <p:sldId id="3232" r:id="rId23"/>
    <p:sldId id="3303" r:id="rId24"/>
    <p:sldId id="3304" r:id="rId25"/>
    <p:sldId id="3210" r:id="rId26"/>
    <p:sldId id="3313" r:id="rId27"/>
    <p:sldId id="3310" r:id="rId28"/>
    <p:sldId id="3241" r:id="rId29"/>
    <p:sldId id="3321" r:id="rId30"/>
    <p:sldId id="3311" r:id="rId31"/>
    <p:sldId id="3422" r:id="rId32"/>
    <p:sldId id="3423" r:id="rId33"/>
    <p:sldId id="3424" r:id="rId34"/>
    <p:sldId id="3425" r:id="rId35"/>
    <p:sldId id="3426" r:id="rId36"/>
    <p:sldId id="3427" r:id="rId37"/>
    <p:sldId id="3322" r:id="rId38"/>
    <p:sldId id="3323" r:id="rId39"/>
    <p:sldId id="3316" r:id="rId40"/>
    <p:sldId id="3211" r:id="rId41"/>
    <p:sldId id="3317" r:id="rId42"/>
    <p:sldId id="3350" r:id="rId43"/>
    <p:sldId id="3325" r:id="rId44"/>
    <p:sldId id="3326" r:id="rId45"/>
    <p:sldId id="3324" r:id="rId46"/>
    <p:sldId id="3327" r:id="rId47"/>
    <p:sldId id="3328" r:id="rId48"/>
    <p:sldId id="3335" r:id="rId49"/>
    <p:sldId id="3329" r:id="rId50"/>
    <p:sldId id="3330" r:id="rId51"/>
    <p:sldId id="3331" r:id="rId52"/>
    <p:sldId id="3333" r:id="rId53"/>
    <p:sldId id="3334" r:id="rId54"/>
    <p:sldId id="3225" r:id="rId55"/>
    <p:sldId id="3226" r:id="rId56"/>
    <p:sldId id="3149" r:id="rId57"/>
    <p:sldId id="3414" r:id="rId58"/>
    <p:sldId id="3201" r:id="rId59"/>
  </p:sldIdLst>
  <p:sldSz cx="12858750" cy="7232650"/>
  <p:notesSz cx="6858000" cy="9144000"/>
  <p:custDataLst>
    <p:tags r:id="rId64"/>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5" userDrawn="1">
          <p15:clr>
            <a:srgbClr val="A4A3A4"/>
          </p15:clr>
        </p15:guide>
        <p15:guide id="2" orient="horz" pos="4150" userDrawn="1">
          <p15:clr>
            <a:srgbClr val="A4A3A4"/>
          </p15:clr>
        </p15:guide>
        <p15:guide id="3" pos="4050" userDrawn="1">
          <p15:clr>
            <a:srgbClr val="A4A3A4"/>
          </p15:clr>
        </p15:guide>
        <p15:guide id="4" pos="557" userDrawn="1">
          <p15:clr>
            <a:srgbClr val="A4A3A4"/>
          </p15:clr>
        </p15:guide>
        <p15:guide id="5" pos="7588" userDrawn="1">
          <p15:clr>
            <a:srgbClr val="A4A3A4"/>
          </p15:clr>
        </p15:guide>
        <p15:guide id="6" pos="376" userDrawn="1">
          <p15:clr>
            <a:srgbClr val="A4A3A4"/>
          </p15:clr>
        </p15:guide>
        <p15:guide id="7" pos="138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A600"/>
    <a:srgbClr val="FEA702"/>
    <a:srgbClr val="CB10D7"/>
    <a:srgbClr val="259FE5"/>
    <a:srgbClr val="72B027"/>
    <a:srgbClr val="A6A6A6"/>
    <a:srgbClr val="F84E4B"/>
    <a:srgbClr val="26C8D2"/>
    <a:srgbClr val="1CB7F1"/>
    <a:srgbClr val="0170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94" autoAdjust="0"/>
    <p:restoredTop sz="92986" autoAdjust="0"/>
  </p:normalViewPr>
  <p:slideViewPr>
    <p:cSldViewPr showGuides="1">
      <p:cViewPr varScale="1">
        <p:scale>
          <a:sx n="67" d="100"/>
          <a:sy n="67" d="100"/>
        </p:scale>
        <p:origin x="-762" y="-108"/>
      </p:cViewPr>
      <p:guideLst>
        <p:guide orient="horz" pos="325"/>
        <p:guide orient="horz" pos="4150"/>
        <p:guide pos="4050"/>
        <p:guide pos="557"/>
        <p:guide pos="7588"/>
        <p:guide pos="376"/>
        <p:guide pos="1389"/>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54" d="100"/>
          <a:sy n="54" d="100"/>
        </p:scale>
        <p:origin x="-2916" y="-84"/>
      </p:cViewPr>
      <p:guideLst>
        <p:guide orient="horz" pos="2881"/>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4" Type="http://schemas.openxmlformats.org/officeDocument/2006/relationships/tags" Target="tags/tag11.xml"/><Relationship Id="rId63" Type="http://schemas.openxmlformats.org/officeDocument/2006/relationships/tableStyles" Target="tableStyles.xml"/><Relationship Id="rId62" Type="http://schemas.openxmlformats.org/officeDocument/2006/relationships/viewProps" Target="viewProps.xml"/><Relationship Id="rId61" Type="http://schemas.openxmlformats.org/officeDocument/2006/relationships/presProps" Target="presProps.xml"/><Relationship Id="rId60" Type="http://schemas.openxmlformats.org/officeDocument/2006/relationships/handoutMaster" Target="handoutMasters/handoutMaster1.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4400" rtl="0" eaLnBrk="1" latinLnBrk="0" hangingPunct="1">
      <a:defRPr sz="1300" kern="1200">
        <a:solidFill>
          <a:schemeClr val="tx1"/>
        </a:solidFill>
        <a:latin typeface="+mn-lt"/>
        <a:ea typeface="+mn-ea"/>
        <a:cs typeface="+mn-cs"/>
      </a:defRPr>
    </a:lvl6pPr>
    <a:lvl7pPr marL="2742565" algn="l" defTabSz="914400" rtl="0" eaLnBrk="1" latinLnBrk="0" hangingPunct="1">
      <a:defRPr sz="1300" kern="1200">
        <a:solidFill>
          <a:schemeClr val="tx1"/>
        </a:solidFill>
        <a:latin typeface="+mn-lt"/>
        <a:ea typeface="+mn-ea"/>
        <a:cs typeface="+mn-cs"/>
      </a:defRPr>
    </a:lvl7pPr>
    <a:lvl8pPr marL="3199765" algn="l" defTabSz="914400" rtl="0" eaLnBrk="1" latinLnBrk="0" hangingPunct="1">
      <a:defRPr sz="1300" kern="1200">
        <a:solidFill>
          <a:schemeClr val="tx1"/>
        </a:solidFill>
        <a:latin typeface="+mn-lt"/>
        <a:ea typeface="+mn-ea"/>
        <a:cs typeface="+mn-cs"/>
      </a:defRPr>
    </a:lvl8pPr>
    <a:lvl9pPr marL="3656965" algn="l" defTabSz="91440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fld>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
        <p:nvSpPr>
          <p:cNvPr id="16"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0"/>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7"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8"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9"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0"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3A93E93-166D-47F5-9EF1-ACEABE24AEE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18D5ACA-62CA-46DB-AD6B-12EDD6D51A23}"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fld>
            <a:endParaRPr lang="zh-CN" altLang="en-US"/>
          </a:p>
        </p:txBody>
      </p:sp>
      <p:sp>
        <p:nvSpPr>
          <p:cNvPr id="7" name="直角三角形 6"/>
          <p:cNvSpPr/>
          <p:nvPr userDrawn="1"/>
        </p:nvSpPr>
        <p:spPr>
          <a:xfrm rot="10800000" flipH="1">
            <a:off x="2" y="0"/>
            <a:ext cx="10479825" cy="11861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8" name="直角三角形 7"/>
          <p:cNvSpPr/>
          <p:nvPr userDrawn="1"/>
        </p:nvSpPr>
        <p:spPr>
          <a:xfrm>
            <a:off x="1" y="6552743"/>
            <a:ext cx="4100367" cy="67991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9" name="直角三角形 8"/>
          <p:cNvSpPr/>
          <p:nvPr userDrawn="1"/>
        </p:nvSpPr>
        <p:spPr>
          <a:xfrm flipH="1">
            <a:off x="2176402" y="5843953"/>
            <a:ext cx="10682348" cy="1388699"/>
          </a:xfrm>
          <a:prstGeom prst="r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iming>
    <p:tnLst>
      <p:par>
        <p:cTn id="1" dur="indefinite" restart="never" nodeType="tmRoot"/>
      </p:par>
    </p:tnLst>
  </p:timing>
  <p:txStyles>
    <p:titleStyle>
      <a:lvl1pPr algn="ctr" defTabSz="914400" rtl="0" eaLnBrk="1" latinLnBrk="0" hangingPunct="1">
        <a:lnSpc>
          <a:spcPct val="90000"/>
        </a:lnSpc>
        <a:spcBef>
          <a:spcPct val="0"/>
        </a:spcBef>
        <a:buNone/>
        <a:defRPr sz="4400" kern="1200">
          <a:solidFill>
            <a:schemeClr val="tx1"/>
          </a:solidFill>
          <a:latin typeface="华文中宋" panose="02010600040101010101" pitchFamily="2" charset="-122"/>
          <a:ea typeface="华文中宋" panose="02010600040101010101"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华文中宋" panose="02010600040101010101" pitchFamily="2" charset="-122"/>
          <a:ea typeface="华文中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华文中宋" panose="02010600040101010101" pitchFamily="2" charset="-122"/>
          <a:ea typeface="华文中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华文中宋" panose="02010600040101010101" pitchFamily="2" charset="-122"/>
          <a:ea typeface="华文中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4.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0" Type="http://schemas.openxmlformats.org/officeDocument/2006/relationships/notesSlide" Target="../notesSlides/notesSlide3.xml"/><Relationship Id="rId1" Type="http://schemas.openxmlformats.org/officeDocument/2006/relationships/tags" Target="../tags/tag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8.pn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259"/>
          <p:cNvSpPr>
            <a:spLocks noChangeArrowheads="1"/>
          </p:cNvSpPr>
          <p:nvPr/>
        </p:nvSpPr>
        <p:spPr bwMode="auto">
          <a:xfrm>
            <a:off x="452711" y="1414016"/>
            <a:ext cx="12313367" cy="9232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000" cap="all" dirty="0" smtClean="0">
                <a:solidFill>
                  <a:schemeClr val="accent1"/>
                </a:solidFill>
                <a:cs typeface="Arial" panose="020B0604020202020204" pitchFamily="34" charset="0"/>
              </a:rPr>
              <a:t> </a:t>
            </a:r>
            <a:r>
              <a:rPr lang="zh-CN" altLang="en-US" sz="60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rPr>
              <a:t>第九章 培养健全的人格品质</a:t>
            </a:r>
            <a:endParaRPr lang="zh-CN" altLang="en-US" sz="60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endParaRPr>
          </a:p>
        </p:txBody>
      </p:sp>
      <p:sp>
        <p:nvSpPr>
          <p:cNvPr id="2" name="矩形 1"/>
          <p:cNvSpPr/>
          <p:nvPr/>
        </p:nvSpPr>
        <p:spPr>
          <a:xfrm>
            <a:off x="185870" y="231949"/>
            <a:ext cx="3877985" cy="584775"/>
          </a:xfrm>
          <a:prstGeom prst="rect">
            <a:avLst/>
          </a:prstGeom>
        </p:spPr>
        <p:txBody>
          <a:bodyPr wrap="none">
            <a:spAutoFit/>
          </a:bodyPr>
          <a:lstStyle/>
          <a:p>
            <a:r>
              <a:rPr lang="zh-CN" altLang="en-US" sz="3200" b="1" dirty="0">
                <a:solidFill>
                  <a:srgbClr val="FEA702"/>
                </a:solidFill>
                <a:effectLst>
                  <a:outerShdw blurRad="38100" dist="38100" dir="2700000" algn="tl">
                    <a:srgbClr val="000000">
                      <a:alpha val="43137"/>
                    </a:srgbClr>
                  </a:outerShdw>
                </a:effectLst>
              </a:rPr>
              <a:t>大学生心理健康教育</a:t>
            </a:r>
            <a:endParaRPr lang="zh-CN" altLang="en-US" sz="3200" b="1" dirty="0">
              <a:solidFill>
                <a:srgbClr val="FEA702"/>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649"/>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bldLvl="0" animBg="1"/>
      <p:bldP spid="15" grpId="1"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一、人格的</a:t>
            </a:r>
            <a:r>
              <a:rPr lang="zh-CN" altLang="en-US" dirty="0"/>
              <a:t>概念</a:t>
            </a:r>
            <a:endParaRPr lang="zh-CN" altLang="en-US" dirty="0"/>
          </a:p>
        </p:txBody>
      </p:sp>
      <p:sp>
        <p:nvSpPr>
          <p:cNvPr id="3" name="内容占位符 2"/>
          <p:cNvSpPr>
            <a:spLocks noGrp="1"/>
          </p:cNvSpPr>
          <p:nvPr>
            <p:ph idx="1"/>
          </p:nvPr>
        </p:nvSpPr>
        <p:spPr>
          <a:xfrm>
            <a:off x="283210" y="1668145"/>
            <a:ext cx="12361545" cy="4665345"/>
          </a:xfrm>
        </p:spPr>
        <p:txBody>
          <a:bodyPr>
            <a:noAutofit/>
          </a:bodyPr>
          <a:lstStyle/>
          <a:p>
            <a:pPr>
              <a:lnSpc>
                <a:spcPct val="150000"/>
              </a:lnSpc>
            </a:pPr>
            <a:r>
              <a:rPr lang="zh-CN" altLang="en-US" sz="2400" dirty="0"/>
              <a:t>人格一词源于拉丁文persona（面具），意指演员在舞台上扮演角色所戴的特殊面具。</a:t>
            </a:r>
            <a:endParaRPr lang="zh-CN" altLang="en-US" sz="2400" dirty="0"/>
          </a:p>
          <a:p>
            <a:pPr>
              <a:lnSpc>
                <a:spcPct val="150000"/>
              </a:lnSpc>
            </a:pPr>
            <a:r>
              <a:rPr lang="zh-CN" altLang="en-US" sz="2400" dirty="0"/>
              <a:t>在心理学中，人格指的是一个人的行为、思维、乃至情感</a:t>
            </a:r>
            <a:r>
              <a:rPr lang="zh-CN" altLang="en-US" sz="2400" dirty="0">
                <a:solidFill>
                  <a:srgbClr val="FF0000"/>
                </a:solidFill>
              </a:rPr>
              <a:t>不同于</a:t>
            </a:r>
            <a:r>
              <a:rPr lang="zh-CN" altLang="en-US" sz="2400" dirty="0"/>
              <a:t>其他人的</a:t>
            </a:r>
            <a:r>
              <a:rPr lang="zh-CN" altLang="en-US" sz="2400" dirty="0">
                <a:solidFill>
                  <a:srgbClr val="FF0000"/>
                </a:solidFill>
              </a:rPr>
              <a:t>典型</a:t>
            </a:r>
            <a:r>
              <a:rPr lang="zh-CN" altLang="en-US" sz="2400" dirty="0"/>
              <a:t>方面</a:t>
            </a:r>
            <a:r>
              <a:rPr lang="zh-CN" altLang="en-US" sz="2400" dirty="0" smtClean="0"/>
              <a:t>。</a:t>
            </a:r>
            <a:endParaRPr lang="en-US" altLang="zh-CN" sz="2400" dirty="0" smtClean="0"/>
          </a:p>
          <a:p>
            <a:pPr>
              <a:lnSpc>
                <a:spcPct val="150000"/>
              </a:lnSpc>
            </a:pPr>
            <a:r>
              <a:rPr lang="zh-CN" altLang="en-US" sz="2400" dirty="0"/>
              <a:t>“典型”指的是个体相对不变的心理特质，及在不同的情境中都可以观察到的品质</a:t>
            </a:r>
            <a:r>
              <a:rPr lang="zh-CN" altLang="en-US" sz="2400" dirty="0" smtClean="0"/>
              <a:t>。</a:t>
            </a:r>
            <a:endParaRPr lang="en-US" altLang="zh-CN" sz="2400" dirty="0" smtClean="0"/>
          </a:p>
          <a:p>
            <a:pPr>
              <a:lnSpc>
                <a:spcPct val="150000"/>
              </a:lnSpc>
            </a:pPr>
            <a:r>
              <a:rPr lang="zh-CN" altLang="en-US" sz="2400" dirty="0"/>
              <a:t>“不同”，指的是我们所表现出的典型心理特质是独一无二的，任何人都不可能具有完全一样的这些典型的心理品质的组合。</a:t>
            </a:r>
            <a:endParaRPr lang="zh-CN" alt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575310" y="1384300"/>
            <a:ext cx="11993245" cy="4050665"/>
          </a:xfrm>
        </p:spPr>
        <p:txBody>
          <a:bodyPr>
            <a:normAutofit/>
          </a:bodyPr>
          <a:p>
            <a:pPr marL="0" indent="0">
              <a:lnSpc>
                <a:spcPct val="150000"/>
              </a:lnSpc>
              <a:buNone/>
            </a:pPr>
            <a:r>
              <a:rPr lang="zh-CN" altLang="en-US" sz="2400" dirty="0"/>
              <a:t>人格的两层意思：</a:t>
            </a:r>
            <a:endParaRPr lang="zh-CN" altLang="en-US" sz="2400" dirty="0"/>
          </a:p>
          <a:p>
            <a:pPr>
              <a:lnSpc>
                <a:spcPct val="150000"/>
              </a:lnSpc>
            </a:pPr>
            <a:r>
              <a:rPr lang="zh-CN" altLang="en-US" sz="2400" dirty="0"/>
              <a:t>一是指个人在生活舞台上表演出的各种行为，即表现于外给人的印象和特点。</a:t>
            </a:r>
            <a:endParaRPr lang="zh-CN" altLang="en-US" sz="2400" dirty="0"/>
          </a:p>
          <a:p>
            <a:pPr>
              <a:lnSpc>
                <a:spcPct val="150000"/>
              </a:lnSpc>
            </a:pPr>
            <a:r>
              <a:rPr lang="zh-CN" altLang="en-US" sz="2400" dirty="0"/>
              <a:t>二是指个人蕴藏于内，未显露在外的特点，即被遮蔽起来的真实的自我。</a:t>
            </a:r>
            <a:endParaRPr lang="zh-CN" altLang="en-US" sz="2400" dirty="0"/>
          </a:p>
          <a:p>
            <a:pPr>
              <a:lnSpc>
                <a:spcPct val="150000"/>
              </a:lnSpc>
            </a:pPr>
            <a:r>
              <a:rPr lang="zh-CN" altLang="en-US" sz="2400" dirty="0"/>
              <a:t>“蕴蓄于中，形诸于外”。</a:t>
            </a:r>
            <a:endParaRPr lang="zh-CN" altLang="en-US"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二、人格的特征</a:t>
            </a:r>
            <a:endParaRPr lang="zh-CN" altLang="en-US" dirty="0"/>
          </a:p>
        </p:txBody>
      </p:sp>
      <p:sp>
        <p:nvSpPr>
          <p:cNvPr id="3" name="内容占位符 2"/>
          <p:cNvSpPr>
            <a:spLocks noGrp="1"/>
          </p:cNvSpPr>
          <p:nvPr>
            <p:ph idx="1"/>
          </p:nvPr>
        </p:nvSpPr>
        <p:spPr>
          <a:xfrm>
            <a:off x="727710" y="1664970"/>
            <a:ext cx="11247120" cy="4850130"/>
          </a:xfrm>
        </p:spPr>
        <p:txBody>
          <a:bodyPr>
            <a:normAutofit fontScale="80000"/>
          </a:bodyPr>
          <a:lstStyle/>
          <a:p>
            <a:pPr marL="0" indent="0">
              <a:lnSpc>
                <a:spcPct val="150000"/>
              </a:lnSpc>
              <a:buNone/>
            </a:pPr>
            <a:r>
              <a:rPr lang="zh-CN" altLang="en-US" dirty="0">
                <a:solidFill>
                  <a:srgbClr val="FF0000"/>
                </a:solidFill>
              </a:rPr>
              <a:t>（</a:t>
            </a:r>
            <a:r>
              <a:rPr lang="zh-CN" altLang="en-US" dirty="0">
                <a:solidFill>
                  <a:srgbClr val="FF0000"/>
                </a:solidFill>
              </a:rPr>
              <a:t>一）独特性</a:t>
            </a:r>
            <a:r>
              <a:rPr lang="zh-CN" altLang="en-US" dirty="0"/>
              <a:t>，是指人与人之间的心理和行为是各不相同的，是人格的首要特征。</a:t>
            </a:r>
            <a:endParaRPr lang="zh-CN" altLang="en-US" dirty="0"/>
          </a:p>
          <a:p>
            <a:pPr marL="0" indent="0">
              <a:lnSpc>
                <a:spcPct val="150000"/>
              </a:lnSpc>
              <a:buNone/>
            </a:pPr>
            <a:r>
              <a:rPr lang="zh-CN" altLang="en-US" dirty="0">
                <a:solidFill>
                  <a:srgbClr val="FF0000"/>
                </a:solidFill>
                <a:sym typeface="+mn-ea"/>
              </a:rPr>
              <a:t>（</a:t>
            </a:r>
            <a:r>
              <a:rPr lang="zh-CN" altLang="en-US" dirty="0">
                <a:solidFill>
                  <a:srgbClr val="FF0000"/>
                </a:solidFill>
                <a:sym typeface="+mn-ea"/>
              </a:rPr>
              <a:t>二）稳定性</a:t>
            </a:r>
            <a:r>
              <a:rPr lang="zh-CN" altLang="en-US" dirty="0">
                <a:sym typeface="+mn-ea"/>
              </a:rPr>
              <a:t>，是指个体的人格特征具有跨时间和跨情境的一致性。</a:t>
            </a:r>
            <a:endParaRPr lang="zh-CN" altLang="en-US" dirty="0"/>
          </a:p>
          <a:p>
            <a:pPr marL="0" indent="0">
              <a:lnSpc>
                <a:spcPct val="150000"/>
              </a:lnSpc>
              <a:buNone/>
            </a:pPr>
            <a:r>
              <a:rPr lang="zh-CN" altLang="en-US" dirty="0">
                <a:solidFill>
                  <a:srgbClr val="FF0000"/>
                </a:solidFill>
                <a:sym typeface="+mn-ea"/>
              </a:rPr>
              <a:t>（</a:t>
            </a:r>
            <a:r>
              <a:rPr lang="zh-CN" altLang="en-US" dirty="0">
                <a:solidFill>
                  <a:srgbClr val="FF0000"/>
                </a:solidFill>
                <a:sym typeface="+mn-ea"/>
              </a:rPr>
              <a:t>三）整体性</a:t>
            </a:r>
            <a:r>
              <a:rPr lang="zh-CN" altLang="en-US" dirty="0">
                <a:sym typeface="+mn-ea"/>
              </a:rPr>
              <a:t>，是指人格虽有多种成分和特质，如能力、气质、性格、情感、意志、认知、需要、动机、态度、价值观、行为习惯等，但在一个现实的个体身上，它们并不是孤立存在的，而是密切联系的一个有机整体。</a:t>
            </a:r>
            <a:endParaRPr lang="zh-CN" altLang="en-US" dirty="0"/>
          </a:p>
          <a:p>
            <a:pPr marL="0" indent="0">
              <a:lnSpc>
                <a:spcPct val="150000"/>
              </a:lnSpc>
              <a:buNone/>
            </a:pPr>
            <a:r>
              <a:rPr lang="zh-CN" altLang="en-US" dirty="0">
                <a:solidFill>
                  <a:srgbClr val="FF0000"/>
                </a:solidFill>
                <a:sym typeface="+mn-ea"/>
              </a:rPr>
              <a:t>（</a:t>
            </a:r>
            <a:r>
              <a:rPr lang="zh-CN" altLang="en-US" dirty="0">
                <a:solidFill>
                  <a:srgbClr val="FF0000"/>
                </a:solidFill>
                <a:sym typeface="+mn-ea"/>
              </a:rPr>
              <a:t>四）社会性</a:t>
            </a:r>
            <a:r>
              <a:rPr lang="zh-CN" altLang="en-US" dirty="0">
                <a:sym typeface="+mn-ea"/>
              </a:rPr>
              <a:t>，是指个人在与社会其他成员的交往中，掌握社会经验和行为规范，获得自我的过程。</a:t>
            </a:r>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238" y="385763"/>
            <a:ext cx="11593809" cy="1397000"/>
          </a:xfrm>
        </p:spPr>
        <p:txBody>
          <a:bodyPr>
            <a:normAutofit/>
          </a:bodyPr>
          <a:lstStyle/>
          <a:p>
            <a:r>
              <a:rPr lang="en-US" altLang="zh-CN" dirty="0"/>
              <a:t>【</a:t>
            </a:r>
            <a:r>
              <a:rPr lang="zh-CN" altLang="en-US" dirty="0"/>
              <a:t>心理加油站</a:t>
            </a:r>
            <a:r>
              <a:rPr lang="en-US" altLang="zh-CN" dirty="0" smtClean="0"/>
              <a:t>】</a:t>
            </a:r>
            <a:r>
              <a:rPr lang="zh-CN" altLang="en-US" dirty="0" smtClean="0"/>
              <a:t>依恋模式对恋爱关系的影响</a:t>
            </a:r>
            <a:endParaRPr lang="zh-CN" altLang="en-US" dirty="0"/>
          </a:p>
        </p:txBody>
      </p:sp>
      <p:pic>
        <p:nvPicPr>
          <p:cNvPr id="5" name="图片 4"/>
          <p:cNvPicPr>
            <a:picLocks noChangeAspect="1"/>
          </p:cNvPicPr>
          <p:nvPr/>
        </p:nvPicPr>
        <p:blipFill>
          <a:blip r:embed="rId1"/>
          <a:stretch>
            <a:fillRect/>
          </a:stretch>
        </p:blipFill>
        <p:spPr>
          <a:xfrm>
            <a:off x="92710" y="1671955"/>
            <a:ext cx="6680200" cy="4850765"/>
          </a:xfrm>
          <a:prstGeom prst="rect">
            <a:avLst/>
          </a:prstGeom>
        </p:spPr>
      </p:pic>
      <p:sp>
        <p:nvSpPr>
          <p:cNvPr id="6" name="内容占位符 5"/>
          <p:cNvSpPr>
            <a:spLocks noGrp="1"/>
          </p:cNvSpPr>
          <p:nvPr>
            <p:ph idx="4294967295"/>
          </p:nvPr>
        </p:nvSpPr>
        <p:spPr>
          <a:xfrm>
            <a:off x="6715760" y="1998980"/>
            <a:ext cx="5974715" cy="4589145"/>
          </a:xfrm>
        </p:spPr>
        <p:txBody>
          <a:bodyPr>
            <a:noAutofit/>
          </a:bodyPr>
          <a:p>
            <a:pPr>
              <a:lnSpc>
                <a:spcPct val="150000"/>
              </a:lnSpc>
            </a:pPr>
            <a:r>
              <a:rPr lang="zh-CN" altLang="en-US" sz="2400" dirty="0"/>
              <a:t>依恋模式指的是个体婴幼儿及童年早期形成的与其抚养者特定的情感链接，一般按照焦虑与回避两个维度划分成四个方面；</a:t>
            </a:r>
            <a:endParaRPr lang="zh-CN" altLang="en-US" sz="2400" dirty="0"/>
          </a:p>
          <a:p>
            <a:pPr>
              <a:lnSpc>
                <a:spcPct val="150000"/>
              </a:lnSpc>
            </a:pPr>
            <a:r>
              <a:rPr lang="zh-CN" altLang="en-US" sz="2400" dirty="0"/>
              <a:t>有研究发现，个体早年形成的依恋模式会直接影响其成年后的恋爱模式，依恋模式的焦虑性越高，其恋爱关系的安全感越低，回避性越高，恋爱关系的亲密度越低。</a:t>
            </a:r>
            <a:endParaRPr lang="zh-CN" altLang="en-US"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 name="标题 4"/>
          <p:cNvSpPr>
            <a:spLocks noGrp="1"/>
          </p:cNvSpPr>
          <p:nvPr>
            <p:ph type="title"/>
          </p:nvPr>
        </p:nvSpPr>
        <p:spPr/>
        <p:txBody>
          <a:bodyPr>
            <a:normAutofit/>
          </a:bodyPr>
          <a:p>
            <a:r>
              <a:rPr lang="en-US" altLang="zh-CN" dirty="0"/>
              <a:t>【</a:t>
            </a:r>
            <a:r>
              <a:rPr lang="zh-CN" altLang="en-US" dirty="0"/>
              <a:t>相关链接</a:t>
            </a:r>
            <a:r>
              <a:rPr lang="en-US" altLang="zh-CN" dirty="0" smtClean="0"/>
              <a:t>】</a:t>
            </a:r>
            <a:r>
              <a:rPr lang="zh-CN" altLang="en-US" dirty="0" smtClean="0"/>
              <a:t>社会性的集中体现：</a:t>
            </a:r>
            <a:r>
              <a:rPr lang="zh-CN" altLang="en-US" dirty="0" smtClean="0"/>
              <a:t>语言文字</a:t>
            </a:r>
            <a:endParaRPr lang="zh-CN" altLang="en-US" dirty="0" smtClean="0"/>
          </a:p>
        </p:txBody>
      </p:sp>
      <p:sp>
        <p:nvSpPr>
          <p:cNvPr id="7" name="内容占位符 6"/>
          <p:cNvSpPr>
            <a:spLocks noGrp="1"/>
          </p:cNvSpPr>
          <p:nvPr>
            <p:ph idx="1"/>
          </p:nvPr>
        </p:nvSpPr>
        <p:spPr>
          <a:xfrm>
            <a:off x="604520" y="1617345"/>
            <a:ext cx="11867515" cy="4897755"/>
          </a:xfrm>
        </p:spPr>
        <p:txBody>
          <a:bodyPr/>
          <a:p>
            <a:pPr>
              <a:lnSpc>
                <a:spcPct val="150000"/>
              </a:lnSpc>
            </a:pPr>
            <a:r>
              <a:rPr lang="zh-CN" altLang="en-US" dirty="0"/>
              <a:t>人类创造了多达上千种语言文字，没有语言文字就没有人类的今天；</a:t>
            </a:r>
            <a:endParaRPr lang="zh-CN" altLang="en-US" dirty="0"/>
          </a:p>
          <a:p>
            <a:pPr>
              <a:lnSpc>
                <a:spcPct val="150000"/>
              </a:lnSpc>
            </a:pPr>
            <a:r>
              <a:rPr lang="zh-CN" altLang="en-US" dirty="0"/>
              <a:t>想想看，如果没有语言或文字，你又该怎样形容自己或他人？又该怎样描述周围的一切？</a:t>
            </a:r>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三、人格的</a:t>
            </a:r>
            <a:r>
              <a:rPr lang="zh-CN" altLang="en-US" dirty="0"/>
              <a:t>结构</a:t>
            </a:r>
            <a:endParaRPr lang="zh-CN" altLang="en-US" dirty="0"/>
          </a:p>
        </p:txBody>
      </p:sp>
      <p:sp>
        <p:nvSpPr>
          <p:cNvPr id="3" name="内容占位符 2"/>
          <p:cNvSpPr>
            <a:spLocks noGrp="1"/>
          </p:cNvSpPr>
          <p:nvPr>
            <p:ph idx="1"/>
          </p:nvPr>
        </p:nvSpPr>
        <p:spPr>
          <a:xfrm>
            <a:off x="884555" y="1786890"/>
            <a:ext cx="11090275" cy="4728210"/>
          </a:xfrm>
        </p:spPr>
        <p:txBody>
          <a:bodyPr>
            <a:normAutofit/>
          </a:bodyPr>
          <a:lstStyle/>
          <a:p>
            <a:pPr marL="0" indent="0">
              <a:lnSpc>
                <a:spcPct val="100000"/>
              </a:lnSpc>
              <a:buNone/>
            </a:pPr>
            <a:r>
              <a:rPr lang="zh-CN" altLang="en-US" dirty="0"/>
              <a:t>（一）人格的倾向性</a:t>
            </a:r>
            <a:endParaRPr lang="zh-CN" altLang="en-US" dirty="0"/>
          </a:p>
          <a:p>
            <a:pPr>
              <a:lnSpc>
                <a:spcPct val="150000"/>
              </a:lnSpc>
            </a:pPr>
            <a:r>
              <a:rPr lang="zh-CN" altLang="en-US" dirty="0"/>
              <a:t>人格的倾向性包括需要、动机、兴趣、世界观和价值观等，主要在后天社会环境作用下形成，反映人格可塑的一面。</a:t>
            </a:r>
            <a:endParaRPr lang="zh-CN" altLang="en-US" dirty="0"/>
          </a:p>
          <a:p>
            <a:pPr marL="0" indent="0">
              <a:lnSpc>
                <a:spcPct val="150000"/>
              </a:lnSpc>
              <a:buNone/>
            </a:pPr>
            <a:r>
              <a:rPr lang="zh-CN" altLang="en-US" dirty="0"/>
              <a:t>（二）人格心理特征</a:t>
            </a:r>
            <a:endParaRPr lang="zh-CN" altLang="en-US" dirty="0"/>
          </a:p>
          <a:p>
            <a:pPr>
              <a:lnSpc>
                <a:spcPct val="150000"/>
              </a:lnSpc>
            </a:pPr>
            <a:r>
              <a:rPr lang="zh-CN" altLang="en-US" dirty="0"/>
              <a:t>人格心理特征包括能力、气质、性格，它们在不同程度上受遗传因素的影响较大，相对比较稳定。</a:t>
            </a: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t>四、人格的决定因素</a:t>
            </a:r>
            <a:br>
              <a:rPr lang="zh-CN" altLang="en-US" dirty="0"/>
            </a:br>
            <a:endParaRPr lang="zh-CN" altLang="en-US" dirty="0"/>
          </a:p>
        </p:txBody>
      </p:sp>
      <p:sp>
        <p:nvSpPr>
          <p:cNvPr id="3" name="内容占位符 2"/>
          <p:cNvSpPr>
            <a:spLocks noGrp="1"/>
          </p:cNvSpPr>
          <p:nvPr>
            <p:ph idx="1"/>
          </p:nvPr>
        </p:nvSpPr>
        <p:spPr>
          <a:xfrm>
            <a:off x="884555" y="1473835"/>
            <a:ext cx="11090275" cy="5041265"/>
          </a:xfrm>
        </p:spPr>
        <p:txBody>
          <a:bodyPr>
            <a:normAutofit fontScale="90000"/>
          </a:bodyPr>
          <a:p>
            <a:pPr marL="0" indent="0">
              <a:lnSpc>
                <a:spcPct val="150000"/>
              </a:lnSpc>
              <a:buNone/>
            </a:pPr>
            <a:r>
              <a:rPr lang="zh-CN" altLang="en-US" dirty="0">
                <a:sym typeface="+mn-ea"/>
              </a:rPr>
              <a:t>（一）遗传因素</a:t>
            </a:r>
            <a:endParaRPr lang="zh-CN" altLang="en-US" dirty="0">
              <a:sym typeface="+mn-ea"/>
            </a:endParaRPr>
          </a:p>
          <a:p>
            <a:pPr>
              <a:lnSpc>
                <a:spcPct val="150000"/>
              </a:lnSpc>
            </a:pPr>
            <a:r>
              <a:rPr lang="zh-CN" altLang="en-US" dirty="0">
                <a:sym typeface="+mn-ea"/>
              </a:rPr>
              <a:t>人格发展过程是遗传与环境交互作用的结果，遗传因素主要影响人格发展方向及形成的难易。</a:t>
            </a:r>
            <a:endParaRPr lang="zh-CN" altLang="en-US" dirty="0"/>
          </a:p>
          <a:p>
            <a:pPr>
              <a:lnSpc>
                <a:spcPct val="150000"/>
              </a:lnSpc>
            </a:pPr>
            <a:r>
              <a:rPr lang="zh-CN" altLang="en-US" dirty="0"/>
              <a:t>遗传因素对人格的作用程度因人格特征的不同而各有差异。</a:t>
            </a:r>
            <a:endParaRPr lang="zh-CN" altLang="en-US" dirty="0"/>
          </a:p>
          <a:p>
            <a:pPr>
              <a:lnSpc>
                <a:spcPct val="150000"/>
              </a:lnSpc>
            </a:pPr>
            <a:r>
              <a:rPr lang="zh-CN" altLang="en-US" dirty="0"/>
              <a:t>通常在智力、气质这些与生物因素相关较大的特征上，遗传影响较大；而在价值观、信念、性格等与社会因素关系紧密的特征上，后天环境影响较大，遗传的影响较小。</a:t>
            </a:r>
            <a:endParaRPr lang="zh-CN" altLang="en-US" dirty="0"/>
          </a:p>
          <a:p>
            <a:pPr>
              <a:lnSpc>
                <a:spcPct val="150000"/>
              </a:lnSpc>
            </a:pPr>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t>（</a:t>
            </a:r>
            <a:r>
              <a:rPr lang="zh-CN" altLang="en-US" dirty="0"/>
              <a:t>二）家庭因素</a:t>
            </a:r>
            <a:endParaRPr lang="zh-CN" altLang="en-US" dirty="0"/>
          </a:p>
        </p:txBody>
      </p:sp>
      <p:sp>
        <p:nvSpPr>
          <p:cNvPr id="3" name="内容占位符 2"/>
          <p:cNvSpPr>
            <a:spLocks noGrp="1"/>
          </p:cNvSpPr>
          <p:nvPr>
            <p:ph idx="1"/>
          </p:nvPr>
        </p:nvSpPr>
        <p:spPr/>
        <p:txBody>
          <a:bodyPr>
            <a:normAutofit/>
          </a:bodyPr>
          <a:p>
            <a:pPr>
              <a:lnSpc>
                <a:spcPct val="150000"/>
              </a:lnSpc>
            </a:pPr>
            <a:r>
              <a:rPr lang="zh-CN" altLang="en-US" sz="2400" dirty="0"/>
              <a:t>家庭作为个体诞生与成长最初的摇篮，是人格形成的关键场域。</a:t>
            </a:r>
            <a:endParaRPr lang="zh-CN" altLang="en-US" sz="2400" dirty="0"/>
          </a:p>
          <a:p>
            <a:pPr>
              <a:lnSpc>
                <a:spcPct val="150000"/>
              </a:lnSpc>
            </a:pPr>
            <a:r>
              <a:rPr lang="zh-CN" altLang="en-US" sz="2400" dirty="0"/>
              <a:t>“早期的亲子关系定出了行为模式，塑成一切日后的行为。”这是有关早期家庭生活经验对人格影响力的一个总结。</a:t>
            </a:r>
            <a:endParaRPr lang="zh-CN" altLang="en-US" sz="2400" dirty="0"/>
          </a:p>
          <a:p>
            <a:pPr>
              <a:lnSpc>
                <a:spcPct val="150000"/>
              </a:lnSpc>
            </a:pPr>
            <a:r>
              <a:rPr lang="zh-CN" altLang="en-US" sz="2400" dirty="0"/>
              <a:t>父母的教养态度、父母与子女的关系等对子女人格的形成与发展起着重要的作用。例如，父母合作型教养家庭对儿童正向人格的发展最有利，儿童较少会出现依赖人格，而父母低参与型和父母对立型的家庭则会加剧儿童依赖人格的产生。</a:t>
            </a:r>
            <a:endParaRPr lang="zh-CN" altLang="en-US"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en-US" altLang="zh-CN" dirty="0"/>
              <a:t>【</a:t>
            </a:r>
            <a:r>
              <a:rPr lang="zh-CN" altLang="en-US" dirty="0"/>
              <a:t>心理加油站</a:t>
            </a:r>
            <a:r>
              <a:rPr lang="en-US" altLang="zh-CN" dirty="0" smtClean="0"/>
              <a:t>】</a:t>
            </a:r>
            <a:r>
              <a:rPr lang="zh-CN" altLang="en-US" dirty="0" smtClean="0"/>
              <a:t>父母教养方式与个性发展</a:t>
            </a:r>
            <a:endParaRPr lang="zh-CN" altLang="en-US" dirty="0" smtClean="0"/>
          </a:p>
        </p:txBody>
      </p:sp>
      <p:sp>
        <p:nvSpPr>
          <p:cNvPr id="6" name="内容占位符 5"/>
          <p:cNvSpPr>
            <a:spLocks noGrp="1"/>
          </p:cNvSpPr>
          <p:nvPr>
            <p:ph idx="1"/>
          </p:nvPr>
        </p:nvSpPr>
        <p:spPr>
          <a:xfrm>
            <a:off x="668338" y="1671638"/>
            <a:ext cx="11090275" cy="4589462"/>
          </a:xfrm>
        </p:spPr>
        <p:txBody>
          <a:bodyPr>
            <a:normAutofit fontScale="90000"/>
          </a:bodyPr>
          <a:p>
            <a:pPr>
              <a:lnSpc>
                <a:spcPct val="150000"/>
              </a:lnSpc>
            </a:pPr>
            <a:r>
              <a:rPr lang="zh-CN" altLang="en-US" dirty="0"/>
              <a:t>教养方式是父母在抚养教育子女的过程中所表现出来的相对稳定的行为方式，是父母各种教养行为的特征概括。</a:t>
            </a:r>
            <a:endParaRPr lang="zh-CN" altLang="en-US" dirty="0"/>
          </a:p>
          <a:p>
            <a:pPr>
              <a:lnSpc>
                <a:spcPct val="150000"/>
              </a:lnSpc>
            </a:pPr>
            <a:r>
              <a:rPr lang="zh-CN" altLang="en-US" dirty="0"/>
              <a:t>不同教养方式代表着不同的家庭情感氛围，以及父母对子女不同的教养态度和理念。</a:t>
            </a:r>
            <a:endParaRPr lang="zh-CN" altLang="en-US" dirty="0"/>
          </a:p>
          <a:p>
            <a:pPr>
              <a:lnSpc>
                <a:spcPct val="150000"/>
              </a:lnSpc>
            </a:pPr>
            <a:r>
              <a:rPr lang="zh-CN" altLang="en-US" dirty="0"/>
              <a:t>权威型家长对孩子的要求和支持度都很高，同时又给予孩子充足的爱，尊重孩子的想法，与孩子平等交流和沟通。这种教养方式对孩子个性的发展有积极的影响，易使孩子形成独立、直爽、情绪稳定和积极协作的性格。</a:t>
            </a:r>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t>（三）社会文化因素</a:t>
            </a:r>
            <a:endParaRPr lang="zh-CN" altLang="en-US" dirty="0"/>
          </a:p>
        </p:txBody>
      </p:sp>
      <p:sp>
        <p:nvSpPr>
          <p:cNvPr id="3" name="内容占位符 2"/>
          <p:cNvSpPr>
            <a:spLocks noGrp="1"/>
          </p:cNvSpPr>
          <p:nvPr>
            <p:ph idx="1"/>
          </p:nvPr>
        </p:nvSpPr>
        <p:spPr/>
        <p:txBody>
          <a:bodyPr>
            <a:normAutofit lnSpcReduction="10000"/>
          </a:bodyPr>
          <a:p>
            <a:pPr>
              <a:lnSpc>
                <a:spcPct val="150000"/>
              </a:lnSpc>
            </a:pPr>
            <a:r>
              <a:rPr lang="zh-CN" altLang="en-US" dirty="0"/>
              <a:t>社会文化是形成人性的决定性条件。</a:t>
            </a:r>
            <a:endParaRPr lang="zh-CN" altLang="en-US" dirty="0"/>
          </a:p>
          <a:p>
            <a:pPr>
              <a:lnSpc>
                <a:spcPct val="150000"/>
              </a:lnSpc>
            </a:pPr>
            <a:r>
              <a:rPr lang="zh-CN" altLang="en-US" dirty="0"/>
              <a:t>一个健全的人如果从生下来就脱离人类文化环境，便不可能形成人的心理和行为特征及人性。</a:t>
            </a:r>
            <a:endParaRPr lang="zh-CN" altLang="en-US" dirty="0"/>
          </a:p>
          <a:p>
            <a:pPr>
              <a:lnSpc>
                <a:spcPct val="150000"/>
              </a:lnSpc>
            </a:pPr>
            <a:r>
              <a:rPr lang="zh-CN" altLang="en-US" dirty="0"/>
              <a:t>不同的社会、文化背景，对大学生人格发展具有深刻的影响。</a:t>
            </a:r>
            <a:endParaRPr lang="zh-CN" altLang="en-US" dirty="0"/>
          </a:p>
          <a:p>
            <a:pPr>
              <a:lnSpc>
                <a:spcPct val="150000"/>
              </a:lnSpc>
            </a:pPr>
            <a:r>
              <a:rPr lang="zh-CN" altLang="en-US" dirty="0"/>
              <a:t>中国大学生的人格特征与中国社会结构和传统文化有着千丝万缕的联系，比如集体倾向、他人倾向、关系倾向和权威主义倾向。</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2671" y="880021"/>
            <a:ext cx="11090275" cy="1397000"/>
          </a:xfrm>
        </p:spPr>
        <p:txBody>
          <a:bodyPr/>
          <a:lstStyle/>
          <a:p>
            <a:pPr algn="l"/>
            <a:r>
              <a:rPr lang="en-US" altLang="zh-CN" dirty="0"/>
              <a:t>【</a:t>
            </a:r>
            <a:r>
              <a:rPr lang="zh-CN" altLang="en-US" dirty="0"/>
              <a:t>习近平语录</a:t>
            </a:r>
            <a:r>
              <a:rPr lang="en-US" altLang="zh-CN" dirty="0" smtClean="0"/>
              <a:t>】</a:t>
            </a:r>
            <a:endParaRPr lang="zh-CN" altLang="en-US" dirty="0"/>
          </a:p>
        </p:txBody>
      </p:sp>
      <p:sp>
        <p:nvSpPr>
          <p:cNvPr id="3" name="内容占位符 2"/>
          <p:cNvSpPr>
            <a:spLocks noGrp="1"/>
          </p:cNvSpPr>
          <p:nvPr>
            <p:ph idx="1"/>
          </p:nvPr>
        </p:nvSpPr>
        <p:spPr>
          <a:xfrm>
            <a:off x="774065" y="2359660"/>
            <a:ext cx="11386820" cy="4236085"/>
          </a:xfrm>
        </p:spPr>
        <p:txBody>
          <a:bodyPr>
            <a:noAutofit/>
          </a:bodyPr>
          <a:lstStyle/>
          <a:p>
            <a:pPr marL="0" indent="0" algn="l">
              <a:lnSpc>
                <a:spcPct val="120000"/>
              </a:lnSpc>
              <a:buNone/>
            </a:pPr>
            <a:r>
              <a:rPr lang="zh-CN" altLang="en-US" dirty="0"/>
              <a:t>我们常讲，做人要有气节、要有人格。气节也好，人格也好，爱国是第一位的。我们是中华儿女，要了解中华民族历史，秉承中华文化基因，有民族自豪感和文化自信心。要时时想到国家，处处想到人民，做到“利于国者爱之，害于国者恶之”。</a:t>
            </a:r>
            <a:endParaRPr lang="zh-CN" altLang="en-US" dirty="0"/>
          </a:p>
          <a:p>
            <a:pPr marL="0" indent="0" algn="r">
              <a:lnSpc>
                <a:spcPct val="120000"/>
              </a:lnSpc>
              <a:buNone/>
            </a:pPr>
            <a:r>
              <a:rPr lang="en-US" altLang="zh-CN" sz="2400" dirty="0"/>
              <a:t>    </a:t>
            </a:r>
            <a:r>
              <a:rPr lang="zh-CN" altLang="en-US" sz="2000" dirty="0"/>
              <a:t>——2018年5月2日，习近平总书记在北京大学师生座谈会上的讲话</a:t>
            </a:r>
            <a:endParaRPr lang="zh-CN" altLang="en-US" sz="2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a:xfrm>
            <a:off x="236855" y="680085"/>
            <a:ext cx="12374880" cy="1397000"/>
          </a:xfrm>
        </p:spPr>
        <p:txBody>
          <a:bodyPr>
            <a:normAutofit/>
          </a:bodyPr>
          <a:p>
            <a:r>
              <a:rPr lang="zh-CN" altLang="en-US" sz="4000" dirty="0" smtClean="0"/>
              <a:t>【心理加油站】集体主义与个体主义文化下的人格</a:t>
            </a:r>
            <a:endParaRPr lang="zh-CN" altLang="en-US" sz="4000" dirty="0" smtClean="0"/>
          </a:p>
        </p:txBody>
      </p:sp>
      <p:sp>
        <p:nvSpPr>
          <p:cNvPr id="8" name="内容占位符 7"/>
          <p:cNvSpPr>
            <a:spLocks noGrp="1"/>
          </p:cNvSpPr>
          <p:nvPr>
            <p:ph idx="4294967295"/>
          </p:nvPr>
        </p:nvSpPr>
        <p:spPr>
          <a:xfrm>
            <a:off x="236220" y="1861820"/>
            <a:ext cx="12418060" cy="4307840"/>
          </a:xfrm>
        </p:spPr>
        <p:txBody>
          <a:bodyPr>
            <a:normAutofit lnSpcReduction="20000"/>
          </a:bodyPr>
          <a:p>
            <a:pPr>
              <a:lnSpc>
                <a:spcPct val="150000"/>
              </a:lnSpc>
            </a:pPr>
            <a:r>
              <a:rPr lang="zh-CN" altLang="en-US" dirty="0"/>
              <a:t>处于集体主义文化中的个体，往往会更多地表现出友好、亲密、恭敬等特征。</a:t>
            </a:r>
            <a:endParaRPr lang="zh-CN" altLang="en-US" dirty="0"/>
          </a:p>
          <a:p>
            <a:pPr>
              <a:lnSpc>
                <a:spcPct val="150000"/>
              </a:lnSpc>
            </a:pPr>
            <a:r>
              <a:rPr lang="zh-CN" altLang="en-US" dirty="0"/>
              <a:t>个体主义文化中的人会更多地表现出骄傲和优越感，这种感觉往往使他们远离群体。</a:t>
            </a:r>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t>（四）学校教育因素</a:t>
            </a:r>
            <a:endParaRPr lang="zh-CN" altLang="en-US" dirty="0"/>
          </a:p>
        </p:txBody>
      </p:sp>
      <p:sp>
        <p:nvSpPr>
          <p:cNvPr id="3" name="内容占位符 2"/>
          <p:cNvSpPr>
            <a:spLocks noGrp="1"/>
          </p:cNvSpPr>
          <p:nvPr>
            <p:ph idx="1"/>
          </p:nvPr>
        </p:nvSpPr>
        <p:spPr/>
        <p:txBody>
          <a:bodyPr>
            <a:normAutofit lnSpcReduction="10000"/>
          </a:bodyPr>
          <a:p>
            <a:pPr>
              <a:lnSpc>
                <a:spcPct val="150000"/>
              </a:lnSpc>
            </a:pPr>
            <a:r>
              <a:rPr lang="zh-CN" altLang="en-US" dirty="0"/>
              <a:t>学校人格教育是一种着眼于心灵改造和品格建塑的教育，是教育者针对青少年现状，有目的、有计划地运用心理教育、心理训练、心理构建等方式方法，对学生施加影响，促其人格系统健康全面发展的教育活动过程。</a:t>
            </a:r>
            <a:endParaRPr lang="zh-CN" altLang="en-US" dirty="0"/>
          </a:p>
          <a:p>
            <a:pPr>
              <a:lnSpc>
                <a:spcPct val="150000"/>
              </a:lnSpc>
            </a:pPr>
            <a:r>
              <a:rPr lang="zh-CN" altLang="en-US" dirty="0"/>
              <a:t>由于个体之间是千差万别的，个体心理是开放的，因而同样的教育手段，对不同的学生，其效果是不同的，甚至可能是完全相反的。</a:t>
            </a:r>
            <a:endParaRPr lang="zh-CN"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t>（五）自然环境因素</a:t>
            </a:r>
            <a:endParaRPr lang="zh-CN" altLang="en-US" dirty="0"/>
          </a:p>
        </p:txBody>
      </p:sp>
      <p:sp>
        <p:nvSpPr>
          <p:cNvPr id="3" name="内容占位符 2"/>
          <p:cNvSpPr>
            <a:spLocks noGrp="1"/>
          </p:cNvSpPr>
          <p:nvPr>
            <p:ph idx="1"/>
          </p:nvPr>
        </p:nvSpPr>
        <p:spPr/>
        <p:txBody>
          <a:bodyPr>
            <a:normAutofit fontScale="90000"/>
          </a:bodyPr>
          <a:p>
            <a:pPr>
              <a:lnSpc>
                <a:spcPct val="150000"/>
              </a:lnSpc>
            </a:pPr>
            <a:r>
              <a:rPr lang="zh-CN" altLang="en-US" dirty="0">
                <a:sym typeface="+mn-ea"/>
              </a:rPr>
              <a:t>在相同的自然环境下，人们的个性特征往往有一定的相似性。</a:t>
            </a:r>
            <a:endParaRPr lang="zh-CN" altLang="en-US" dirty="0">
              <a:sym typeface="+mn-ea"/>
            </a:endParaRPr>
          </a:p>
          <a:p>
            <a:pPr>
              <a:lnSpc>
                <a:spcPct val="150000"/>
              </a:lnSpc>
            </a:pPr>
            <a:r>
              <a:rPr lang="zh-CN" altLang="en-US" dirty="0"/>
              <a:t>个人生长的环境，如生态环境、气候条件、空间拥挤程度等这些物理因素都会影响个人的人格。</a:t>
            </a:r>
            <a:endParaRPr lang="zh-CN" altLang="en-US" dirty="0"/>
          </a:p>
          <a:p>
            <a:pPr>
              <a:lnSpc>
                <a:spcPct val="150000"/>
              </a:lnSpc>
            </a:pPr>
            <a:r>
              <a:rPr lang="zh-CN" altLang="en-US" dirty="0"/>
              <a:t>例如，在地广人稀的地方，人们更多的是与自然环境打交道，讲究直来直去，率性而为，不太考虑他人的感觉；而在人口密集地区的人则要考虑自己的行为会不会影响别人，这些人说话声音都比较小，说话也爱绕弯子，自我约束能力较好。</a:t>
            </a:r>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13"/>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a:t>
              </a:r>
              <a:r>
                <a:rPr lang="en-US"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endParaRPr 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485159" y="3071918"/>
            <a:ext cx="6422674" cy="830580"/>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人格的有关理论</a:t>
            </a:r>
            <a:endPar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a:xfrm>
            <a:off x="330835" y="419100"/>
            <a:ext cx="12374880" cy="1397000"/>
          </a:xfrm>
        </p:spPr>
        <p:txBody>
          <a:bodyPr>
            <a:normAutofit/>
          </a:bodyPr>
          <a:p>
            <a:r>
              <a:rPr lang="en-US" altLang="zh-CN" dirty="0"/>
              <a:t>【</a:t>
            </a:r>
            <a:r>
              <a:rPr lang="zh-CN" altLang="en-US" dirty="0"/>
              <a:t>案例导入</a:t>
            </a:r>
            <a:r>
              <a:rPr lang="en-US" altLang="zh-CN" dirty="0" smtClean="0"/>
              <a:t>】</a:t>
            </a:r>
            <a:r>
              <a:rPr lang="zh-CN" altLang="en-US" dirty="0" smtClean="0"/>
              <a:t>盲人摸象——哪种理论是正确的？</a:t>
            </a:r>
            <a:endParaRPr lang="zh-CN" altLang="en-US" dirty="0" smtClean="0"/>
          </a:p>
        </p:txBody>
      </p:sp>
      <p:sp>
        <p:nvSpPr>
          <p:cNvPr id="3" name="内容占位符 2"/>
          <p:cNvSpPr>
            <a:spLocks noGrp="1"/>
          </p:cNvSpPr>
          <p:nvPr>
            <p:ph idx="1"/>
          </p:nvPr>
        </p:nvSpPr>
        <p:spPr/>
        <p:txBody>
          <a:bodyPr>
            <a:normAutofit lnSpcReduction="20000"/>
          </a:bodyPr>
          <a:p>
            <a:pPr>
              <a:lnSpc>
                <a:spcPct val="150000"/>
              </a:lnSpc>
            </a:pPr>
            <a:r>
              <a:rPr lang="zh-CN" altLang="en-US" dirty="0"/>
              <a:t>六个印度的盲人听说有一种叫做大象的动物，就前去探究大象究竟是什么样子的。</a:t>
            </a:r>
            <a:endParaRPr lang="zh-CN" altLang="en-US" dirty="0"/>
          </a:p>
          <a:p>
            <a:pPr>
              <a:lnSpc>
                <a:spcPct val="150000"/>
              </a:lnSpc>
            </a:pPr>
            <a:r>
              <a:rPr lang="zh-CN" altLang="en-US" dirty="0"/>
              <a:t>其中一个人撞到了大象的身体，就断定大象像堵墙；</a:t>
            </a:r>
            <a:endParaRPr lang="zh-CN" altLang="en-US" dirty="0"/>
          </a:p>
          <a:p>
            <a:pPr>
              <a:lnSpc>
                <a:spcPct val="150000"/>
              </a:lnSpc>
            </a:pPr>
            <a:r>
              <a:rPr lang="zh-CN" altLang="en-US" dirty="0"/>
              <a:t>第二个人摸到象牙，就认为大象很像矛；</a:t>
            </a:r>
            <a:endParaRPr lang="zh-CN" altLang="en-US" dirty="0"/>
          </a:p>
          <a:p>
            <a:pPr>
              <a:lnSpc>
                <a:spcPct val="150000"/>
              </a:lnSpc>
            </a:pPr>
            <a:r>
              <a:rPr lang="zh-CN" altLang="en-US" dirty="0"/>
              <a:t>第三个人抓到了弯弯曲曲的象鼻子，就认为大象像蛇……  </a:t>
            </a:r>
            <a:endParaRPr lang="zh-CN" altLang="en-US" dirty="0"/>
          </a:p>
          <a:p>
            <a:pPr>
              <a:lnSpc>
                <a:spcPct val="150000"/>
              </a:lnSpc>
            </a:pPr>
            <a:r>
              <a:rPr lang="zh-CN" altLang="en-US" dirty="0"/>
              <a:t> 他们每个人都确信自己通过一番研究已经找到了真理。事实上，这个故事中的每个人都部分正确，同时都部分错误。</a:t>
            </a:r>
            <a:endParaRPr lang="zh-CN"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05485" y="1816100"/>
            <a:ext cx="11773535" cy="4165600"/>
          </a:xfrm>
        </p:spPr>
        <p:txBody>
          <a:bodyPr>
            <a:normAutofit/>
          </a:bodyPr>
          <a:p>
            <a:pPr>
              <a:lnSpc>
                <a:spcPct val="150000"/>
              </a:lnSpc>
            </a:pPr>
            <a:r>
              <a:rPr lang="zh-CN" altLang="en-US" dirty="0"/>
              <a:t>人格就好比寓言中提到的大象，不同的是，人格更为抽象和复杂，心理学家在对人格进行摸索和解读时，也如同盲人摸象般提出了不同的理论和模型，这些理论的提出者来源于不同的时代背景、研究方向、教育背景甚至是生活经历，这也造就了千姿百态和风格迥异的人格理论。</a:t>
            </a:r>
            <a:endParaRPr lang="zh-CN" altLang="en-US" dirty="0"/>
          </a:p>
        </p:txBody>
      </p:sp>
      <p:sp>
        <p:nvSpPr>
          <p:cNvPr id="6" name="标题 5"/>
          <p:cNvSpPr>
            <a:spLocks noGrp="1"/>
          </p:cNvSpPr>
          <p:nvPr>
            <p:ph type="title"/>
          </p:nvPr>
        </p:nvSpPr>
        <p:spPr>
          <a:xfrm>
            <a:off x="330835" y="419100"/>
            <a:ext cx="12374880" cy="1397000"/>
          </a:xfrm>
        </p:spPr>
        <p:txBody>
          <a:bodyPr>
            <a:normAutofit/>
          </a:bodyPr>
          <a:p>
            <a:r>
              <a:rPr lang="zh-CN" altLang="en-US" dirty="0" smtClean="0"/>
              <a:t>案例启发</a:t>
            </a:r>
            <a:endParaRPr lang="zh-CN" altLang="en-US"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pPr>
              <a:lnSpc>
                <a:spcPct val="150000"/>
              </a:lnSpc>
            </a:pPr>
            <a:r>
              <a:rPr lang="zh-CN" altLang="en-US" dirty="0"/>
              <a:t>如何理解不同人格理论中的部分正确同时又部分错误？</a:t>
            </a:r>
            <a:endParaRPr lang="zh-CN" altLang="en-US" dirty="0"/>
          </a:p>
          <a:p>
            <a:pPr>
              <a:lnSpc>
                <a:spcPct val="150000"/>
              </a:lnSpc>
            </a:pPr>
            <a:r>
              <a:rPr lang="zh-CN" altLang="en-US" dirty="0"/>
              <a:t>这对我们的现实生活又有哪些启示？</a:t>
            </a:r>
            <a:endParaRPr lang="zh-CN" altLang="en-US"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p>
            <a:r>
              <a:rPr lang="zh-CN" altLang="en-US" dirty="0"/>
              <a:t>一、精神分析视角下的人格理论</a:t>
            </a:r>
            <a:endParaRPr lang="zh-CN" altLang="en-US" dirty="0"/>
          </a:p>
        </p:txBody>
      </p:sp>
      <p:sp>
        <p:nvSpPr>
          <p:cNvPr id="3" name="内容占位符 2"/>
          <p:cNvSpPr>
            <a:spLocks noGrp="1"/>
          </p:cNvSpPr>
          <p:nvPr>
            <p:ph idx="1"/>
          </p:nvPr>
        </p:nvSpPr>
        <p:spPr>
          <a:xfrm>
            <a:off x="884238" y="1925638"/>
            <a:ext cx="11090275" cy="4589462"/>
          </a:xfrm>
        </p:spPr>
        <p:txBody>
          <a:bodyPr>
            <a:normAutofit lnSpcReduction="20000"/>
          </a:bodyPr>
          <a:p>
            <a:pPr>
              <a:lnSpc>
                <a:spcPct val="150000"/>
              </a:lnSpc>
            </a:pPr>
            <a:r>
              <a:rPr lang="zh-CN" altLang="en-US" dirty="0"/>
              <a:t>精神分析理论创始人西格蒙特·弗洛伊德（Sigmund Freud）认为人是一个复杂的能量系统。在他的理论中，人格也被称为精神或心理生活。传统的精神分析理论主要涵盖了精神的“地形观”和心理生活的“结构观”两大部分。</a:t>
            </a:r>
            <a:endParaRPr lang="zh-CN" altLang="en-US" dirty="0"/>
          </a:p>
          <a:p>
            <a:pPr>
              <a:lnSpc>
                <a:spcPct val="150000"/>
              </a:lnSpc>
            </a:pPr>
            <a:r>
              <a:rPr lang="zh-CN" altLang="en-US" dirty="0"/>
              <a:t>人格也称为精神或心理生活，分为三个区域：</a:t>
            </a:r>
            <a:r>
              <a:rPr lang="zh-CN" altLang="en-US" dirty="0">
                <a:solidFill>
                  <a:srgbClr val="FF0000"/>
                </a:solidFill>
              </a:rPr>
              <a:t>意识、前意识、潜意识</a:t>
            </a:r>
            <a:r>
              <a:rPr lang="zh-CN" altLang="en-US" dirty="0"/>
              <a:t>，被称为“地形观”。</a:t>
            </a:r>
            <a:endParaRPr lang="zh-CN" altLang="en-US" dirty="0"/>
          </a:p>
          <a:p>
            <a:pPr>
              <a:lnSpc>
                <a:spcPct val="150000"/>
              </a:lnSpc>
            </a:pPr>
            <a:r>
              <a:rPr lang="zh-CN" altLang="en-US" dirty="0"/>
              <a:t>弗洛伊德认为人格结构可以分为三个部分：</a:t>
            </a:r>
            <a:r>
              <a:rPr lang="zh-CN" altLang="en-US" dirty="0">
                <a:solidFill>
                  <a:srgbClr val="FF0000"/>
                </a:solidFill>
              </a:rPr>
              <a:t>本我、自我、超我</a:t>
            </a:r>
            <a:r>
              <a:rPr lang="zh-CN" altLang="en-US" dirty="0"/>
              <a:t>。</a:t>
            </a:r>
            <a:endParaRPr lang="zh-CN" altLang="en-US" dirty="0"/>
          </a:p>
          <a:p>
            <a:pPr>
              <a:lnSpc>
                <a:spcPct val="150000"/>
              </a:lnSpc>
            </a:pPr>
            <a:endParaRPr lang="zh-CN" altLang="en-US" dirty="0">
              <a:solidFill>
                <a:schemeClr val="tx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 38" descr="https://timgsa.baidu.com/timg?image&amp;quality=80&amp;size=b9999_10000&amp;sec=1555068198968&amp;di=57e8e2a3b6d2ca22e8c1ce7850fba028&amp;imgtype=0&amp;src=http%3A%2F%2Fpic.eastlady.cn%2Fjzpt%2F201705%2F118f88beae6.jpg"/>
          <p:cNvPicPr>
            <a:picLocks noChangeAspect="1" noChangeArrowheads="1"/>
          </p:cNvPicPr>
          <p:nvPr/>
        </p:nvPicPr>
        <p:blipFill>
          <a:blip r:embed="rId1">
            <a:extLst>
              <a:ext uri="{28A0092B-C50C-407E-A947-70E740481C1C}">
                <a14:useLocalDpi xmlns:a14="http://schemas.microsoft.com/office/drawing/2010/main" val="0"/>
              </a:ext>
            </a:extLst>
          </a:blip>
          <a:srcRect l="990" t="27443"/>
          <a:stretch>
            <a:fillRect/>
          </a:stretch>
        </p:blipFill>
        <p:spPr>
          <a:xfrm>
            <a:off x="943610" y="1937385"/>
            <a:ext cx="6104890" cy="3357880"/>
          </a:xfrm>
          <a:prstGeom prst="rect">
            <a:avLst/>
          </a:prstGeom>
          <a:noFill/>
          <a:ln>
            <a:noFill/>
          </a:ln>
        </p:spPr>
      </p:pic>
      <p:grpSp>
        <p:nvGrpSpPr>
          <p:cNvPr id="35" name="组合 35"/>
          <p:cNvGrpSpPr/>
          <p:nvPr/>
        </p:nvGrpSpPr>
        <p:grpSpPr>
          <a:xfrm>
            <a:off x="7512685" y="2122805"/>
            <a:ext cx="4955540" cy="2987675"/>
            <a:chOff x="2160" y="12048"/>
            <a:chExt cx="6660" cy="3702"/>
          </a:xfrm>
        </p:grpSpPr>
        <p:cxnSp>
          <p:nvCxnSpPr>
            <p:cNvPr id="28" name="直接连接符 28"/>
            <p:cNvCxnSpPr/>
            <p:nvPr/>
          </p:nvCxnSpPr>
          <p:spPr>
            <a:xfrm>
              <a:off x="4457" y="14911"/>
              <a:ext cx="689" cy="1"/>
            </a:xfrm>
            <a:prstGeom prst="line">
              <a:avLst/>
            </a:prstGeom>
            <a:ln w="9525" cap="flat" cmpd="sng">
              <a:solidFill>
                <a:srgbClr val="000000"/>
              </a:solidFill>
              <a:prstDash val="solid"/>
              <a:headEnd type="triangle" w="med" len="med"/>
              <a:tailEnd type="triangle" w="med" len="med"/>
            </a:ln>
          </p:spPr>
        </p:cxnSp>
        <p:cxnSp>
          <p:nvCxnSpPr>
            <p:cNvPr id="29" name="直接连接符 29"/>
            <p:cNvCxnSpPr/>
            <p:nvPr/>
          </p:nvCxnSpPr>
          <p:spPr>
            <a:xfrm>
              <a:off x="5708" y="14911"/>
              <a:ext cx="689" cy="1"/>
            </a:xfrm>
            <a:prstGeom prst="line">
              <a:avLst/>
            </a:prstGeom>
            <a:ln w="9525" cap="flat" cmpd="sng">
              <a:solidFill>
                <a:srgbClr val="000000"/>
              </a:solidFill>
              <a:prstDash val="solid"/>
              <a:headEnd type="triangle" w="med" len="med"/>
              <a:tailEnd type="triangle" w="med" len="med"/>
            </a:ln>
          </p:spPr>
        </p:cxnSp>
        <p:sp>
          <p:nvSpPr>
            <p:cNvPr id="30" name="椭圆 30"/>
            <p:cNvSpPr/>
            <p:nvPr/>
          </p:nvSpPr>
          <p:spPr>
            <a:xfrm>
              <a:off x="4223" y="12048"/>
              <a:ext cx="2297" cy="1525"/>
            </a:xfrm>
            <a:prstGeom prst="ellipse">
              <a:avLst/>
            </a:prstGeom>
            <a:solidFill>
              <a:srgbClr val="99CCFF"/>
            </a:solidFill>
            <a:ln w="9525" cap="flat" cmpd="sng">
              <a:solidFill>
                <a:srgbClr val="000000"/>
              </a:solidFill>
              <a:prstDash val="solid"/>
              <a:headEnd type="none" w="med" len="med"/>
              <a:tailEnd type="none" w="med" len="med"/>
            </a:ln>
          </p:spPr>
          <p:txBody>
            <a:bodyPr upright="1"/>
            <a:lstStyle/>
            <a:p>
              <a:pPr algn="dist">
                <a:lnSpc>
                  <a:spcPct val="250000"/>
                </a:lnSpc>
              </a:pPr>
              <a:r>
                <a:rPr lang="en-US" altLang="zh-CN" sz="2000" kern="100">
                  <a:latin typeface="Calibri" panose="020F0502020204030204"/>
                  <a:ea typeface="宋体" panose="02010600030101010101" pitchFamily="2" charset="-122"/>
                  <a:cs typeface="Times New Roman" panose="02020603050405020304"/>
                  <a:sym typeface="Times New Roman" panose="02020603050405020304"/>
                </a:rPr>
                <a:t>现实制约</a:t>
              </a:r>
              <a:endParaRPr lang="en-US" altLang="zh-CN" sz="2000" kern="100">
                <a:latin typeface="Calibri" panose="020F0502020204030204"/>
                <a:ea typeface="宋体" panose="02010600030101010101" pitchFamily="2" charset="-122"/>
                <a:cs typeface="Times New Roman" panose="02020603050405020304"/>
                <a:sym typeface="Times New Roman" panose="02020603050405020304"/>
              </a:endParaRPr>
            </a:p>
          </p:txBody>
        </p:sp>
        <p:sp>
          <p:nvSpPr>
            <p:cNvPr id="31" name="椭圆 31"/>
            <p:cNvSpPr/>
            <p:nvPr/>
          </p:nvSpPr>
          <p:spPr>
            <a:xfrm>
              <a:off x="2160" y="14225"/>
              <a:ext cx="2297" cy="1525"/>
            </a:xfrm>
            <a:prstGeom prst="ellipse">
              <a:avLst/>
            </a:prstGeom>
            <a:solidFill>
              <a:srgbClr val="99CCFF"/>
            </a:solidFill>
            <a:ln w="9525" cap="flat" cmpd="sng">
              <a:solidFill>
                <a:srgbClr val="000000"/>
              </a:solidFill>
              <a:prstDash val="solid"/>
              <a:headEnd type="none" w="med" len="med"/>
              <a:tailEnd type="none" w="med" len="med"/>
            </a:ln>
          </p:spPr>
          <p:txBody>
            <a:bodyPr upright="1"/>
            <a:lstStyle/>
            <a:p>
              <a:pPr algn="ctr">
                <a:lnSpc>
                  <a:spcPct val="200000"/>
                </a:lnSpc>
              </a:pPr>
              <a:r>
                <a:rPr lang="en-US" altLang="zh-CN" sz="2000" kern="100">
                  <a:latin typeface="Calibri" panose="020F0502020204030204"/>
                  <a:ea typeface="宋体" panose="02010600030101010101" pitchFamily="2" charset="-122"/>
                  <a:cs typeface="Times New Roman" panose="02020603050405020304"/>
                  <a:sym typeface="Times New Roman" panose="02020603050405020304"/>
                </a:rPr>
                <a:t>超我要求</a:t>
              </a:r>
              <a:endParaRPr lang="en-US" altLang="zh-CN" sz="2000" kern="100">
                <a:latin typeface="Calibri" panose="020F0502020204030204"/>
                <a:ea typeface="宋体" panose="02010600030101010101" pitchFamily="2" charset="-122"/>
                <a:cs typeface="Times New Roman" panose="02020603050405020304"/>
                <a:sym typeface="Times New Roman" panose="02020603050405020304"/>
              </a:endParaRPr>
            </a:p>
          </p:txBody>
        </p:sp>
        <p:sp>
          <p:nvSpPr>
            <p:cNvPr id="32" name="椭圆 32"/>
            <p:cNvSpPr/>
            <p:nvPr/>
          </p:nvSpPr>
          <p:spPr>
            <a:xfrm>
              <a:off x="6523" y="14225"/>
              <a:ext cx="2297" cy="1525"/>
            </a:xfrm>
            <a:prstGeom prst="ellipse">
              <a:avLst/>
            </a:prstGeom>
            <a:solidFill>
              <a:srgbClr val="99CCFF"/>
            </a:solidFill>
            <a:ln w="9525" cap="flat" cmpd="sng">
              <a:solidFill>
                <a:srgbClr val="000000"/>
              </a:solidFill>
              <a:prstDash val="solid"/>
              <a:headEnd type="none" w="med" len="med"/>
              <a:tailEnd type="none" w="med" len="med"/>
            </a:ln>
          </p:spPr>
          <p:txBody>
            <a:bodyPr upright="1"/>
            <a:lstStyle/>
            <a:p>
              <a:pPr algn="ctr">
                <a:lnSpc>
                  <a:spcPct val="200000"/>
                </a:lnSpc>
              </a:pPr>
              <a:r>
                <a:rPr lang="en-US" altLang="zh-CN" sz="2000" kern="100">
                  <a:latin typeface="Calibri" panose="020F0502020204030204"/>
                  <a:ea typeface="宋体" panose="02010600030101010101" pitchFamily="2" charset="-122"/>
                  <a:cs typeface="Times New Roman" panose="02020603050405020304"/>
                  <a:sym typeface="Times New Roman" panose="02020603050405020304"/>
                </a:rPr>
                <a:t>本我渴望</a:t>
              </a:r>
              <a:endParaRPr lang="en-US" altLang="zh-CN" sz="2000" kern="100">
                <a:latin typeface="Calibri" panose="020F0502020204030204"/>
                <a:ea typeface="宋体" panose="02010600030101010101" pitchFamily="2" charset="-122"/>
                <a:cs typeface="Times New Roman" panose="02020603050405020304"/>
                <a:sym typeface="Times New Roman" panose="02020603050405020304"/>
              </a:endParaRPr>
            </a:p>
          </p:txBody>
        </p:sp>
        <p:sp>
          <p:nvSpPr>
            <p:cNvPr id="33" name="文本框 33"/>
            <p:cNvSpPr txBox="1"/>
            <p:nvPr/>
          </p:nvSpPr>
          <p:spPr>
            <a:xfrm>
              <a:off x="4962" y="14306"/>
              <a:ext cx="900" cy="1248"/>
            </a:xfrm>
            <a:prstGeom prst="rect">
              <a:avLst/>
            </a:prstGeom>
            <a:noFill/>
            <a:ln>
              <a:noFill/>
            </a:ln>
          </p:spPr>
          <p:txBody>
            <a:bodyPr vert="eaVert" upright="1"/>
            <a:lstStyle/>
            <a:p>
              <a:pPr algn="just"/>
              <a:r>
                <a:rPr lang="en-US" altLang="zh-CN" sz="3200" b="1" kern="100">
                  <a:latin typeface="Calibri" panose="020F0502020204030204"/>
                  <a:ea typeface="宋体" panose="02010600030101010101" pitchFamily="2" charset="-122"/>
                  <a:cs typeface="Times New Roman" panose="02020603050405020304"/>
                  <a:sym typeface="Times New Roman" panose="02020603050405020304"/>
                </a:rPr>
                <a:t> 自我</a:t>
              </a:r>
              <a:endParaRPr lang="en-US" altLang="zh-CN" sz="3200" b="1" kern="100">
                <a:latin typeface="Calibri" panose="020F0502020204030204"/>
                <a:ea typeface="宋体" panose="02010600030101010101" pitchFamily="2" charset="-122"/>
                <a:cs typeface="Times New Roman" panose="02020603050405020304"/>
                <a:sym typeface="Times New Roman" panose="02020603050405020304"/>
              </a:endParaRPr>
            </a:p>
          </p:txBody>
        </p:sp>
        <p:cxnSp>
          <p:nvCxnSpPr>
            <p:cNvPr id="34" name="直接连接符 34"/>
            <p:cNvCxnSpPr/>
            <p:nvPr/>
          </p:nvCxnSpPr>
          <p:spPr>
            <a:xfrm>
              <a:off x="5400" y="13736"/>
              <a:ext cx="0" cy="871"/>
            </a:xfrm>
            <a:prstGeom prst="line">
              <a:avLst/>
            </a:prstGeom>
            <a:ln w="9525" cap="flat" cmpd="sng">
              <a:solidFill>
                <a:srgbClr val="000000"/>
              </a:solidFill>
              <a:prstDash val="solid"/>
              <a:headEnd type="triangle" w="med" len="med"/>
              <a:tailEnd type="triangle" w="med" len="med"/>
            </a:ln>
          </p:spPr>
        </p:cxnSp>
      </p:grpSp>
      <p:sp>
        <p:nvSpPr>
          <p:cNvPr id="100" name="文本框 99"/>
          <p:cNvSpPr txBox="1"/>
          <p:nvPr/>
        </p:nvSpPr>
        <p:spPr>
          <a:xfrm>
            <a:off x="3774440" y="1099820"/>
            <a:ext cx="6725285" cy="521970"/>
          </a:xfrm>
          <a:prstGeom prst="rect">
            <a:avLst/>
          </a:prstGeom>
          <a:noFill/>
          <a:ln w="9525">
            <a:noFill/>
          </a:ln>
        </p:spPr>
        <p:txBody>
          <a:bodyPr wrap="square">
            <a:spAutoFit/>
          </a:bodyPr>
          <a:p>
            <a:pPr marL="0" indent="0" algn="ctr"/>
            <a:r>
              <a:rPr lang="zh-CN" sz="2800" b="1">
                <a:latin typeface="Times New Roman" panose="02020603050405020304" pitchFamily="18" charset="0"/>
                <a:ea typeface="宋体" panose="02010600030101010101" pitchFamily="2" charset="-122"/>
              </a:rPr>
              <a:t>精神分析理论中的</a:t>
            </a:r>
            <a:r>
              <a:rPr lang="en-US" altLang="zh-CN" sz="2800" b="1">
                <a:latin typeface="Times New Roman" panose="02020603050405020304" pitchFamily="18" charset="0"/>
                <a:ea typeface="宋体" panose="02010600030101010101" pitchFamily="2" charset="-122"/>
              </a:rPr>
              <a:t>“</a:t>
            </a:r>
            <a:r>
              <a:rPr lang="zh-CN" sz="2800" b="1">
                <a:latin typeface="Times New Roman" panose="02020603050405020304" pitchFamily="18" charset="0"/>
                <a:ea typeface="宋体" panose="02010600030101010101" pitchFamily="2" charset="-122"/>
              </a:rPr>
              <a:t>地形模式</a:t>
            </a:r>
            <a:r>
              <a:rPr lang="en-US" altLang="zh-CN" sz="2800" b="1">
                <a:latin typeface="Times New Roman" panose="02020603050405020304" pitchFamily="18" charset="0"/>
                <a:ea typeface="宋体" panose="02010600030101010101" pitchFamily="2" charset="-122"/>
              </a:rPr>
              <a:t>”</a:t>
            </a:r>
            <a:r>
              <a:rPr lang="zh-CN" sz="2800" b="1">
                <a:latin typeface="Times New Roman" panose="02020603050405020304" pitchFamily="18" charset="0"/>
                <a:ea typeface="宋体" panose="02010600030101010101" pitchFamily="2" charset="-122"/>
              </a:rPr>
              <a:t>与人格结构</a:t>
            </a:r>
            <a:endParaRPr lang="zh-CN" sz="2800" b="1">
              <a:latin typeface="Times New Roman" panose="02020603050405020304" pitchFamily="18" charset="0"/>
              <a:ea typeface="宋体" panose="02010600030101010101"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p>
            <a:r>
              <a:rPr lang="zh-CN" altLang="en-US" dirty="0"/>
              <a:t>二、人格的特质理论</a:t>
            </a:r>
            <a:endParaRPr lang="zh-CN" altLang="en-US" dirty="0"/>
          </a:p>
        </p:txBody>
      </p:sp>
      <p:sp>
        <p:nvSpPr>
          <p:cNvPr id="3" name="内容占位符 2"/>
          <p:cNvSpPr>
            <a:spLocks noGrp="1"/>
          </p:cNvSpPr>
          <p:nvPr>
            <p:ph idx="1"/>
          </p:nvPr>
        </p:nvSpPr>
        <p:spPr/>
        <p:txBody>
          <a:bodyPr>
            <a:normAutofit fontScale="90000" lnSpcReduction="10000"/>
          </a:bodyPr>
          <a:p>
            <a:pPr marL="0" indent="0">
              <a:lnSpc>
                <a:spcPct val="150000"/>
              </a:lnSpc>
              <a:buNone/>
            </a:pPr>
            <a:r>
              <a:rPr lang="zh-CN" altLang="en-US" dirty="0"/>
              <a:t>（一）奥尔波特的特质理论</a:t>
            </a:r>
            <a:endParaRPr lang="zh-CN" altLang="en-US" dirty="0"/>
          </a:p>
          <a:p>
            <a:pPr>
              <a:lnSpc>
                <a:spcPct val="150000"/>
              </a:lnSpc>
            </a:pPr>
            <a:r>
              <a:rPr lang="zh-CN" altLang="en-US" dirty="0"/>
              <a:t>奥尔波特认为特质是一种稳定的神经心理结构，虽然不可见，但可以通过行为来加以推断；</a:t>
            </a:r>
            <a:r>
              <a:rPr lang="zh-CN" altLang="en-US" dirty="0">
                <a:sym typeface="+mn-ea"/>
              </a:rPr>
              <a:t>奥尔波特强调特质的独特性，并将其分成了三个层级：</a:t>
            </a:r>
            <a:endParaRPr lang="zh-CN" altLang="en-US" dirty="0"/>
          </a:p>
          <a:p>
            <a:pPr>
              <a:lnSpc>
                <a:spcPct val="150000"/>
              </a:lnSpc>
            </a:pPr>
            <a:r>
              <a:rPr lang="zh-CN" altLang="en-US" dirty="0">
                <a:solidFill>
                  <a:srgbClr val="FF0000"/>
                </a:solidFill>
              </a:rPr>
              <a:t>首要特质：</a:t>
            </a:r>
            <a:r>
              <a:rPr lang="zh-CN" altLang="en-US" dirty="0">
                <a:solidFill>
                  <a:schemeClr val="tx1"/>
                </a:solidFill>
              </a:rPr>
              <a:t>指个人生活中具有渗透性占优势的特质，体现在方方面面。</a:t>
            </a:r>
            <a:endParaRPr lang="zh-CN" altLang="en-US" dirty="0">
              <a:solidFill>
                <a:srgbClr val="FF0000"/>
              </a:solidFill>
            </a:endParaRPr>
          </a:p>
          <a:p>
            <a:pPr>
              <a:lnSpc>
                <a:spcPct val="150000"/>
              </a:lnSpc>
            </a:pPr>
            <a:r>
              <a:rPr lang="zh-CN" altLang="en-US" dirty="0">
                <a:solidFill>
                  <a:srgbClr val="FF0000"/>
                </a:solidFill>
              </a:rPr>
              <a:t>中心特质：</a:t>
            </a:r>
            <a:r>
              <a:rPr lang="zh-CN" altLang="en-US" dirty="0">
                <a:solidFill>
                  <a:schemeClr val="tx1"/>
                </a:solidFill>
              </a:rPr>
              <a:t>指渗透性稍差一些，但仍具有相当概括性的重要特征。</a:t>
            </a:r>
            <a:endParaRPr lang="zh-CN" altLang="en-US" dirty="0">
              <a:solidFill>
                <a:srgbClr val="FF0000"/>
              </a:solidFill>
            </a:endParaRPr>
          </a:p>
          <a:p>
            <a:pPr>
              <a:lnSpc>
                <a:spcPct val="150000"/>
              </a:lnSpc>
            </a:pPr>
            <a:r>
              <a:rPr lang="zh-CN" altLang="en-US" dirty="0">
                <a:solidFill>
                  <a:srgbClr val="FF0000"/>
                </a:solidFill>
              </a:rPr>
              <a:t>次要特质：</a:t>
            </a:r>
            <a:r>
              <a:rPr lang="zh-CN" altLang="en-US" dirty="0">
                <a:solidFill>
                  <a:schemeClr val="tx1"/>
                </a:solidFill>
              </a:rPr>
              <a:t>指不甚明显的，一致性和概括性都较差的那些人格特质，接近于个人的习惯或态度。</a:t>
            </a:r>
            <a:endParaRPr lang="zh-CN" altLang="en-US" dirty="0">
              <a:solidFill>
                <a:schemeClr val="tx1"/>
              </a:solidFill>
            </a:endParaRPr>
          </a:p>
          <a:p>
            <a:pPr>
              <a:lnSpc>
                <a:spcPct val="150000"/>
              </a:lnSpc>
            </a:pPr>
            <a:endParaRPr lang="zh-CN" altLang="en-US" dirty="0">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 y="2104157"/>
            <a:ext cx="3930285" cy="3875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92671" y="880021"/>
            <a:ext cx="11090275" cy="1397000"/>
          </a:xfrm>
        </p:spPr>
        <p:txBody>
          <a:bodyPr/>
          <a:lstStyle/>
          <a:p>
            <a:pPr algn="l"/>
            <a:r>
              <a:rPr lang="en-US" altLang="zh-CN" dirty="0"/>
              <a:t>【</a:t>
            </a:r>
            <a:r>
              <a:rPr lang="zh-CN" altLang="en-US" dirty="0"/>
              <a:t>心语心言</a:t>
            </a:r>
            <a:r>
              <a:rPr lang="en-US" altLang="zh-CN" dirty="0" smtClean="0"/>
              <a:t>】</a:t>
            </a:r>
            <a:endParaRPr lang="zh-CN" altLang="en-US" dirty="0"/>
          </a:p>
        </p:txBody>
      </p:sp>
      <p:sp>
        <p:nvSpPr>
          <p:cNvPr id="3" name="内容占位符 2"/>
          <p:cNvSpPr>
            <a:spLocks noGrp="1"/>
          </p:cNvSpPr>
          <p:nvPr>
            <p:ph idx="1"/>
          </p:nvPr>
        </p:nvSpPr>
        <p:spPr>
          <a:xfrm>
            <a:off x="3549055" y="1743112"/>
            <a:ext cx="8641482" cy="4236306"/>
          </a:xfrm>
        </p:spPr>
        <p:txBody>
          <a:bodyPr>
            <a:noAutofit/>
          </a:bodyPr>
          <a:lstStyle/>
          <a:p>
            <a:pPr>
              <a:lnSpc>
                <a:spcPct val="120000"/>
              </a:lnSpc>
            </a:pPr>
            <a:r>
              <a:rPr lang="zh-CN" altLang="en-US" sz="2400" dirty="0"/>
              <a:t>人物性情，志气不同，征神见貌，形验有九。</a:t>
            </a:r>
            <a:endParaRPr lang="zh-CN" altLang="en-US" sz="2400" dirty="0"/>
          </a:p>
          <a:p>
            <a:pPr marL="0" indent="0" algn="r">
              <a:lnSpc>
                <a:spcPct val="120000"/>
              </a:lnSpc>
              <a:buNone/>
            </a:pPr>
            <a:r>
              <a:rPr lang="zh-CN" altLang="en-US" sz="2400" dirty="0"/>
              <a:t>——〔三国〕刘劭</a:t>
            </a:r>
            <a:endParaRPr lang="zh-CN" altLang="en-US" sz="2400" dirty="0"/>
          </a:p>
          <a:p>
            <a:pPr>
              <a:lnSpc>
                <a:spcPct val="120000"/>
              </a:lnSpc>
            </a:pPr>
            <a:r>
              <a:rPr lang="zh-CN" altLang="en-US" sz="2400" dirty="0"/>
              <a:t>莫听穿林打叶声，何妨吟啸且徐行。</a:t>
            </a:r>
            <a:endParaRPr lang="zh-CN" altLang="en-US" sz="2400" dirty="0"/>
          </a:p>
          <a:p>
            <a:pPr marL="0" indent="0" algn="r">
              <a:lnSpc>
                <a:spcPct val="120000"/>
              </a:lnSpc>
              <a:buNone/>
            </a:pPr>
            <a:r>
              <a:rPr lang="zh-CN" altLang="en-US" sz="2400" dirty="0"/>
              <a:t>——〔宋〕苏轼</a:t>
            </a:r>
            <a:endParaRPr lang="zh-CN" altLang="en-US" sz="2400" dirty="0"/>
          </a:p>
          <a:p>
            <a:pPr>
              <a:lnSpc>
                <a:spcPct val="120000"/>
              </a:lnSpc>
            </a:pPr>
            <a:r>
              <a:rPr lang="zh-CN" altLang="en-US" sz="2400" dirty="0"/>
              <a:t>做人要有人格，做官要有官德，做事要靠本事。</a:t>
            </a:r>
            <a:endParaRPr lang="zh-CN" altLang="en-US" sz="2400" dirty="0"/>
          </a:p>
          <a:p>
            <a:pPr marL="0" indent="0" algn="r">
              <a:lnSpc>
                <a:spcPct val="120000"/>
              </a:lnSpc>
              <a:buNone/>
            </a:pPr>
            <a:r>
              <a:rPr lang="zh-CN" altLang="en-US" sz="2400" dirty="0"/>
              <a:t>——郑培民</a:t>
            </a:r>
            <a:endParaRPr lang="zh-CN" altLang="en-US" sz="2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p>
            <a:r>
              <a:rPr lang="zh-CN" altLang="en-US" dirty="0">
                <a:sym typeface="+mn-ea"/>
              </a:rPr>
              <a:t>二、人格的特质理论</a:t>
            </a:r>
            <a:endParaRPr lang="zh-CN" altLang="en-US" dirty="0"/>
          </a:p>
        </p:txBody>
      </p:sp>
      <p:sp>
        <p:nvSpPr>
          <p:cNvPr id="3" name="内容占位符 2"/>
          <p:cNvSpPr>
            <a:spLocks noGrp="1"/>
          </p:cNvSpPr>
          <p:nvPr>
            <p:ph idx="1"/>
          </p:nvPr>
        </p:nvSpPr>
        <p:spPr>
          <a:xfrm>
            <a:off x="596900" y="1311910"/>
            <a:ext cx="11751945" cy="5276850"/>
          </a:xfrm>
        </p:spPr>
        <p:txBody>
          <a:bodyPr>
            <a:noAutofit/>
          </a:bodyPr>
          <a:p>
            <a:pPr marL="0" indent="0">
              <a:lnSpc>
                <a:spcPct val="150000"/>
              </a:lnSpc>
              <a:buNone/>
            </a:pPr>
            <a:r>
              <a:rPr lang="zh-CN" altLang="en-US" sz="2300" dirty="0"/>
              <a:t>（二）卡特尔的特质因素理论</a:t>
            </a:r>
            <a:endParaRPr lang="zh-CN" altLang="en-US" sz="2300" dirty="0"/>
          </a:p>
          <a:p>
            <a:pPr>
              <a:lnSpc>
                <a:spcPct val="150000"/>
              </a:lnSpc>
            </a:pPr>
            <a:r>
              <a:rPr lang="zh-CN" altLang="en-US" sz="2300" dirty="0"/>
              <a:t>雷蒙德·卡特尔（Raymond Bernard Cattell）认为人类存在共同特质和独有特质。共同特质是指所有社会成员所共同具有的特质；独有特质则是个人所具有的特质。</a:t>
            </a:r>
            <a:endParaRPr lang="zh-CN" altLang="en-US" sz="2300" dirty="0"/>
          </a:p>
          <a:p>
            <a:pPr>
              <a:lnSpc>
                <a:spcPct val="150000"/>
              </a:lnSpc>
            </a:pPr>
            <a:r>
              <a:rPr lang="zh-CN" altLang="en-US" sz="2300" dirty="0"/>
              <a:t>根源特质是指行为之间成为一种关联，会一起变动，从而成为单一的、独立的人格维度。</a:t>
            </a:r>
            <a:endParaRPr lang="zh-CN" altLang="en-US" sz="2300" dirty="0"/>
          </a:p>
          <a:p>
            <a:pPr>
              <a:lnSpc>
                <a:spcPct val="150000"/>
              </a:lnSpc>
            </a:pPr>
            <a:r>
              <a:rPr lang="zh-CN" altLang="en-US" sz="2300" dirty="0"/>
              <a:t>在卡特尔的特质因素理论中，根源特质是人格结构的最重要部分，控制着个人所有的行为。例如，一个大学生在体育、数学、计算机、外语等学科的学习表现上都很优异，这可能可以归于一种独立的根源特质——聪慧性。</a:t>
            </a:r>
            <a:endParaRPr lang="zh-CN" altLang="en-US" sz="2300" dirty="0"/>
          </a:p>
          <a:p>
            <a:pPr>
              <a:lnSpc>
                <a:spcPct val="150000"/>
              </a:lnSpc>
            </a:pPr>
            <a:r>
              <a:rPr lang="zh-CN" altLang="en-US" sz="2300" dirty="0"/>
              <a:t>卡特尔在人格特质理论的基础上总结出16种根源特质，并设计了16项人格因素问卷(简称16PF)，从16个方面测试个体的人格特征</a:t>
            </a:r>
            <a:r>
              <a:rPr lang="zh-CN" altLang="en-US" sz="2300" dirty="0">
                <a:solidFill>
                  <a:schemeClr val="tx1"/>
                </a:solidFill>
              </a:rPr>
              <a:t>。</a:t>
            </a:r>
            <a:endParaRPr lang="zh-CN" altLang="en-US" sz="2300" dirty="0">
              <a:solidFill>
                <a:schemeClr val="tx1"/>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p:nvPr>
            <p:custDataLst>
              <p:tags r:id="rId1"/>
            </p:custDataLst>
          </p:nvPr>
        </p:nvGraphicFramePr>
        <p:xfrm>
          <a:off x="1316990" y="1096010"/>
          <a:ext cx="9007475" cy="5458460"/>
        </p:xfrm>
        <a:graphic>
          <a:graphicData uri="http://schemas.openxmlformats.org/drawingml/2006/table">
            <a:tbl>
              <a:tblPr firstRow="1" bandRow="1">
                <a:tableStyleId>{5940675A-B579-460E-94D1-54222C63F5DA}</a:tableStyleId>
              </a:tblPr>
              <a:tblGrid>
                <a:gridCol w="1378585"/>
                <a:gridCol w="1585595"/>
                <a:gridCol w="2921635"/>
                <a:gridCol w="3121660"/>
              </a:tblGrid>
              <a:tr h="318770">
                <a:tc>
                  <a:txBody>
                    <a:bodyPr/>
                    <a:p>
                      <a:pPr indent="0" algn="ctr">
                        <a:buNone/>
                      </a:pPr>
                      <a:r>
                        <a:rPr lang="en-US" sz="2000" b="1">
                          <a:latin typeface="Times New Roman" panose="02020603050405020304" pitchFamily="18" charset="0"/>
                          <a:cs typeface="Times New Roman" panose="02020603050405020304" pitchFamily="18" charset="0"/>
                        </a:rPr>
                        <a:t>因素</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Times New Roman" panose="02020603050405020304" pitchFamily="18" charset="0"/>
                          <a:cs typeface="Times New Roman" panose="02020603050405020304" pitchFamily="18" charset="0"/>
                        </a:rPr>
                        <a:t>特质名称</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Times New Roman" panose="02020603050405020304" pitchFamily="18" charset="0"/>
                          <a:cs typeface="Times New Roman" panose="02020603050405020304" pitchFamily="18" charset="0"/>
                        </a:rPr>
                        <a:t>低分者特征</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Times New Roman" panose="02020603050405020304" pitchFamily="18" charset="0"/>
                          <a:cs typeface="Times New Roman" panose="02020603050405020304" pitchFamily="18" charset="0"/>
                        </a:rPr>
                        <a:t>高分者特征</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6230">
                <a:tc>
                  <a:txBody>
                    <a:bodyPr/>
                    <a:p>
                      <a:pPr indent="0" algn="ctr">
                        <a:buNone/>
                      </a:pPr>
                      <a:r>
                        <a:rPr lang="en-US" sz="2000" b="0">
                          <a:latin typeface="Times New Roman" panose="02020603050405020304" pitchFamily="18" charset="0"/>
                          <a:cs typeface="Times New Roman" panose="02020603050405020304" pitchFamily="18" charset="0"/>
                        </a:rPr>
                        <a:t>A</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乐群性</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缄默孤独</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热情外向</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07340">
                <a:tc>
                  <a:txBody>
                    <a:bodyPr/>
                    <a:p>
                      <a:pPr indent="0" algn="ctr">
                        <a:buNone/>
                      </a:pPr>
                      <a:r>
                        <a:rPr lang="en-US" sz="2000" b="0">
                          <a:latin typeface="Times New Roman" panose="02020603050405020304" pitchFamily="18" charset="0"/>
                          <a:cs typeface="Times New Roman" panose="02020603050405020304" pitchFamily="18" charset="0"/>
                        </a:rPr>
                        <a:t>B</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聪慧性</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迟钝、学识浅薄</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聪明，</a:t>
                      </a:r>
                      <a:r>
                        <a:rPr lang="en-US" sz="2000" b="0">
                          <a:latin typeface="Times New Roman" panose="02020603050405020304" pitchFamily="18" charset="0"/>
                          <a:cs typeface="Times New Roman" panose="02020603050405020304" pitchFamily="18" charset="0"/>
                        </a:rPr>
                        <a:t>富有才识</a:t>
                      </a:r>
                      <a:endParaRPr lang="en-US" altLang="en-US" sz="20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21945">
                <a:tc>
                  <a:txBody>
                    <a:bodyPr/>
                    <a:p>
                      <a:pPr indent="0" algn="ctr">
                        <a:buNone/>
                      </a:pPr>
                      <a:r>
                        <a:rPr lang="en-US" sz="2000" b="0">
                          <a:latin typeface="Times New Roman" panose="02020603050405020304" pitchFamily="18" charset="0"/>
                          <a:cs typeface="Times New Roman" panose="02020603050405020304" pitchFamily="18" charset="0"/>
                        </a:rPr>
                        <a:t>C</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稳定性</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情绪激动不稳定</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情绪稳定而成熟</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07340">
                <a:tc>
                  <a:txBody>
                    <a:bodyPr/>
                    <a:p>
                      <a:pPr indent="0" algn="ctr">
                        <a:buNone/>
                      </a:pPr>
                      <a:r>
                        <a:rPr lang="en-US" sz="2000" b="0">
                          <a:latin typeface="Times New Roman" panose="02020603050405020304" pitchFamily="18" charset="0"/>
                          <a:cs typeface="Times New Roman" panose="02020603050405020304" pitchFamily="18" charset="0"/>
                        </a:rPr>
                        <a:t>E</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恃强性</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谦逊顺从</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好强固执</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07975">
                <a:tc>
                  <a:txBody>
                    <a:bodyPr/>
                    <a:p>
                      <a:pPr indent="0" algn="ctr">
                        <a:buNone/>
                      </a:pPr>
                      <a:r>
                        <a:rPr lang="en-US" sz="2000" b="0">
                          <a:latin typeface="Times New Roman" panose="02020603050405020304" pitchFamily="18" charset="0"/>
                          <a:cs typeface="Times New Roman" panose="02020603050405020304" pitchFamily="18" charset="0"/>
                        </a:rPr>
                        <a:t>F</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兴奋性</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严肃</a:t>
                      </a:r>
                      <a:r>
                        <a:rPr lang="en-US" sz="2000" b="0">
                          <a:latin typeface="宋体" panose="02010600030101010101" pitchFamily="2" charset="-122"/>
                          <a:ea typeface="宋体" panose="02010600030101010101" pitchFamily="2" charset="-122"/>
                          <a:cs typeface="宋体" panose="02010600030101010101" pitchFamily="2" charset="-122"/>
                        </a:rPr>
                        <a:t>审</a:t>
                      </a:r>
                      <a:r>
                        <a:rPr lang="en-US" sz="2000" b="0">
                          <a:latin typeface="Times New Roman" panose="02020603050405020304" pitchFamily="18" charset="0"/>
                          <a:cs typeface="Times New Roman" panose="02020603050405020304" pitchFamily="18" charset="0"/>
                        </a:rPr>
                        <a:t>慎</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轻松兴奋</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07340">
                <a:tc>
                  <a:txBody>
                    <a:bodyPr/>
                    <a:p>
                      <a:pPr indent="0" algn="ctr">
                        <a:buNone/>
                      </a:pPr>
                      <a:r>
                        <a:rPr lang="en-US" sz="2000" b="0">
                          <a:latin typeface="Times New Roman" panose="02020603050405020304" pitchFamily="18" charset="0"/>
                          <a:cs typeface="Times New Roman" panose="02020603050405020304" pitchFamily="18" charset="0"/>
                        </a:rPr>
                        <a:t>G</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有恒性</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zh-CN" altLang="en-US" sz="2000" b="0">
                          <a:latin typeface="Times New Roman" panose="02020603050405020304" pitchFamily="18" charset="0"/>
                          <a:cs typeface="Times New Roman" panose="02020603050405020304" pitchFamily="18" charset="0"/>
                        </a:rPr>
                        <a:t>权宜</a:t>
                      </a:r>
                      <a:r>
                        <a:rPr lang="en-US" sz="2000" b="0">
                          <a:latin typeface="Times New Roman" panose="02020603050405020304" pitchFamily="18" charset="0"/>
                          <a:cs typeface="Times New Roman" panose="02020603050405020304" pitchFamily="18" charset="0"/>
                        </a:rPr>
                        <a:t>敷衍</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有恒负责</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07975">
                <a:tc>
                  <a:txBody>
                    <a:bodyPr/>
                    <a:p>
                      <a:pPr indent="0" algn="ctr">
                        <a:buNone/>
                      </a:pPr>
                      <a:r>
                        <a:rPr lang="en-US" sz="2000" b="0">
                          <a:latin typeface="Times New Roman" panose="02020603050405020304" pitchFamily="18" charset="0"/>
                          <a:cs typeface="Times New Roman" panose="02020603050405020304" pitchFamily="18" charset="0"/>
                        </a:rPr>
                        <a:t>H</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敢为性</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zh-CN" altLang="en-US" sz="2000" b="0">
                          <a:latin typeface="宋体" panose="02010600030101010101" pitchFamily="2" charset="-122"/>
                          <a:ea typeface="宋体" panose="02010600030101010101" pitchFamily="2" charset="-122"/>
                          <a:cs typeface="宋体" panose="02010600030101010101" pitchFamily="2" charset="-122"/>
                        </a:rPr>
                        <a:t>害羞</a:t>
                      </a:r>
                      <a:r>
                        <a:rPr lang="en-US" sz="2000" b="0">
                          <a:latin typeface="宋体" panose="02010600030101010101" pitchFamily="2" charset="-122"/>
                          <a:ea typeface="宋体" panose="02010600030101010101" pitchFamily="2" charset="-122"/>
                          <a:cs typeface="宋体" panose="02010600030101010101" pitchFamily="2" charset="-122"/>
                        </a:rPr>
                        <a:t>畏缩</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冒险敢为</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31470">
                <a:tc>
                  <a:txBody>
                    <a:bodyPr/>
                    <a:p>
                      <a:pPr indent="0" algn="ctr">
                        <a:buNone/>
                      </a:pPr>
                      <a:r>
                        <a:rPr lang="en-US" sz="2000" b="0">
                          <a:latin typeface="Times New Roman" panose="02020603050405020304" pitchFamily="18" charset="0"/>
                          <a:cs typeface="Times New Roman" panose="02020603050405020304" pitchFamily="18" charset="0"/>
                        </a:rPr>
                        <a:t>I</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敏感性</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理智、着重现实</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敏感、感情用事</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07975">
                <a:tc>
                  <a:txBody>
                    <a:bodyPr/>
                    <a:p>
                      <a:pPr indent="0" algn="ctr">
                        <a:buNone/>
                      </a:pPr>
                      <a:r>
                        <a:rPr lang="en-US" sz="2000" b="0">
                          <a:latin typeface="Times New Roman" panose="02020603050405020304" pitchFamily="18" charset="0"/>
                          <a:cs typeface="Times New Roman" panose="02020603050405020304" pitchFamily="18" charset="0"/>
                        </a:rPr>
                        <a:t>L</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怀疑性</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信赖随和</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怀疑、刚愎</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07340">
                <a:tc>
                  <a:txBody>
                    <a:bodyPr/>
                    <a:p>
                      <a:pPr indent="0" algn="ctr">
                        <a:buNone/>
                      </a:pPr>
                      <a:r>
                        <a:rPr lang="en-US" sz="2000" b="0">
                          <a:latin typeface="Times New Roman" panose="02020603050405020304" pitchFamily="18" charset="0"/>
                          <a:cs typeface="Times New Roman" panose="02020603050405020304" pitchFamily="18" charset="0"/>
                        </a:rPr>
                        <a:t>M</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幻想性</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脚踏实地</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富于</a:t>
                      </a:r>
                      <a:r>
                        <a:rPr lang="en-US" sz="2000" b="0">
                          <a:latin typeface="宋体" panose="02010600030101010101" pitchFamily="2" charset="-122"/>
                          <a:ea typeface="宋体" panose="02010600030101010101" pitchFamily="2" charset="-122"/>
                          <a:cs typeface="宋体" panose="02010600030101010101" pitchFamily="2" charset="-122"/>
                        </a:rPr>
                        <a:t>想</a:t>
                      </a:r>
                      <a:r>
                        <a:rPr lang="zh-CN" altLang="en-US" sz="2000" b="0">
                          <a:latin typeface="宋体" panose="02010600030101010101" pitchFamily="2" charset="-122"/>
                          <a:ea typeface="宋体" panose="02010600030101010101" pitchFamily="2" charset="-122"/>
                          <a:cs typeface="宋体" panose="02010600030101010101" pitchFamily="2" charset="-122"/>
                        </a:rPr>
                        <a:t>象</a:t>
                      </a:r>
                      <a:endParaRPr lang="zh-CN"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21310">
                <a:tc>
                  <a:txBody>
                    <a:bodyPr/>
                    <a:p>
                      <a:pPr indent="0" algn="ctr">
                        <a:buNone/>
                      </a:pPr>
                      <a:r>
                        <a:rPr lang="en-US" sz="2000" b="0">
                          <a:latin typeface="Times New Roman" panose="02020603050405020304" pitchFamily="18" charset="0"/>
                          <a:cs typeface="Times New Roman" panose="02020603050405020304" pitchFamily="18" charset="0"/>
                        </a:rPr>
                        <a:t>N</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世故性</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坦</a:t>
                      </a:r>
                      <a:r>
                        <a:rPr lang="en-US" sz="2000" b="0">
                          <a:latin typeface="宋体" panose="02010600030101010101" pitchFamily="2" charset="-122"/>
                          <a:ea typeface="宋体" panose="02010600030101010101" pitchFamily="2" charset="-122"/>
                          <a:cs typeface="宋体" panose="02010600030101010101" pitchFamily="2" charset="-122"/>
                        </a:rPr>
                        <a:t>诚</a:t>
                      </a:r>
                      <a:r>
                        <a:rPr lang="en-US" sz="2000" b="0">
                          <a:latin typeface="Times New Roman" panose="02020603050405020304" pitchFamily="18" charset="0"/>
                          <a:cs typeface="Times New Roman" panose="02020603050405020304" pitchFamily="18" charset="0"/>
                        </a:rPr>
                        <a:t>直率、天真</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精明</a:t>
                      </a:r>
                      <a:r>
                        <a:rPr lang="en-US" sz="2000" b="0">
                          <a:latin typeface="宋体" panose="02010600030101010101" pitchFamily="2" charset="-122"/>
                          <a:ea typeface="宋体" panose="02010600030101010101" pitchFamily="2" charset="-122"/>
                          <a:cs typeface="宋体" panose="02010600030101010101" pitchFamily="2" charset="-122"/>
                        </a:rPr>
                        <a:t>圆滑</a:t>
                      </a:r>
                      <a:r>
                        <a:rPr lang="en-US" sz="2000" b="0">
                          <a:latin typeface="Times New Roman" panose="02020603050405020304" pitchFamily="18" charset="0"/>
                          <a:cs typeface="Times New Roman" panose="02020603050405020304" pitchFamily="18" charset="0"/>
                        </a:rPr>
                        <a:t>、世故</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07340">
                <a:tc>
                  <a:txBody>
                    <a:bodyPr/>
                    <a:p>
                      <a:pPr indent="0" algn="ctr">
                        <a:buNone/>
                      </a:pPr>
                      <a:r>
                        <a:rPr lang="en-US" sz="2000" b="0">
                          <a:latin typeface="Times New Roman" panose="02020603050405020304" pitchFamily="18" charset="0"/>
                          <a:cs typeface="Times New Roman" panose="02020603050405020304" pitchFamily="18" charset="0"/>
                        </a:rPr>
                        <a:t>O</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忧虑性</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安详沉着</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忧虑抑郁</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2900">
                <a:tc>
                  <a:txBody>
                    <a:bodyPr/>
                    <a:p>
                      <a:pPr indent="0" algn="ctr">
                        <a:buNone/>
                      </a:pPr>
                      <a:r>
                        <a:rPr lang="en-US" sz="2000" b="0">
                          <a:latin typeface="Times New Roman" panose="02020603050405020304" pitchFamily="18" charset="0"/>
                          <a:cs typeface="Times New Roman" panose="02020603050405020304" pitchFamily="18" charset="0"/>
                        </a:rPr>
                        <a:t>Q</a:t>
                      </a:r>
                      <a:r>
                        <a:rPr lang="en-US" sz="2000" b="0" baseline="-25000">
                          <a:latin typeface="Times New Roman" panose="02020603050405020304" pitchFamily="18" charset="0"/>
                          <a:cs typeface="Times New Roman" panose="02020603050405020304" pitchFamily="18" charset="0"/>
                        </a:rPr>
                        <a:t>1</a:t>
                      </a:r>
                      <a:endParaRPr lang="en-US" altLang="en-US" sz="2000" b="0" baseline="-2500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实验性</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保守</a:t>
                      </a:r>
                      <a:r>
                        <a:rPr lang="en-US" sz="2000" b="0">
                          <a:latin typeface="宋体" panose="02010600030101010101" pitchFamily="2" charset="-122"/>
                          <a:ea typeface="宋体" panose="02010600030101010101" pitchFamily="2" charset="-122"/>
                          <a:cs typeface="宋体" panose="02010600030101010101" pitchFamily="2" charset="-122"/>
                        </a:rPr>
                        <a:t>、</a:t>
                      </a:r>
                      <a:r>
                        <a:rPr lang="en-US" sz="2000" b="0">
                          <a:latin typeface="Times New Roman" panose="02020603050405020304" pitchFamily="18" charset="0"/>
                          <a:cs typeface="Times New Roman" panose="02020603050405020304" pitchFamily="18" charset="0"/>
                        </a:rPr>
                        <a:t>循规蹈矩</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自由开放、</a:t>
                      </a:r>
                      <a:r>
                        <a:rPr lang="en-US" sz="2000" b="0">
                          <a:latin typeface="Times New Roman" panose="02020603050405020304" pitchFamily="18" charset="0"/>
                          <a:cs typeface="Times New Roman" panose="02020603050405020304" pitchFamily="18" charset="0"/>
                        </a:rPr>
                        <a:t>批评激进</a:t>
                      </a:r>
                      <a:endParaRPr lang="en-US" altLang="en-US" sz="2000" b="0">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4490">
                <a:tc>
                  <a:txBody>
                    <a:bodyPr/>
                    <a:p>
                      <a:pPr indent="0" algn="ctr">
                        <a:buNone/>
                      </a:pPr>
                      <a:r>
                        <a:rPr lang="en-US" sz="2000" b="0">
                          <a:latin typeface="Times New Roman" panose="02020603050405020304" pitchFamily="18" charset="0"/>
                          <a:cs typeface="Times New Roman" panose="02020603050405020304" pitchFamily="18" charset="0"/>
                        </a:rPr>
                        <a:t>Q</a:t>
                      </a:r>
                      <a:r>
                        <a:rPr lang="en-US" sz="2000" b="0" baseline="-25000">
                          <a:latin typeface="Times New Roman" panose="02020603050405020304" pitchFamily="18" charset="0"/>
                          <a:cs typeface="Times New Roman" panose="02020603050405020304" pitchFamily="18" charset="0"/>
                        </a:rPr>
                        <a:t>2</a:t>
                      </a:r>
                      <a:endParaRPr lang="en-US" altLang="en-US" sz="2000" b="0" baseline="-2500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独立性</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依赖、</a:t>
                      </a:r>
                      <a:r>
                        <a:rPr lang="en-US" sz="2000" b="0">
                          <a:latin typeface="宋体" panose="02010600030101010101" pitchFamily="2" charset="-122"/>
                          <a:ea typeface="宋体" panose="02010600030101010101" pitchFamily="2" charset="-122"/>
                          <a:cs typeface="宋体" panose="02010600030101010101" pitchFamily="2" charset="-122"/>
                        </a:rPr>
                        <a:t>随群</a:t>
                      </a:r>
                      <a:r>
                        <a:rPr lang="en-US" sz="2000" b="0">
                          <a:latin typeface="Times New Roman" panose="02020603050405020304" pitchFamily="18" charset="0"/>
                          <a:cs typeface="Times New Roman" panose="02020603050405020304" pitchFamily="18" charset="0"/>
                        </a:rPr>
                        <a:t>附众</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自</a:t>
                      </a:r>
                      <a:r>
                        <a:rPr lang="en-US" sz="2000" b="0">
                          <a:latin typeface="宋体" panose="02010600030101010101" pitchFamily="2" charset="-122"/>
                          <a:ea typeface="宋体" panose="02010600030101010101" pitchFamily="2" charset="-122"/>
                          <a:cs typeface="宋体" panose="02010600030101010101" pitchFamily="2" charset="-122"/>
                        </a:rPr>
                        <a:t>主</a:t>
                      </a:r>
                      <a:r>
                        <a:rPr lang="en-US" sz="2000" b="0">
                          <a:latin typeface="Times New Roman" panose="02020603050405020304" pitchFamily="18" charset="0"/>
                          <a:cs typeface="Times New Roman" panose="02020603050405020304" pitchFamily="18" charset="0"/>
                        </a:rPr>
                        <a:t>、当机立断</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32105">
                <a:tc>
                  <a:txBody>
                    <a:bodyPr/>
                    <a:p>
                      <a:pPr indent="0" algn="ctr">
                        <a:buNone/>
                      </a:pPr>
                      <a:r>
                        <a:rPr lang="en-US" sz="2000" b="0">
                          <a:latin typeface="Times New Roman" panose="02020603050405020304" pitchFamily="18" charset="0"/>
                          <a:cs typeface="Times New Roman" panose="02020603050405020304" pitchFamily="18" charset="0"/>
                        </a:rPr>
                        <a:t>Q</a:t>
                      </a:r>
                      <a:r>
                        <a:rPr lang="en-US" sz="2000" b="0" baseline="-25000">
                          <a:latin typeface="Times New Roman" panose="02020603050405020304" pitchFamily="18" charset="0"/>
                          <a:cs typeface="Times New Roman" panose="02020603050405020304" pitchFamily="18" charset="0"/>
                        </a:rPr>
                        <a:t>3</a:t>
                      </a:r>
                      <a:endParaRPr lang="en-US" altLang="en-US" sz="2000" b="0" baseline="-2500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自律性</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不能自制、不守纪律</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自律严谨</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8615">
                <a:tc>
                  <a:txBody>
                    <a:bodyPr/>
                    <a:p>
                      <a:pPr indent="0" algn="ctr">
                        <a:buNone/>
                      </a:pPr>
                      <a:r>
                        <a:rPr lang="en-US" sz="2000" b="0">
                          <a:latin typeface="Times New Roman" panose="02020603050405020304" pitchFamily="18" charset="0"/>
                          <a:cs typeface="Times New Roman" panose="02020603050405020304" pitchFamily="18" charset="0"/>
                        </a:rPr>
                        <a:t>Q</a:t>
                      </a:r>
                      <a:r>
                        <a:rPr lang="en-US" sz="2000" b="0" baseline="-25000">
                          <a:latin typeface="Times New Roman" panose="02020603050405020304" pitchFamily="18" charset="0"/>
                          <a:cs typeface="Times New Roman" panose="02020603050405020304" pitchFamily="18" charset="0"/>
                        </a:rPr>
                        <a:t>4</a:t>
                      </a:r>
                      <a:endParaRPr lang="en-US" altLang="en-US" sz="2000" b="0" baseline="-2500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紧张性</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心平气和</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pitchFamily="18" charset="0"/>
                          <a:cs typeface="Times New Roman" panose="02020603050405020304" pitchFamily="18" charset="0"/>
                        </a:rPr>
                        <a:t>紧张</a:t>
                      </a:r>
                      <a:r>
                        <a:rPr lang="en-US" sz="2000" b="0">
                          <a:latin typeface="宋体" panose="02010600030101010101" pitchFamily="2" charset="-122"/>
                          <a:ea typeface="宋体" panose="02010600030101010101" pitchFamily="2" charset="-122"/>
                          <a:cs typeface="宋体" panose="02010600030101010101" pitchFamily="2" charset="-122"/>
                        </a:rPr>
                        <a:t>、</a:t>
                      </a:r>
                      <a:r>
                        <a:rPr lang="en-US" sz="2000" b="0">
                          <a:latin typeface="Times New Roman" panose="02020603050405020304" pitchFamily="18" charset="0"/>
                          <a:cs typeface="Times New Roman" panose="02020603050405020304" pitchFamily="18" charset="0"/>
                        </a:rPr>
                        <a:t>心神不宁</a:t>
                      </a:r>
                      <a:endParaRPr lang="en-US" altLang="en-US" sz="20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100" name="文本框 99"/>
          <p:cNvSpPr txBox="1"/>
          <p:nvPr/>
        </p:nvSpPr>
        <p:spPr>
          <a:xfrm>
            <a:off x="3188970" y="375920"/>
            <a:ext cx="6029325" cy="583565"/>
          </a:xfrm>
          <a:prstGeom prst="rect">
            <a:avLst/>
          </a:prstGeom>
          <a:noFill/>
          <a:ln w="9525">
            <a:noFill/>
          </a:ln>
        </p:spPr>
        <p:txBody>
          <a:bodyPr wrap="square">
            <a:spAutoFit/>
          </a:bodyPr>
          <a:p>
            <a:pPr marL="0" indent="0" algn="ctr"/>
            <a:r>
              <a:rPr lang="zh-CN" sz="3200" b="1">
                <a:latin typeface="Times New Roman" panose="02020603050405020304" pitchFamily="18" charset="0"/>
                <a:ea typeface="宋体" panose="02010600030101010101" pitchFamily="2" charset="-122"/>
              </a:rPr>
              <a:t>卡特尔</a:t>
            </a:r>
            <a:r>
              <a:rPr lang="en-US" sz="3200" b="1">
                <a:latin typeface="Times New Roman" panose="02020603050405020304" pitchFamily="18" charset="0"/>
                <a:ea typeface="宋体" panose="02010600030101010101" pitchFamily="2" charset="-122"/>
              </a:rPr>
              <a:t>16</a:t>
            </a:r>
            <a:r>
              <a:rPr lang="zh-CN" sz="3200" b="1">
                <a:ea typeface="宋体" panose="02010600030101010101" pitchFamily="2" charset="-122"/>
              </a:rPr>
              <a:t>种根源特质的具体表现</a:t>
            </a:r>
            <a:endParaRPr lang="zh-CN" altLang="en-US" sz="3200" b="1">
              <a:ea typeface="宋体" panose="02010600030101010101" pitchFamily="2"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p>
            <a:r>
              <a:rPr lang="zh-CN" altLang="en-US" dirty="0">
                <a:sym typeface="+mn-ea"/>
              </a:rPr>
              <a:t>二、人格的特质理论</a:t>
            </a:r>
            <a:endParaRPr lang="zh-CN" altLang="en-US" dirty="0"/>
          </a:p>
        </p:txBody>
      </p:sp>
      <p:sp>
        <p:nvSpPr>
          <p:cNvPr id="3" name="内容占位符 2"/>
          <p:cNvSpPr>
            <a:spLocks noGrp="1"/>
          </p:cNvSpPr>
          <p:nvPr>
            <p:ph idx="1"/>
          </p:nvPr>
        </p:nvSpPr>
        <p:spPr>
          <a:xfrm>
            <a:off x="621665" y="1456055"/>
            <a:ext cx="11689715" cy="4928870"/>
          </a:xfrm>
        </p:spPr>
        <p:txBody>
          <a:bodyPr>
            <a:normAutofit fontScale="90000"/>
          </a:bodyPr>
          <a:p>
            <a:pPr marL="0" indent="0">
              <a:lnSpc>
                <a:spcPct val="150000"/>
              </a:lnSpc>
              <a:buNone/>
            </a:pPr>
            <a:r>
              <a:rPr lang="zh-CN" altLang="en-US" dirty="0"/>
              <a:t>（三）五因素模型</a:t>
            </a:r>
            <a:endParaRPr lang="zh-CN" altLang="en-US" dirty="0"/>
          </a:p>
          <a:p>
            <a:pPr>
              <a:lnSpc>
                <a:spcPct val="150000"/>
              </a:lnSpc>
            </a:pPr>
            <a:r>
              <a:rPr lang="zh-CN" altLang="en-US" dirty="0"/>
              <a:t>近年来，越来越多的学者一致认为，人格的基本结构可能包括五个超级因素，即“五因素模型”、“大五人格”。</a:t>
            </a:r>
            <a:endParaRPr lang="zh-CN" altLang="en-US" dirty="0"/>
          </a:p>
          <a:p>
            <a:pPr>
              <a:lnSpc>
                <a:spcPct val="150000"/>
              </a:lnSpc>
            </a:pPr>
            <a:r>
              <a:rPr lang="zh-CN" altLang="en-US" dirty="0">
                <a:solidFill>
                  <a:schemeClr val="tx1"/>
                </a:solidFill>
              </a:rPr>
              <a:t>这五个典型的人格特质在某一抽象的水平上代表了人格特质的总体，具有较强的普遍性和稳健性，进而构成了人格特质理论的“五因素模型”（Five Factor Model，FFM）。</a:t>
            </a:r>
            <a:endParaRPr lang="zh-CN" altLang="en-US" dirty="0">
              <a:solidFill>
                <a:schemeClr val="tx1"/>
              </a:solidFill>
            </a:endParaRPr>
          </a:p>
          <a:p>
            <a:pPr>
              <a:lnSpc>
                <a:spcPct val="150000"/>
              </a:lnSpc>
            </a:pPr>
            <a:r>
              <a:rPr lang="zh-CN" altLang="en-US" dirty="0">
                <a:solidFill>
                  <a:schemeClr val="tx1"/>
                </a:solidFill>
              </a:rPr>
              <a:t>五因素模型包括的五个维度分别是：</a:t>
            </a:r>
            <a:r>
              <a:rPr lang="zh-CN" altLang="en-US" dirty="0">
                <a:solidFill>
                  <a:srgbClr val="FF0000"/>
                </a:solidFill>
              </a:rPr>
              <a:t>神经质、外向性、开放性、宜人性、严谨性</a:t>
            </a:r>
            <a:r>
              <a:rPr lang="zh-CN" altLang="en-US" dirty="0">
                <a:solidFill>
                  <a:schemeClr val="tx1"/>
                </a:solidFill>
              </a:rPr>
              <a:t>。</a:t>
            </a:r>
            <a:endParaRPr lang="zh-CN" altLang="en-US" dirty="0">
              <a:solidFill>
                <a:schemeClr val="tx1"/>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p:nvPr/>
        </p:nvGraphicFramePr>
        <p:xfrm>
          <a:off x="524510" y="892175"/>
          <a:ext cx="11577320" cy="5624195"/>
        </p:xfrm>
        <a:graphic>
          <a:graphicData uri="http://schemas.openxmlformats.org/drawingml/2006/table">
            <a:tbl>
              <a:tblPr firstRow="1" bandRow="1">
                <a:tableStyleId>{5940675A-B579-460E-94D1-54222C63F5DA}</a:tableStyleId>
              </a:tblPr>
              <a:tblGrid>
                <a:gridCol w="1387475"/>
                <a:gridCol w="2744470"/>
                <a:gridCol w="3792855"/>
                <a:gridCol w="3652520"/>
              </a:tblGrid>
              <a:tr h="697865">
                <a:tc>
                  <a:txBody>
                    <a:bodyPr/>
                    <a:p>
                      <a:pPr indent="0" algn="ctr">
                        <a:buNone/>
                      </a:pPr>
                      <a:r>
                        <a:rPr lang="zh-CN" altLang="en-US" sz="2800" b="1">
                          <a:latin typeface="Times New Roman" panose="02020603050405020304" pitchFamily="18" charset="0"/>
                          <a:cs typeface="Times New Roman" panose="02020603050405020304" pitchFamily="18" charset="0"/>
                        </a:rPr>
                        <a:t>因子</a:t>
                      </a:r>
                      <a:endParaRPr lang="zh-CN" altLang="en-US" sz="2800" b="1">
                        <a:latin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800" b="1">
                          <a:latin typeface="Times New Roman" panose="02020603050405020304" pitchFamily="18" charset="0"/>
                          <a:cs typeface="Times New Roman" panose="02020603050405020304" pitchFamily="18" charset="0"/>
                        </a:rPr>
                        <a:t>高分描述</a:t>
                      </a:r>
                      <a:endParaRPr lang="en-US" altLang="en-US" sz="28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800" b="1">
                          <a:latin typeface="Times New Roman" panose="02020603050405020304" pitchFamily="18" charset="0"/>
                          <a:cs typeface="Times New Roman" panose="02020603050405020304" pitchFamily="18" charset="0"/>
                        </a:rPr>
                        <a:t>中等分数描述</a:t>
                      </a:r>
                      <a:endParaRPr lang="en-US" altLang="en-US" sz="28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800" b="1">
                          <a:latin typeface="Times New Roman" panose="02020603050405020304" pitchFamily="18" charset="0"/>
                          <a:cs typeface="Times New Roman" panose="02020603050405020304" pitchFamily="18" charset="0"/>
                        </a:rPr>
                        <a:t>低分描述</a:t>
                      </a:r>
                      <a:endParaRPr lang="en-US" altLang="en-US" sz="28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99135">
                <a:tc>
                  <a:txBody>
                    <a:bodyPr/>
                    <a:p>
                      <a:pPr indent="0" algn="ctr">
                        <a:buNone/>
                      </a:pPr>
                      <a:r>
                        <a:rPr lang="en-US" sz="2000" b="1">
                          <a:latin typeface="Times New Roman" panose="02020603050405020304" pitchFamily="18" charset="0"/>
                          <a:cs typeface="Times New Roman" panose="02020603050405020304" pitchFamily="18" charset="0"/>
                        </a:rPr>
                        <a:t>神经质</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p>
                      <a:pPr indent="0">
                        <a:buNone/>
                      </a:pPr>
                      <a:r>
                        <a:rPr lang="en-US" sz="2000" b="1">
                          <a:latin typeface="Times New Roman" panose="02020603050405020304" pitchFamily="18" charset="0"/>
                          <a:cs typeface="Times New Roman" panose="02020603050405020304" pitchFamily="18" charset="0"/>
                        </a:rPr>
                        <a:t>感觉灵敏</a:t>
                      </a:r>
                      <a:r>
                        <a:rPr lang="en-US" sz="2000" b="1">
                          <a:latin typeface="宋体" panose="02010600030101010101" pitchFamily="2" charset="-122"/>
                          <a:ea typeface="宋体" panose="02010600030101010101" pitchFamily="2" charset="-122"/>
                          <a:cs typeface="宋体" panose="02010600030101010101" pitchFamily="2" charset="-122"/>
                        </a:rPr>
                        <a:t>、</a:t>
                      </a:r>
                      <a:r>
                        <a:rPr lang="en-US" sz="2000" b="1">
                          <a:latin typeface="Times New Roman" panose="02020603050405020304" pitchFamily="18" charset="0"/>
                          <a:cs typeface="Times New Roman" panose="02020603050405020304" pitchFamily="18" charset="0"/>
                        </a:rPr>
                        <a:t>脆弱，很容易体验到令人心烦意乱的感觉。</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p>
                      <a:pPr indent="0">
                        <a:buNone/>
                      </a:pPr>
                      <a:r>
                        <a:rPr lang="en-US" sz="2000" b="1">
                          <a:latin typeface="Times New Roman" panose="02020603050405020304" pitchFamily="18" charset="0"/>
                          <a:cs typeface="Times New Roman" panose="02020603050405020304" pitchFamily="18" charset="0"/>
                        </a:rPr>
                        <a:t>很安静，有能力应付压力，但有时体验到负疚、愤怒或悲伤的感觉。</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p>
                      <a:pPr indent="0">
                        <a:buNone/>
                      </a:pPr>
                      <a:r>
                        <a:rPr lang="en-US" sz="2000" b="1">
                          <a:latin typeface="Times New Roman" panose="02020603050405020304" pitchFamily="18" charset="0"/>
                          <a:cs typeface="Times New Roman" panose="02020603050405020304" pitchFamily="18" charset="0"/>
                        </a:rPr>
                        <a:t>无忧无虑，能吃苦耐劳</a:t>
                      </a:r>
                      <a:r>
                        <a:rPr lang="en-US" sz="2000" b="1">
                          <a:latin typeface="宋体" panose="02010600030101010101" pitchFamily="2" charset="-122"/>
                          <a:ea typeface="宋体" panose="02010600030101010101" pitchFamily="2" charset="-122"/>
                          <a:cs typeface="宋体" panose="02010600030101010101" pitchFamily="2" charset="-122"/>
                        </a:rPr>
                        <a:t>，</a:t>
                      </a:r>
                      <a:r>
                        <a:rPr lang="en-US" sz="2000" b="1">
                          <a:latin typeface="Times New Roman" panose="02020603050405020304" pitchFamily="18" charset="0"/>
                          <a:cs typeface="Times New Roman" panose="02020603050405020304" pitchFamily="18" charset="0"/>
                        </a:rPr>
                        <a:t>即使面对压力，一般也能保持轻松。</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r>
              <a:tr h="1047115">
                <a:tc>
                  <a:txBody>
                    <a:bodyPr/>
                    <a:p>
                      <a:pPr indent="0" algn="ctr">
                        <a:buNone/>
                      </a:pPr>
                      <a:r>
                        <a:rPr lang="en-US" sz="2000" b="1">
                          <a:latin typeface="Times New Roman" panose="02020603050405020304" pitchFamily="18" charset="0"/>
                          <a:cs typeface="Times New Roman" panose="02020603050405020304" pitchFamily="18" charset="0"/>
                        </a:rPr>
                        <a:t>外</a:t>
                      </a:r>
                      <a:r>
                        <a:rPr lang="en-US" sz="2000" b="1">
                          <a:latin typeface="宋体" panose="02010600030101010101" pitchFamily="2" charset="-122"/>
                          <a:ea typeface="宋体" panose="02010600030101010101" pitchFamily="2" charset="-122"/>
                          <a:cs typeface="宋体" panose="02010600030101010101" pitchFamily="2" charset="-122"/>
                        </a:rPr>
                        <a:t>向</a:t>
                      </a:r>
                      <a:r>
                        <a:rPr lang="en-US" sz="2000" b="1">
                          <a:latin typeface="Times New Roman" panose="02020603050405020304" pitchFamily="18" charset="0"/>
                          <a:cs typeface="Times New Roman" panose="02020603050405020304" pitchFamily="18" charset="0"/>
                        </a:rPr>
                        <a:t>性</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Times New Roman" panose="02020603050405020304" pitchFamily="18" charset="0"/>
                          <a:cs typeface="Times New Roman" panose="02020603050405020304" pitchFamily="18" charset="0"/>
                        </a:rPr>
                        <a:t>外向、开朗、活泼、情绪高昂，大多数时间里愿意与人打交道。</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Times New Roman" panose="02020603050405020304" pitchFamily="18" charset="0"/>
                          <a:cs typeface="Times New Roman" panose="02020603050405020304" pitchFamily="18" charset="0"/>
                        </a:rPr>
                        <a:t>在行为和热情两方面保持得不温不火</a:t>
                      </a:r>
                      <a:r>
                        <a:rPr lang="en-US" sz="2000" b="1">
                          <a:latin typeface="宋体" panose="02010600030101010101" pitchFamily="2" charset="-122"/>
                          <a:ea typeface="宋体" panose="02010600030101010101" pitchFamily="2" charset="-122"/>
                          <a:cs typeface="宋体" panose="02010600030101010101" pitchFamily="2" charset="-122"/>
                        </a:rPr>
                        <a:t>；</a:t>
                      </a:r>
                      <a:r>
                        <a:rPr lang="en-US" sz="2000" b="1">
                          <a:latin typeface="Times New Roman" panose="02020603050405020304" pitchFamily="18" charset="0"/>
                          <a:cs typeface="Times New Roman" panose="02020603050405020304" pitchFamily="18" charset="0"/>
                        </a:rPr>
                        <a:t>愿与人相处，但同时也注重个人隐私。</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Times New Roman" panose="02020603050405020304" pitchFamily="18" charset="0"/>
                          <a:cs typeface="Times New Roman" panose="02020603050405020304" pitchFamily="18" charset="0"/>
                        </a:rPr>
                        <a:t>内向、含蓄、庄重，喜欢孤独或只有几个密友交往。</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98500">
                <a:tc>
                  <a:txBody>
                    <a:bodyPr/>
                    <a:p>
                      <a:pPr indent="0" algn="ctr">
                        <a:buNone/>
                      </a:pPr>
                      <a:r>
                        <a:rPr lang="en-US" sz="2000" b="1">
                          <a:latin typeface="Times New Roman" panose="02020603050405020304" pitchFamily="18" charset="0"/>
                          <a:cs typeface="Times New Roman" panose="02020603050405020304" pitchFamily="18" charset="0"/>
                        </a:rPr>
                        <a:t>开放性</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p>
                      <a:pPr indent="0">
                        <a:buNone/>
                      </a:pPr>
                      <a:r>
                        <a:rPr lang="en-US" sz="2000" b="1">
                          <a:latin typeface="Times New Roman" panose="02020603050405020304" pitchFamily="18" charset="0"/>
                          <a:cs typeface="Times New Roman" panose="02020603050405020304" pitchFamily="18" charset="0"/>
                        </a:rPr>
                        <a:t>喜欢经历新鲜</a:t>
                      </a:r>
                      <a:r>
                        <a:rPr lang="zh-CN" altLang="en-US" sz="2000" b="1">
                          <a:latin typeface="Times New Roman" panose="02020603050405020304" pitchFamily="18" charset="0"/>
                          <a:cs typeface="Times New Roman" panose="02020603050405020304" pitchFamily="18" charset="0"/>
                        </a:rPr>
                        <a:t>事物</a:t>
                      </a:r>
                      <a:r>
                        <a:rPr lang="en-US" sz="2000" b="1">
                          <a:latin typeface="Times New Roman" panose="02020603050405020304" pitchFamily="18" charset="0"/>
                          <a:cs typeface="Times New Roman" panose="02020603050405020304" pitchFamily="18" charset="0"/>
                        </a:rPr>
                        <a:t>，兴趣广泛，想象力丰富。</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p>
                      <a:pPr indent="0">
                        <a:buNone/>
                      </a:pPr>
                      <a:r>
                        <a:rPr lang="en-US" sz="2000" b="1">
                          <a:latin typeface="Times New Roman" panose="02020603050405020304" pitchFamily="18" charset="0"/>
                          <a:cs typeface="Times New Roman" panose="02020603050405020304" pitchFamily="18" charset="0"/>
                        </a:rPr>
                        <a:t>讲求实际，但也愿意尝试新方法</a:t>
                      </a:r>
                      <a:r>
                        <a:rPr lang="en-US" sz="2000" b="1">
                          <a:latin typeface="宋体" panose="02010600030101010101" pitchFamily="2" charset="-122"/>
                          <a:ea typeface="宋体" panose="02010600030101010101" pitchFamily="2" charset="-122"/>
                          <a:cs typeface="宋体" panose="02010600030101010101" pitchFamily="2" charset="-122"/>
                        </a:rPr>
                        <a:t>；</a:t>
                      </a:r>
                      <a:r>
                        <a:rPr lang="en-US" sz="2000" b="1">
                          <a:latin typeface="Times New Roman" panose="02020603050405020304" pitchFamily="18" charset="0"/>
                          <a:cs typeface="Times New Roman" panose="02020603050405020304" pitchFamily="18" charset="0"/>
                        </a:rPr>
                        <a:t>在新与旧之间寻找一种平衡。</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p>
                      <a:pPr indent="0">
                        <a:buNone/>
                      </a:pPr>
                      <a:r>
                        <a:rPr lang="en-US" sz="2000" b="1">
                          <a:latin typeface="Times New Roman" panose="02020603050405020304" pitchFamily="18" charset="0"/>
                          <a:cs typeface="Times New Roman" panose="02020603050405020304" pitchFamily="18" charset="0"/>
                        </a:rPr>
                        <a:t>脚踏实地、讲求实际、因袭传统，固守自己的处世原则。</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r>
              <a:tr h="1047115">
                <a:tc>
                  <a:txBody>
                    <a:bodyPr/>
                    <a:p>
                      <a:pPr indent="0" algn="ctr">
                        <a:buNone/>
                      </a:pPr>
                      <a:r>
                        <a:rPr lang="en-US" sz="2000" b="1">
                          <a:latin typeface="Times New Roman" panose="02020603050405020304" pitchFamily="18" charset="0"/>
                          <a:cs typeface="Times New Roman" panose="02020603050405020304" pitchFamily="18" charset="0"/>
                        </a:rPr>
                        <a:t>宜人性</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Times New Roman" panose="02020603050405020304" pitchFamily="18" charset="0"/>
                          <a:cs typeface="Times New Roman" panose="02020603050405020304" pitchFamily="18" charset="0"/>
                        </a:rPr>
                        <a:t>极富同情心，性情温厚，渴望合作，避免冲突。</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Times New Roman" panose="02020603050405020304" pitchFamily="18" charset="0"/>
                          <a:cs typeface="Times New Roman" panose="02020603050405020304" pitchFamily="18" charset="0"/>
                        </a:rPr>
                        <a:t>富于同情心，信任他人，性情随和，但有时会固执己见</a:t>
                      </a:r>
                      <a:r>
                        <a:rPr lang="en-US" sz="2000" b="1">
                          <a:latin typeface="宋体" panose="02010600030101010101" pitchFamily="2" charset="-122"/>
                          <a:ea typeface="宋体" panose="02010600030101010101" pitchFamily="2" charset="-122"/>
                          <a:cs typeface="宋体" panose="02010600030101010101" pitchFamily="2" charset="-122"/>
                        </a:rPr>
                        <a:t>；</a:t>
                      </a:r>
                      <a:r>
                        <a:rPr lang="en-US" sz="2000" b="1">
                          <a:latin typeface="Times New Roman" panose="02020603050405020304" pitchFamily="18" charset="0"/>
                          <a:cs typeface="Times New Roman" panose="02020603050405020304" pitchFamily="18" charset="0"/>
                        </a:rPr>
                        <a:t>不乏竞争意识。</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1">
                          <a:latin typeface="Times New Roman" panose="02020603050405020304" pitchFamily="18" charset="0"/>
                          <a:cs typeface="Times New Roman" panose="02020603050405020304" pitchFamily="18" charset="0"/>
                        </a:rPr>
                        <a:t>斤斤计较，怀疑心重，骄傲自大，争强好胜</a:t>
                      </a:r>
                      <a:r>
                        <a:rPr lang="en-US" sz="2000" b="1">
                          <a:latin typeface="宋体" panose="02010600030101010101" pitchFamily="2" charset="-122"/>
                          <a:ea typeface="宋体" panose="02010600030101010101" pitchFamily="2" charset="-122"/>
                          <a:cs typeface="宋体" panose="02010600030101010101" pitchFamily="2" charset="-122"/>
                        </a:rPr>
                        <a:t>；</a:t>
                      </a:r>
                      <a:r>
                        <a:rPr lang="en-US" sz="2000" b="1">
                          <a:latin typeface="Times New Roman" panose="02020603050405020304" pitchFamily="18" charset="0"/>
                          <a:cs typeface="Times New Roman" panose="02020603050405020304" pitchFamily="18" charset="0"/>
                        </a:rPr>
                        <a:t>喜欢直截了当地表达自己的愤怒。</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047750">
                <a:tc>
                  <a:txBody>
                    <a:bodyPr/>
                    <a:p>
                      <a:pPr indent="0" algn="ctr">
                        <a:buNone/>
                      </a:pPr>
                      <a:r>
                        <a:rPr lang="en-US" sz="2000" b="1">
                          <a:latin typeface="宋体" panose="02010600030101010101" pitchFamily="2" charset="-122"/>
                          <a:ea typeface="宋体" panose="02010600030101010101" pitchFamily="2" charset="-122"/>
                          <a:cs typeface="宋体" panose="02010600030101010101" pitchFamily="2" charset="-122"/>
                        </a:rPr>
                        <a:t>严谨</a:t>
                      </a:r>
                      <a:r>
                        <a:rPr lang="en-US" sz="2000" b="1">
                          <a:latin typeface="Times New Roman" panose="02020603050405020304" pitchFamily="18" charset="0"/>
                          <a:cs typeface="Times New Roman" panose="02020603050405020304" pitchFamily="18" charset="0"/>
                        </a:rPr>
                        <a:t>性</a:t>
                      </a:r>
                      <a:endParaRPr lang="en-US" altLang="en-US" sz="2000" b="1">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p>
                      <a:pPr indent="0">
                        <a:buNone/>
                      </a:pPr>
                      <a:r>
                        <a:rPr lang="en-US" sz="2000" b="1">
                          <a:latin typeface="Times New Roman" panose="02020603050405020304" pitchFamily="18" charset="0"/>
                          <a:cs typeface="Times New Roman" panose="02020603050405020304" pitchFamily="18" charset="0"/>
                        </a:rPr>
                        <a:t>责任心极强，做事有条不紊</a:t>
                      </a:r>
                      <a:r>
                        <a:rPr lang="en-US" sz="2000" b="1">
                          <a:latin typeface="宋体" panose="02010600030101010101" pitchFamily="2" charset="-122"/>
                          <a:ea typeface="宋体" panose="02010600030101010101" pitchFamily="2" charset="-122"/>
                          <a:cs typeface="宋体" panose="02010600030101010101" pitchFamily="2" charset="-122"/>
                        </a:rPr>
                        <a:t>；</a:t>
                      </a:r>
                      <a:r>
                        <a:rPr lang="en-US" sz="2000" b="1">
                          <a:latin typeface="Times New Roman" panose="02020603050405020304" pitchFamily="18" charset="0"/>
                          <a:cs typeface="Times New Roman" panose="02020603050405020304" pitchFamily="18" charset="0"/>
                        </a:rPr>
                        <a:t>总是高标准、严要求，并努力实现自己的目标。</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p>
                      <a:pPr indent="0">
                        <a:buNone/>
                      </a:pPr>
                      <a:r>
                        <a:rPr lang="en-US" sz="2000" b="1">
                          <a:latin typeface="Times New Roman" panose="02020603050405020304" pitchFamily="18" charset="0"/>
                          <a:cs typeface="Times New Roman" panose="02020603050405020304" pitchFamily="18" charset="0"/>
                        </a:rPr>
                        <a:t>为人可靠，做事较有条理</a:t>
                      </a:r>
                      <a:r>
                        <a:rPr lang="en-US" sz="2000" b="1">
                          <a:latin typeface="宋体" panose="02010600030101010101" pitchFamily="2" charset="-122"/>
                          <a:ea typeface="宋体" panose="02010600030101010101" pitchFamily="2" charset="-122"/>
                          <a:cs typeface="宋体" panose="02010600030101010101" pitchFamily="2" charset="-122"/>
                        </a:rPr>
                        <a:t>；</a:t>
                      </a:r>
                      <a:r>
                        <a:rPr lang="en-US" sz="2000" b="1">
                          <a:latin typeface="Times New Roman" panose="02020603050405020304" pitchFamily="18" charset="0"/>
                          <a:cs typeface="Times New Roman" panose="02020603050405020304" pitchFamily="18" charset="0"/>
                        </a:rPr>
                        <a:t>目标清晰，但有时也能将工作弃置一旁。</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p>
                      <a:pPr indent="0">
                        <a:buNone/>
                      </a:pPr>
                      <a:r>
                        <a:rPr lang="en-US" sz="2000" b="1">
                          <a:latin typeface="Times New Roman" panose="02020603050405020304" pitchFamily="18" charset="0"/>
                          <a:cs typeface="Times New Roman" panose="02020603050405020304" pitchFamily="18" charset="0"/>
                        </a:rPr>
                        <a:t>生性闲散，做事缺乏条理</a:t>
                      </a:r>
                      <a:r>
                        <a:rPr lang="en-US" sz="2000" b="1">
                          <a:latin typeface="宋体" panose="02010600030101010101" pitchFamily="2" charset="-122"/>
                          <a:ea typeface="宋体" panose="02010600030101010101" pitchFamily="2" charset="-122"/>
                          <a:cs typeface="宋体" panose="02010600030101010101" pitchFamily="2" charset="-122"/>
                        </a:rPr>
                        <a:t>；</a:t>
                      </a:r>
                      <a:r>
                        <a:rPr lang="en-US" sz="2000" b="1">
                          <a:latin typeface="Times New Roman" panose="02020603050405020304" pitchFamily="18" charset="0"/>
                          <a:cs typeface="Times New Roman" panose="02020603050405020304" pitchFamily="18" charset="0"/>
                        </a:rPr>
                        <a:t>有时还马虎大意</a:t>
                      </a:r>
                      <a:r>
                        <a:rPr lang="en-US" sz="2000" b="1">
                          <a:latin typeface="宋体" panose="02010600030101010101" pitchFamily="2" charset="-122"/>
                          <a:ea typeface="宋体" panose="02010600030101010101" pitchFamily="2" charset="-122"/>
                          <a:cs typeface="宋体" panose="02010600030101010101" pitchFamily="2" charset="-122"/>
                        </a:rPr>
                        <a:t>，</a:t>
                      </a:r>
                      <a:r>
                        <a:rPr lang="en-US" sz="2000" b="1">
                          <a:latin typeface="Times New Roman" panose="02020603050405020304" pitchFamily="18" charset="0"/>
                          <a:cs typeface="Times New Roman" panose="02020603050405020304" pitchFamily="18" charset="0"/>
                        </a:rPr>
                        <a:t>不愿制定计划。</a:t>
                      </a:r>
                      <a:endParaRPr lang="en-US" altLang="en-US" sz="20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a:xfrm>
            <a:off x="330835" y="419100"/>
            <a:ext cx="12374880" cy="1397000"/>
          </a:xfrm>
        </p:spPr>
        <p:txBody>
          <a:bodyPr>
            <a:normAutofit/>
          </a:bodyPr>
          <a:p>
            <a:r>
              <a:rPr lang="en-US" altLang="zh-CN" dirty="0"/>
              <a:t>【</a:t>
            </a:r>
            <a:r>
              <a:rPr lang="zh-CN" altLang="en-US" dirty="0"/>
              <a:t>相关链接</a:t>
            </a:r>
            <a:r>
              <a:rPr lang="en-US" altLang="zh-CN" dirty="0" smtClean="0"/>
              <a:t>】</a:t>
            </a:r>
            <a:r>
              <a:rPr lang="zh-CN" altLang="en-US" dirty="0" smtClean="0"/>
              <a:t>猩猩是否也具有人格？</a:t>
            </a:r>
            <a:endParaRPr lang="zh-CN" altLang="en-US" dirty="0" smtClean="0"/>
          </a:p>
        </p:txBody>
      </p:sp>
      <p:sp>
        <p:nvSpPr>
          <p:cNvPr id="7" name="内容占位符 6"/>
          <p:cNvSpPr>
            <a:spLocks noGrp="1"/>
          </p:cNvSpPr>
          <p:nvPr>
            <p:ph idx="4294967295"/>
          </p:nvPr>
        </p:nvSpPr>
        <p:spPr>
          <a:xfrm>
            <a:off x="470535" y="1816100"/>
            <a:ext cx="7927340" cy="4605020"/>
          </a:xfrm>
        </p:spPr>
        <p:txBody>
          <a:bodyPr>
            <a:normAutofit/>
          </a:bodyPr>
          <a:p>
            <a:pPr>
              <a:lnSpc>
                <a:spcPct val="150000"/>
              </a:lnSpc>
            </a:pPr>
            <a:r>
              <a:rPr lang="zh-CN" altLang="en-US" dirty="0"/>
              <a:t>一些研究者在黑猩猩身上发现“六因素”模型。</a:t>
            </a:r>
            <a:endParaRPr lang="zh-CN" altLang="en-US" dirty="0"/>
          </a:p>
          <a:p>
            <a:pPr>
              <a:lnSpc>
                <a:spcPct val="150000"/>
              </a:lnSpc>
            </a:pPr>
            <a:r>
              <a:rPr lang="zh-CN" altLang="en-US" dirty="0"/>
              <a:t>第六个人格维度</a:t>
            </a:r>
            <a:r>
              <a:rPr lang="en-US" altLang="zh-CN" dirty="0"/>
              <a:t>——</a:t>
            </a:r>
            <a:r>
              <a:rPr lang="zh-CN" altLang="en-US" dirty="0"/>
              <a:t>支配感。</a:t>
            </a:r>
            <a:endParaRPr lang="zh-CN" altLang="en-US" dirty="0"/>
          </a:p>
          <a:p>
            <a:pPr>
              <a:lnSpc>
                <a:spcPct val="150000"/>
              </a:lnSpc>
            </a:pPr>
            <a:r>
              <a:rPr lang="zh-CN" altLang="en-US" dirty="0"/>
              <a:t>这可能源于些动物族群当中严格的等级制度。</a:t>
            </a:r>
            <a:endParaRPr lang="zh-CN" alt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68338" y="591503"/>
            <a:ext cx="11090275" cy="1397000"/>
          </a:xfrm>
        </p:spPr>
        <p:txBody>
          <a:bodyPr/>
          <a:p>
            <a:r>
              <a:rPr lang="zh-CN" altLang="en-US" dirty="0"/>
              <a:t>三、进化心理学视角下的人格理论</a:t>
            </a:r>
            <a:endParaRPr lang="zh-CN" altLang="en-US" dirty="0"/>
          </a:p>
        </p:txBody>
      </p:sp>
      <p:sp>
        <p:nvSpPr>
          <p:cNvPr id="3" name="内容占位符 2"/>
          <p:cNvSpPr>
            <a:spLocks noGrp="1"/>
          </p:cNvSpPr>
          <p:nvPr>
            <p:ph idx="1"/>
          </p:nvPr>
        </p:nvSpPr>
        <p:spPr>
          <a:xfrm>
            <a:off x="884238" y="1925638"/>
            <a:ext cx="11090275" cy="4589462"/>
          </a:xfrm>
        </p:spPr>
        <p:txBody>
          <a:bodyPr>
            <a:normAutofit fontScale="90000"/>
          </a:bodyPr>
          <a:p>
            <a:pPr>
              <a:lnSpc>
                <a:spcPct val="150000"/>
              </a:lnSpc>
            </a:pPr>
            <a:r>
              <a:rPr lang="zh-CN" altLang="en-US" dirty="0"/>
              <a:t>进化心理学是一种综合了生物学、心理学和社会科学等研究思想的科学，是现代心理学原则和进化生物学的结合。</a:t>
            </a:r>
            <a:endParaRPr lang="zh-CN" altLang="en-US" dirty="0"/>
          </a:p>
          <a:p>
            <a:pPr>
              <a:lnSpc>
                <a:spcPct val="150000"/>
              </a:lnSpc>
            </a:pPr>
            <a:r>
              <a:rPr lang="zh-CN" altLang="en-US" dirty="0"/>
              <a:t>进化心理学认为，人格是人类进化过程中自然选择形成的心理机制的集合，是人类为了应对环境的种种挑战而形成的有利于生存和繁衍的心理机制，是适应的产物。</a:t>
            </a:r>
            <a:endParaRPr lang="zh-CN" altLang="en-US" dirty="0"/>
          </a:p>
          <a:p>
            <a:pPr>
              <a:lnSpc>
                <a:spcPct val="150000"/>
              </a:lnSpc>
            </a:pPr>
            <a:r>
              <a:rPr lang="zh-CN" altLang="en-US" dirty="0"/>
              <a:t>通过一代代遗传得以保留的多是有利于我们生存繁衍的特质，群体中绝大多数个体在一般环境下均能够发展出即具有共性又具有个性的适应能力。</a:t>
            </a:r>
            <a:endParaRPr lang="zh-CN" altLang="en-US" dirty="0"/>
          </a:p>
          <a:p>
            <a:pPr>
              <a:lnSpc>
                <a:spcPct val="150000"/>
              </a:lnSpc>
            </a:pPr>
            <a:endParaRPr lang="zh-CN" altLang="en-US" dirty="0">
              <a:solidFill>
                <a:schemeClr val="tx1"/>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p>
            <a:r>
              <a:rPr lang="zh-CN" altLang="en-US" dirty="0"/>
              <a:t>四、积极心理学视角下的人格理论</a:t>
            </a:r>
            <a:endParaRPr lang="zh-CN" altLang="en-US" dirty="0"/>
          </a:p>
        </p:txBody>
      </p:sp>
      <p:sp>
        <p:nvSpPr>
          <p:cNvPr id="3" name="内容占位符 2"/>
          <p:cNvSpPr>
            <a:spLocks noGrp="1"/>
          </p:cNvSpPr>
          <p:nvPr>
            <p:ph idx="1"/>
          </p:nvPr>
        </p:nvSpPr>
        <p:spPr>
          <a:xfrm>
            <a:off x="884555" y="1925955"/>
            <a:ext cx="11466830" cy="4589145"/>
          </a:xfrm>
        </p:spPr>
        <p:txBody>
          <a:bodyPr>
            <a:normAutofit lnSpcReduction="10000"/>
          </a:bodyPr>
          <a:p>
            <a:pPr>
              <a:lnSpc>
                <a:spcPct val="150000"/>
              </a:lnSpc>
            </a:pPr>
            <a:r>
              <a:rPr lang="zh-CN" altLang="en-US" dirty="0"/>
              <a:t>积极心理学倡导人类要用积极的态度解读心理和行为现象，并以此来激发每个人自身所固有的潜在积极品质和力量，从而提高幸福水平与生存质量。</a:t>
            </a:r>
            <a:endParaRPr lang="zh-CN" altLang="en-US" dirty="0"/>
          </a:p>
          <a:p>
            <a:pPr>
              <a:lnSpc>
                <a:spcPct val="150000"/>
              </a:lnSpc>
            </a:pPr>
            <a:r>
              <a:rPr lang="zh-CN" altLang="en-US" dirty="0"/>
              <a:t>Peterson和Seligman发展了《24种积极人格力量的测量量表》，首次以人格力量为核心，从积极心理学的视角对使人精神愉悦的人格力量与美德做出了描述与分类，性格力量包括了6种美德和24种人格力量。</a:t>
            </a:r>
            <a:endParaRPr lang="zh-CN" altLang="en-US" dirty="0"/>
          </a:p>
          <a:p>
            <a:pPr>
              <a:lnSpc>
                <a:spcPct val="150000"/>
              </a:lnSpc>
            </a:pPr>
            <a:endParaRPr lang="zh-CN" altLang="en-US" dirty="0">
              <a:solidFill>
                <a:schemeClr val="tx1"/>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p:nvPr/>
        </p:nvGraphicFramePr>
        <p:xfrm>
          <a:off x="880110" y="505460"/>
          <a:ext cx="7302500" cy="6005195"/>
        </p:xfrm>
        <a:graphic>
          <a:graphicData uri="http://schemas.openxmlformats.org/drawingml/2006/table">
            <a:tbl>
              <a:tblPr firstRow="1" bandRow="1">
                <a:tableStyleId>{5940675A-B579-460E-94D1-54222C63F5DA}</a:tableStyleId>
              </a:tblPr>
              <a:tblGrid>
                <a:gridCol w="3667760"/>
                <a:gridCol w="3634740"/>
              </a:tblGrid>
              <a:tr h="372110">
                <a:tc>
                  <a:txBody>
                    <a:bodyPr/>
                    <a:p>
                      <a:pPr indent="0" algn="ctr">
                        <a:buNone/>
                      </a:pPr>
                      <a:r>
                        <a:rPr lang="en-US" sz="2400" b="1">
                          <a:latin typeface="宋体" panose="02010600030101010101" pitchFamily="2" charset="-122"/>
                          <a:ea typeface="宋体" panose="02010600030101010101" pitchFamily="2" charset="-122"/>
                          <a:cs typeface="宋体" panose="02010600030101010101" pitchFamily="2" charset="-122"/>
                        </a:rPr>
                        <a:t>消极的人</a:t>
                      </a:r>
                      <a:endParaRPr lang="en-US" altLang="en-US" sz="2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宋体" panose="02010600030101010101" pitchFamily="2" charset="-122"/>
                          <a:ea typeface="宋体" panose="02010600030101010101" pitchFamily="2" charset="-122"/>
                          <a:cs typeface="宋体" panose="02010600030101010101" pitchFamily="2" charset="-122"/>
                        </a:rPr>
                        <a:t>积极的人</a:t>
                      </a:r>
                      <a:endParaRPr lang="en-US" altLang="en-US" sz="2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7180">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我办不到</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我怎样才能办到</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72110">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我不可能赢</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我一定能赢</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0230">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我不富有的原因是我有孩子</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我必须富有的原因是我有孩子</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7815">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要是我再年青一点儿</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我还很年青</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7180">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我受的教育有限</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我会不断学习</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7815">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要是我老爸给我留下……</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成功要靠自己</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85750">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稳定的工作就是一切</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不断进取才是一切</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3545">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赚钱的时候要小心别去冒风险</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要学会管理风险</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7815">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我没有资金</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我要想办法找资金</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7180">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我可买不起</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我想办法买得起</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7815">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钱不好赚</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赚钱很容易</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7180">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贪财乃是万恶之源</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贫困才是万恶之本</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85115">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我对钱不感兴趣</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我的爱好是让钱生钱</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7815">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钱对我来说不重要</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钱对我来说是人生价值</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7180">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我为赚钱而工作</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我要让钱为我工作</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7815">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我从不富有</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我是一个有钱人</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7180">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这是一个平穷的世界</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这是一个富有的世界</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3" name="内容占位符 2"/>
          <p:cNvSpPr>
            <a:spLocks noGrp="1"/>
          </p:cNvSpPr>
          <p:nvPr>
            <p:ph idx="4294967295"/>
          </p:nvPr>
        </p:nvSpPr>
        <p:spPr>
          <a:xfrm>
            <a:off x="8459470" y="2839085"/>
            <a:ext cx="3776345" cy="967740"/>
          </a:xfrm>
        </p:spPr>
        <p:txBody>
          <a:bodyPr>
            <a:normAutofit fontScale="90000"/>
          </a:bodyPr>
          <a:p>
            <a:pPr>
              <a:lnSpc>
                <a:spcPct val="110000"/>
              </a:lnSpc>
            </a:pPr>
            <a:r>
              <a:rPr lang="zh-CN" altLang="en-US" dirty="0"/>
              <a:t>积极的人格力量作用于我们生活的方方面面。</a:t>
            </a:r>
            <a:endParaRPr lang="zh-CN" alt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13"/>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3641725" y="2992755"/>
            <a:ext cx="9062720" cy="676910"/>
          </a:xfrm>
          <a:prstGeom prst="rect">
            <a:avLst/>
          </a:prstGeom>
          <a:noFill/>
        </p:spPr>
        <p:txBody>
          <a:bodyPr wrap="square" lIns="0" tIns="0" rIns="0" bIns="0" rtlCol="0">
            <a:spAutoFit/>
          </a:bodyPr>
          <a:lstStyle/>
          <a:p>
            <a:r>
              <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rPr>
              <a:t>大学生常见人格问题及健康人格塑造</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a:xfrm>
            <a:off x="309245" y="808355"/>
            <a:ext cx="12374880" cy="1397000"/>
          </a:xfrm>
        </p:spPr>
        <p:txBody>
          <a:bodyPr>
            <a:normAutofit/>
          </a:bodyPr>
          <a:p>
            <a:r>
              <a:rPr lang="en-US" altLang="zh-CN" sz="3600" dirty="0"/>
              <a:t>【</a:t>
            </a:r>
            <a:r>
              <a:rPr lang="zh-CN" altLang="en-US" sz="3600" dirty="0"/>
              <a:t>案例导入</a:t>
            </a:r>
            <a:r>
              <a:rPr lang="en-US" altLang="zh-CN" sz="3600" dirty="0" smtClean="0"/>
              <a:t>】</a:t>
            </a:r>
            <a:r>
              <a:rPr lang="zh-CN" altLang="en-US" sz="3600" dirty="0" smtClean="0"/>
              <a:t>女大学生从公主到平民 落差太大患上人格障碍</a:t>
            </a:r>
            <a:endParaRPr lang="zh-CN" altLang="en-US" sz="3600" dirty="0" smtClean="0"/>
          </a:p>
        </p:txBody>
      </p:sp>
      <p:sp>
        <p:nvSpPr>
          <p:cNvPr id="3" name="内容占位符 2"/>
          <p:cNvSpPr>
            <a:spLocks noGrp="1"/>
          </p:cNvSpPr>
          <p:nvPr>
            <p:ph idx="1"/>
          </p:nvPr>
        </p:nvSpPr>
        <p:spPr>
          <a:xfrm>
            <a:off x="884238" y="1815783"/>
            <a:ext cx="11090275" cy="4589462"/>
          </a:xfrm>
        </p:spPr>
        <p:txBody>
          <a:bodyPr>
            <a:noAutofit/>
          </a:bodyPr>
          <a:p>
            <a:pPr marL="0" indent="0">
              <a:lnSpc>
                <a:spcPct val="150000"/>
              </a:lnSpc>
              <a:buNone/>
            </a:pPr>
            <a:r>
              <a:rPr lang="en-US" altLang="zh-CN" sz="2000" dirty="0"/>
              <a:t>      </a:t>
            </a:r>
            <a:r>
              <a:rPr lang="zh-CN" altLang="en-US" sz="2000" dirty="0"/>
              <a:t>小静出生在条件优越的家庭，父母都是高干，亲戚朋友中也能人如林，作为家族中最小的孩子，从小备受宠爱。因为家庭背景的原因，小静从小学到高中都是班上的班干部，每年都能获得三好学生和优秀学生的奖励，加上老师的表扬、同学的羡慕和家人的宠溺，小静感觉自己就是一个公主。一切，都在小静考上某重点大学以后发生了转变。原本小静以为自己还会跟以前一样顺理成章地考第一、当班干、进学生会、拿奖学金，却发现在大学里人人平等，完全要靠自身能力说话，优越的家庭背景根本不起作用。没有了老师的特殊照顾，也没有同学事事都让着自己，这让小静感到了一些不舒服。而让小静遭受打击的是，她在班干竞选中没有当上自己想要的职务。她开始暗地里和对方较劲，给对方制造麻烦，以填补内心的不平衡。接下来，由于学习不努力、和同学相处不融洽等原因，小静遇到了期末考试挂科、奖学金泡汤、学生会竞选失利等各种打击</a:t>
            </a:r>
            <a:r>
              <a:rPr lang="en-US" altLang="zh-CN" sz="2000" dirty="0"/>
              <a:t>........</a:t>
            </a:r>
            <a:endParaRPr lang="en-US" altLang="zh-CN" sz="1600" dirty="0"/>
          </a:p>
          <a:p>
            <a:pPr>
              <a:lnSpc>
                <a:spcPct val="150000"/>
              </a:lnSpc>
            </a:pPr>
            <a:endParaRPr lang="zh-CN" altLang="en-US" sz="1600"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372973" y="1611676"/>
            <a:ext cx="6912768" cy="3449955"/>
          </a:xfrm>
          <a:prstGeom prst="rect">
            <a:avLst/>
          </a:prstGeom>
          <a:noFill/>
        </p:spPr>
        <p:txBody>
          <a:bodyPr wrap="square" rtlCol="0">
            <a:spAutoFit/>
          </a:bodyPr>
          <a:lstStyle/>
          <a:p>
            <a:pPr algn="just">
              <a:lnSpc>
                <a:spcPct val="130000"/>
              </a:lnSpc>
            </a:pPr>
            <a:r>
              <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1.了解人格的有关概念，掌握不同类型人格的特点；</a:t>
            </a:r>
            <a:endPar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2.掌握人格的有关理论，能够结合不同理论对自身的人格特征进行剖析；</a:t>
            </a:r>
            <a:endPar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3.了解大学生人格发展的特点，在自我成长中塑造优秀的人格品质。</a:t>
            </a:r>
            <a:endPar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8" name="文本框 7"/>
          <p:cNvSpPr txBox="1"/>
          <p:nvPr/>
        </p:nvSpPr>
        <p:spPr>
          <a:xfrm>
            <a:off x="372972" y="228647"/>
            <a:ext cx="2964741" cy="651374"/>
          </a:xfrm>
          <a:prstGeom prst="rect">
            <a:avLst/>
          </a:prstGeom>
          <a:noFill/>
        </p:spPr>
        <p:txBody>
          <a:bodyPr wrap="none" lIns="96434" tIns="48217" rIns="96434" bIns="48217" rtlCol="0">
            <a:spAutoFit/>
          </a:bodyPr>
          <a:lstStyle/>
          <a:p>
            <a:pPr defTabSz="964565"/>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学习目标</a:t>
            </a:r>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6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algn="l">
              <a:lnSpc>
                <a:spcPct val="150000"/>
              </a:lnSpc>
            </a:pPr>
            <a:r>
              <a:rPr lang="zh-CN" altLang="en-US" sz="2400" dirty="0">
                <a:sym typeface="+mn-ea"/>
              </a:rPr>
              <a:t>最后，事情越演越烈，小静拒绝去学校上学，父母只好为小静办理了休学。小静休学后，父母并没有及时地带小静就医，认为她只要在家里休养一段时间她就会好过来。可是，情况并没有好转。小静一连三个月都没出过门，把自己关在房间里上网，不和任何人接触。母亲反复劝说小静，刚开始小静只是用沉默来回应，后来发展到反驳、顶嘴，甚至骂人、推搡和踢打母亲。最后，小静被父母送到医院就诊。经诊断，小静患上了人格障碍，需住院治疗。</a:t>
            </a:r>
            <a:endParaRPr lang="zh-CN" altLang="en-US" sz="1600" dirty="0">
              <a:solidFill>
                <a:schemeClr val="tx1"/>
              </a:solidFill>
            </a:endParaRPr>
          </a:p>
          <a:p>
            <a:endParaRPr lang="zh-CN" alt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pPr>
              <a:lnSpc>
                <a:spcPct val="150000"/>
              </a:lnSpc>
            </a:pPr>
            <a:r>
              <a:rPr lang="zh-CN" altLang="en-US" dirty="0"/>
              <a:t>诱发小静产生人格障碍的原因是什么？</a:t>
            </a:r>
            <a:endParaRPr lang="zh-CN" altLang="en-US" dirty="0"/>
          </a:p>
          <a:p>
            <a:pPr>
              <a:lnSpc>
                <a:spcPct val="150000"/>
              </a:lnSpc>
            </a:pPr>
            <a:r>
              <a:rPr lang="zh-CN" altLang="en-US" dirty="0"/>
              <a:t>大学生常见的人格问题有哪些？</a:t>
            </a:r>
            <a:endParaRPr lang="zh-CN" altLang="en-US" dirty="0"/>
          </a:p>
          <a:p>
            <a:pPr>
              <a:lnSpc>
                <a:spcPct val="150000"/>
              </a:lnSpc>
            </a:pPr>
            <a:r>
              <a:rPr lang="zh-CN" altLang="en-US" dirty="0"/>
              <a:t>针对这些问题我们应该如何调适？</a:t>
            </a:r>
            <a:endParaRPr lang="zh-CN" altLang="en-US"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t>一、人格障碍</a:t>
            </a:r>
            <a:endParaRPr lang="zh-CN" altLang="en-US" dirty="0"/>
          </a:p>
        </p:txBody>
      </p:sp>
      <p:sp>
        <p:nvSpPr>
          <p:cNvPr id="6" name="内容占位符 2"/>
          <p:cNvSpPr>
            <a:spLocks noGrp="1"/>
          </p:cNvSpPr>
          <p:nvPr/>
        </p:nvSpPr>
        <p:spPr>
          <a:xfrm>
            <a:off x="1011238" y="2052638"/>
            <a:ext cx="11090275" cy="458946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华文中宋" panose="02010600040101010101" pitchFamily="2" charset="-122"/>
                <a:ea typeface="华文中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华文中宋" panose="02010600040101010101" pitchFamily="2" charset="-122"/>
                <a:ea typeface="华文中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华文中宋" panose="02010600040101010101" pitchFamily="2" charset="-122"/>
                <a:ea typeface="华文中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dirty="0"/>
              <a:t>人格障碍也称变态人格，是指不伴精神症状的人格特征显著偏离正常，患者以固定的、特有的行为模式对环境刺激做出反应，产生适应功能的缺陷，对环境适应不良，甚至与社会发生冲突，是不被社会公允的行为模式。</a:t>
            </a:r>
            <a:endParaRPr lang="zh-CN" altLang="en-US" dirty="0"/>
          </a:p>
          <a:p>
            <a:pPr>
              <a:lnSpc>
                <a:spcPct val="150000"/>
              </a:lnSpc>
            </a:pPr>
            <a:r>
              <a:rPr lang="zh-CN" altLang="en-US" dirty="0"/>
              <a:t>大学生常见的人格障碍类型包括偏执型、分裂型、反社会性、冲动型、表演型和强迫型等，人格障碍</a:t>
            </a:r>
            <a:r>
              <a:rPr lang="zh-CN" altLang="en-US" dirty="0">
                <a:solidFill>
                  <a:srgbClr val="FF0000"/>
                </a:solidFill>
              </a:rPr>
              <a:t>属于人格问题比较严重的表现，但只占人格问题的极小部分</a:t>
            </a:r>
            <a:r>
              <a:rPr lang="zh-CN" altLang="en-US" dirty="0"/>
              <a:t>。</a:t>
            </a:r>
            <a:endParaRPr lang="zh-CN" alt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lnSpcReduction="10000"/>
          </a:bodyPr>
          <a:p>
            <a:pPr algn="just">
              <a:lnSpc>
                <a:spcPct val="150000"/>
              </a:lnSpc>
            </a:pPr>
            <a:r>
              <a:rPr lang="zh-CN" altLang="en-US" dirty="0"/>
              <a:t>由于人格障碍是个体在长期的生活中逐渐形成的，比较稳定，所以，对人格障碍的治疗往往需要较长的时间。</a:t>
            </a:r>
            <a:endParaRPr lang="zh-CN" altLang="en-US" dirty="0"/>
          </a:p>
          <a:p>
            <a:pPr algn="just">
              <a:lnSpc>
                <a:spcPct val="150000"/>
              </a:lnSpc>
            </a:pPr>
            <a:r>
              <a:rPr lang="zh-CN" altLang="en-US" dirty="0"/>
              <a:t>亲人、朋友和治疗者在进行治疗的过程中需保持耐心，配合心理咨询、药物、理疗、催眠、生活指导、暗示等多种方法，将治疗效果逐渐应用于日常生活，以帮助患者矫正，适应社会的生活。</a:t>
            </a:r>
            <a:endParaRPr lang="zh-CN" alt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p>
            <a:r>
              <a:rPr lang="zh-CN" altLang="en-US" dirty="0"/>
              <a:t>二、大学生常见人格缺陷及其矫正</a:t>
            </a:r>
            <a:endParaRPr lang="zh-CN" altLang="en-US" dirty="0"/>
          </a:p>
        </p:txBody>
      </p:sp>
      <p:sp>
        <p:nvSpPr>
          <p:cNvPr id="5" name="内容占位符 4"/>
          <p:cNvSpPr>
            <a:spLocks noGrp="1"/>
          </p:cNvSpPr>
          <p:nvPr>
            <p:ph idx="1"/>
          </p:nvPr>
        </p:nvSpPr>
        <p:spPr>
          <a:xfrm>
            <a:off x="452755" y="1744345"/>
            <a:ext cx="12029440" cy="4589145"/>
          </a:xfrm>
        </p:spPr>
        <p:txBody>
          <a:bodyPr>
            <a:noAutofit/>
          </a:bodyPr>
          <a:p>
            <a:pPr marL="0" indent="0">
              <a:lnSpc>
                <a:spcPct val="100000"/>
              </a:lnSpc>
              <a:buNone/>
            </a:pPr>
            <a:r>
              <a:rPr lang="zh-CN" altLang="en-US" sz="2400" dirty="0"/>
              <a:t>（一）</a:t>
            </a:r>
            <a:r>
              <a:rPr lang="zh-CN" altLang="en-US" sz="2400" dirty="0">
                <a:solidFill>
                  <a:srgbClr val="FF0000"/>
                </a:solidFill>
              </a:rPr>
              <a:t>多疑</a:t>
            </a:r>
            <a:r>
              <a:rPr lang="zh-CN" altLang="en-US" sz="2400" dirty="0"/>
              <a:t>：表现为过度的神经过敏，疑虑重，戒心强。</a:t>
            </a:r>
            <a:endParaRPr lang="zh-CN" altLang="en-US" sz="2400" dirty="0"/>
          </a:p>
          <a:p>
            <a:pPr marL="0" indent="0">
              <a:lnSpc>
                <a:spcPct val="100000"/>
              </a:lnSpc>
              <a:buNone/>
            </a:pPr>
            <a:r>
              <a:rPr lang="zh-CN" altLang="en-US" sz="2400" dirty="0"/>
              <a:t>         多疑的个体会对身边人缺乏信任，在影响人际关系的同时也会制约自身的发展。</a:t>
            </a:r>
            <a:endParaRPr lang="zh-CN" altLang="en-US" sz="2400" dirty="0"/>
          </a:p>
          <a:p>
            <a:pPr>
              <a:lnSpc>
                <a:spcPct val="100000"/>
              </a:lnSpc>
            </a:pPr>
            <a:r>
              <a:rPr lang="zh-CN" altLang="en-US" sz="2400" dirty="0">
                <a:solidFill>
                  <a:srgbClr val="FF0000"/>
                </a:solidFill>
              </a:rPr>
              <a:t>调适方法</a:t>
            </a:r>
            <a:r>
              <a:rPr lang="zh-CN" altLang="en-US" sz="2400" dirty="0"/>
              <a:t>：</a:t>
            </a:r>
            <a:endParaRPr lang="zh-CN" altLang="en-US" sz="2400" dirty="0"/>
          </a:p>
          <a:p>
            <a:pPr marL="0" indent="0">
              <a:lnSpc>
                <a:spcPct val="150000"/>
              </a:lnSpc>
              <a:buNone/>
            </a:pPr>
            <a:r>
              <a:rPr lang="zh-CN" altLang="en-US" sz="2400" dirty="0"/>
              <a:t>1.培养宽广的胸怀。 </a:t>
            </a:r>
            <a:endParaRPr lang="zh-CN" altLang="en-US" sz="2400" dirty="0"/>
          </a:p>
          <a:p>
            <a:pPr marL="0" indent="0">
              <a:lnSpc>
                <a:spcPct val="150000"/>
              </a:lnSpc>
              <a:buNone/>
            </a:pPr>
            <a:r>
              <a:rPr lang="zh-CN" altLang="en-US" sz="2400" dirty="0"/>
              <a:t>2.消除偏见。</a:t>
            </a:r>
            <a:endParaRPr lang="zh-CN" altLang="en-US" sz="2400" dirty="0"/>
          </a:p>
          <a:p>
            <a:pPr marL="0" indent="0">
              <a:lnSpc>
                <a:spcPct val="150000"/>
              </a:lnSpc>
              <a:buNone/>
            </a:pPr>
            <a:r>
              <a:rPr lang="zh-CN" altLang="en-US" sz="2400" dirty="0"/>
              <a:t>3.换位思考。</a:t>
            </a:r>
            <a:endParaRPr lang="zh-CN" altLang="en-US" sz="2400" dirty="0"/>
          </a:p>
          <a:p>
            <a:pPr marL="0" indent="0">
              <a:lnSpc>
                <a:spcPct val="150000"/>
              </a:lnSpc>
              <a:buNone/>
            </a:pPr>
            <a:r>
              <a:rPr lang="zh-CN" altLang="en-US" sz="2400" dirty="0"/>
              <a:t>4.多调查。</a:t>
            </a:r>
            <a:endParaRPr lang="zh-CN" altLang="en-US" sz="24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p>
            <a:r>
              <a:rPr lang="zh-CN" altLang="en-US" dirty="0"/>
              <a:t>二、大学生常见人格缺陷及其矫正</a:t>
            </a:r>
            <a:endParaRPr lang="zh-CN" altLang="en-US" dirty="0"/>
          </a:p>
        </p:txBody>
      </p:sp>
      <p:sp>
        <p:nvSpPr>
          <p:cNvPr id="5" name="内容占位符 4"/>
          <p:cNvSpPr>
            <a:spLocks noGrp="1"/>
          </p:cNvSpPr>
          <p:nvPr>
            <p:ph idx="1"/>
          </p:nvPr>
        </p:nvSpPr>
        <p:spPr>
          <a:xfrm>
            <a:off x="668655" y="1706245"/>
            <a:ext cx="11735435" cy="4989830"/>
          </a:xfrm>
        </p:spPr>
        <p:txBody>
          <a:bodyPr>
            <a:noAutofit/>
          </a:bodyPr>
          <a:p>
            <a:pPr marL="0" indent="0" fontAlgn="auto">
              <a:lnSpc>
                <a:spcPct val="150000"/>
              </a:lnSpc>
              <a:buNone/>
            </a:pPr>
            <a:r>
              <a:rPr lang="zh-CN" altLang="en-US" sz="2400" dirty="0"/>
              <a:t>（二）</a:t>
            </a:r>
            <a:r>
              <a:rPr lang="zh-CN" altLang="en-US" sz="2400" dirty="0">
                <a:solidFill>
                  <a:srgbClr val="FF0000"/>
                </a:solidFill>
              </a:rPr>
              <a:t>懒散</a:t>
            </a:r>
            <a:r>
              <a:rPr lang="zh-CN" altLang="en-US" sz="2400" dirty="0"/>
              <a:t>：懒散的人通常缺乏自律和积极性，容易拖延和对重要任务失去兴趣。这种人格缺陷会导致大学生学习效率低下，错过时机或者遭受损失。</a:t>
            </a:r>
            <a:endParaRPr lang="zh-CN" altLang="en-US" sz="2400" dirty="0"/>
          </a:p>
          <a:p>
            <a:pPr marL="0" indent="0" fontAlgn="auto">
              <a:lnSpc>
                <a:spcPct val="150000"/>
              </a:lnSpc>
              <a:buNone/>
            </a:pPr>
            <a:r>
              <a:rPr lang="zh-CN" altLang="en-US" sz="2400" dirty="0"/>
              <a:t> </a:t>
            </a:r>
            <a:r>
              <a:rPr lang="en-US" altLang="zh-CN" sz="2400" dirty="0"/>
              <a:t>     </a:t>
            </a:r>
            <a:r>
              <a:rPr lang="zh-CN" altLang="en-US" sz="2400" dirty="0">
                <a:solidFill>
                  <a:srgbClr val="FF0000"/>
                </a:solidFill>
              </a:rPr>
              <a:t>调适方法</a:t>
            </a:r>
            <a:r>
              <a:rPr lang="zh-CN" altLang="en-US" sz="2400" dirty="0"/>
              <a:t>：</a:t>
            </a:r>
            <a:endParaRPr lang="zh-CN" altLang="en-US" sz="2400" dirty="0"/>
          </a:p>
          <a:p>
            <a:pPr marL="457200" lvl="1" indent="0" fontAlgn="auto">
              <a:lnSpc>
                <a:spcPct val="150000"/>
              </a:lnSpc>
              <a:buNone/>
            </a:pPr>
            <a:r>
              <a:rPr lang="zh-CN" altLang="en-US" sz="2055" dirty="0"/>
              <a:t>1.要充分认识到懒散的危害性；</a:t>
            </a:r>
            <a:endParaRPr lang="zh-CN" altLang="en-US" sz="2055" dirty="0"/>
          </a:p>
          <a:p>
            <a:pPr marL="457200" lvl="1" indent="0" fontAlgn="auto">
              <a:lnSpc>
                <a:spcPct val="150000"/>
              </a:lnSpc>
              <a:buNone/>
            </a:pPr>
            <a:r>
              <a:rPr lang="zh-CN" altLang="en-US" sz="2055" dirty="0"/>
              <a:t>2.树立目标，合理规划大学的生活和学习；</a:t>
            </a:r>
            <a:endParaRPr lang="zh-CN" altLang="en-US" sz="2055" dirty="0"/>
          </a:p>
          <a:p>
            <a:pPr marL="457200" lvl="1" indent="0" fontAlgn="auto">
              <a:lnSpc>
                <a:spcPct val="150000"/>
              </a:lnSpc>
              <a:buNone/>
            </a:pPr>
            <a:r>
              <a:rPr lang="zh-CN" altLang="en-US" sz="2055" dirty="0"/>
              <a:t>3.加强时间管理，提高学习和工作效率；</a:t>
            </a:r>
            <a:endParaRPr lang="zh-CN" altLang="en-US" sz="2055" dirty="0"/>
          </a:p>
          <a:p>
            <a:pPr marL="457200" lvl="1" indent="0" fontAlgn="auto">
              <a:lnSpc>
                <a:spcPct val="150000"/>
              </a:lnSpc>
              <a:buNone/>
            </a:pPr>
            <a:r>
              <a:rPr lang="zh-CN" altLang="en-US" sz="2055" dirty="0"/>
              <a:t>4.自我激励。</a:t>
            </a:r>
            <a:endParaRPr lang="zh-CN" altLang="en-US" sz="2055" dirty="0"/>
          </a:p>
          <a:p>
            <a:pPr marL="457200" lvl="1" indent="0" fontAlgn="auto">
              <a:lnSpc>
                <a:spcPct val="150000"/>
              </a:lnSpc>
              <a:buNone/>
            </a:pPr>
            <a:r>
              <a:rPr lang="zh-CN" altLang="en-US" sz="2055" dirty="0"/>
              <a:t>5.切断诱惑源。</a:t>
            </a:r>
            <a:endParaRPr lang="zh-CN" altLang="en-US" sz="2055"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标题 5"/>
          <p:cNvSpPr>
            <a:spLocks noGrp="1"/>
          </p:cNvSpPr>
          <p:nvPr/>
        </p:nvSpPr>
        <p:spPr>
          <a:xfrm>
            <a:off x="330835" y="419100"/>
            <a:ext cx="12374880" cy="13970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tx1"/>
                </a:solidFill>
                <a:latin typeface="华文中宋" panose="02010600040101010101" pitchFamily="2" charset="-122"/>
                <a:ea typeface="华文中宋" panose="02010600040101010101" pitchFamily="2" charset="-122"/>
                <a:cs typeface="+mj-cs"/>
              </a:defRPr>
            </a:lvl1pPr>
          </a:lstStyle>
          <a:p>
            <a:r>
              <a:rPr lang="en-US" altLang="zh-CN" dirty="0"/>
              <a:t>【</a:t>
            </a:r>
            <a:r>
              <a:rPr lang="zh-CN" altLang="en-US" dirty="0"/>
              <a:t>心理加油站</a:t>
            </a:r>
            <a:r>
              <a:rPr lang="en-US" altLang="zh-CN" dirty="0" smtClean="0"/>
              <a:t>】</a:t>
            </a:r>
            <a:r>
              <a:rPr lang="zh-CN" altLang="en-US" dirty="0" smtClean="0"/>
              <a:t>认识大学生拖延行为</a:t>
            </a:r>
            <a:endParaRPr lang="zh-CN" altLang="en-US" dirty="0" smtClean="0"/>
          </a:p>
        </p:txBody>
      </p:sp>
      <p:sp>
        <p:nvSpPr>
          <p:cNvPr id="7" name="内容占位符 6"/>
          <p:cNvSpPr>
            <a:spLocks noGrp="1"/>
          </p:cNvSpPr>
          <p:nvPr/>
        </p:nvSpPr>
        <p:spPr>
          <a:xfrm>
            <a:off x="452120" y="1991360"/>
            <a:ext cx="11734165" cy="5055870"/>
          </a:xfrm>
          <a:prstGeom prst="rect">
            <a:avLst/>
          </a:prstGeom>
        </p:spPr>
        <p:txBody>
          <a:bodyPr vert="horz" lIns="91440" tIns="45720" rIns="91440" bIns="45720" rtlCol="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华文中宋" panose="02010600040101010101" pitchFamily="2" charset="-122"/>
                <a:ea typeface="华文中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华文中宋" panose="02010600040101010101" pitchFamily="2" charset="-122"/>
                <a:ea typeface="华文中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华文中宋" panose="02010600040101010101" pitchFamily="2" charset="-122"/>
                <a:ea typeface="华文中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2400" dirty="0"/>
              <a:t>拖延行为是指个体在面临一项必须完成的任务时不能立刻投入并按时完成，而是有意地从事与之无关的其它行为活动，并推迟从事任务的现象。</a:t>
            </a:r>
            <a:endParaRPr lang="zh-CN" altLang="en-US" sz="2400" dirty="0"/>
          </a:p>
          <a:p>
            <a:pPr>
              <a:lnSpc>
                <a:spcPct val="150000"/>
              </a:lnSpc>
            </a:pPr>
            <a:r>
              <a:rPr lang="zh-CN" altLang="en-US" sz="2400" dirty="0"/>
              <a:t>大学生的拖延行为主要表现在其学业与任务完成中，生活中常见的拖延表现为赖床，而在寄信、回电话、赴约等日常行为中较少拖延。</a:t>
            </a:r>
            <a:endParaRPr lang="zh-CN" altLang="en-US" sz="24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p>
            <a:r>
              <a:rPr lang="zh-CN" altLang="en-US" dirty="0"/>
              <a:t>二、大学生常见人格缺陷及其矫正</a:t>
            </a:r>
            <a:endParaRPr lang="zh-CN" altLang="en-US" dirty="0"/>
          </a:p>
        </p:txBody>
      </p:sp>
      <p:sp>
        <p:nvSpPr>
          <p:cNvPr id="5" name="内容占位符 4"/>
          <p:cNvSpPr>
            <a:spLocks noGrp="1"/>
          </p:cNvSpPr>
          <p:nvPr>
            <p:ph idx="1"/>
          </p:nvPr>
        </p:nvSpPr>
        <p:spPr>
          <a:xfrm>
            <a:off x="408305" y="1689100"/>
            <a:ext cx="12353290" cy="5093970"/>
          </a:xfrm>
        </p:spPr>
        <p:txBody>
          <a:bodyPr>
            <a:noAutofit/>
          </a:bodyPr>
          <a:p>
            <a:pPr marL="0" indent="0" fontAlgn="auto">
              <a:lnSpc>
                <a:spcPct val="150000"/>
              </a:lnSpc>
              <a:buNone/>
            </a:pPr>
            <a:r>
              <a:rPr lang="zh-CN" altLang="en-US" sz="2400" dirty="0"/>
              <a:t>（三）</a:t>
            </a:r>
            <a:r>
              <a:rPr lang="zh-CN" altLang="en-US" sz="2400" dirty="0">
                <a:solidFill>
                  <a:srgbClr val="FF0000"/>
                </a:solidFill>
              </a:rPr>
              <a:t>依赖</a:t>
            </a:r>
            <a:r>
              <a:rPr lang="zh-CN" altLang="en-US" sz="2400" dirty="0"/>
              <a:t>：依赖是一种不良的个性倾向，主要表现为缺乏自信、缺乏独立性，遇事犹豫不决，过度依赖别人的帮助和支持。如在生活上寻求父母的保护和照顾，生活不能自理，缺乏主动性和独立性；</a:t>
            </a:r>
            <a:endParaRPr lang="zh-CN" altLang="en-US" sz="2400" dirty="0"/>
          </a:p>
          <a:p>
            <a:pPr marL="0" indent="0" fontAlgn="auto">
              <a:lnSpc>
                <a:spcPct val="100000"/>
              </a:lnSpc>
              <a:buNone/>
            </a:pPr>
            <a:r>
              <a:rPr lang="zh-CN" altLang="en-US" sz="2400" dirty="0">
                <a:solidFill>
                  <a:srgbClr val="FF0000"/>
                </a:solidFill>
              </a:rPr>
              <a:t>调适方法</a:t>
            </a:r>
            <a:r>
              <a:rPr lang="zh-CN" altLang="en-US" sz="2400" dirty="0"/>
              <a:t>：</a:t>
            </a:r>
            <a:endParaRPr lang="zh-CN" altLang="en-US" sz="2400" dirty="0"/>
          </a:p>
          <a:p>
            <a:pPr marL="457200" lvl="1" indent="0" fontAlgn="auto">
              <a:lnSpc>
                <a:spcPct val="150000"/>
              </a:lnSpc>
              <a:buNone/>
            </a:pPr>
            <a:r>
              <a:rPr lang="zh-CN" altLang="en-US" sz="2055" dirty="0"/>
              <a:t>1.增强自信。</a:t>
            </a:r>
            <a:endParaRPr lang="zh-CN" altLang="en-US" sz="2055" dirty="0"/>
          </a:p>
          <a:p>
            <a:pPr marL="457200" lvl="1" indent="0" fontAlgn="auto">
              <a:lnSpc>
                <a:spcPct val="150000"/>
              </a:lnSpc>
              <a:buNone/>
            </a:pPr>
            <a:r>
              <a:rPr lang="zh-CN" altLang="en-US" sz="2055" dirty="0"/>
              <a:t>2.纠正依赖的习惯。</a:t>
            </a:r>
            <a:endParaRPr lang="zh-CN" altLang="en-US" sz="2055" dirty="0"/>
          </a:p>
          <a:p>
            <a:pPr marL="457200" lvl="1" indent="0" fontAlgn="auto">
              <a:lnSpc>
                <a:spcPct val="150000"/>
              </a:lnSpc>
              <a:buNone/>
            </a:pPr>
            <a:r>
              <a:rPr lang="zh-CN" altLang="en-US" sz="2055" dirty="0"/>
              <a:t>3.从小事做起，培养信心、勇气和能力，改变依赖的习惯。</a:t>
            </a:r>
            <a:endParaRPr lang="zh-CN" altLang="en-US" sz="2055" dirty="0"/>
          </a:p>
          <a:p>
            <a:pPr marL="457200" lvl="1" indent="0" fontAlgn="auto">
              <a:lnSpc>
                <a:spcPct val="150000"/>
              </a:lnSpc>
              <a:buNone/>
            </a:pPr>
            <a:r>
              <a:rPr lang="zh-CN" altLang="en-US" sz="2055" dirty="0"/>
              <a:t>4.寻求家人的支持。</a:t>
            </a:r>
            <a:endParaRPr lang="zh-CN" altLang="en-US" sz="2055"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p>
            <a:r>
              <a:rPr lang="zh-CN" altLang="en-US" dirty="0"/>
              <a:t>二、大学生常见人格缺陷及其矫正</a:t>
            </a:r>
            <a:endParaRPr lang="zh-CN" altLang="en-US" dirty="0"/>
          </a:p>
        </p:txBody>
      </p:sp>
      <p:sp>
        <p:nvSpPr>
          <p:cNvPr id="5" name="内容占位符 4"/>
          <p:cNvSpPr>
            <a:spLocks noGrp="1"/>
          </p:cNvSpPr>
          <p:nvPr>
            <p:ph idx="1"/>
          </p:nvPr>
        </p:nvSpPr>
        <p:spPr>
          <a:xfrm>
            <a:off x="668655" y="1456055"/>
            <a:ext cx="11682095" cy="4589145"/>
          </a:xfrm>
        </p:spPr>
        <p:txBody>
          <a:bodyPr>
            <a:noAutofit/>
          </a:bodyPr>
          <a:p>
            <a:pPr marL="0" indent="0">
              <a:lnSpc>
                <a:spcPct val="150000"/>
              </a:lnSpc>
              <a:buNone/>
            </a:pPr>
            <a:r>
              <a:rPr lang="zh-CN" altLang="en-US" sz="2400" dirty="0"/>
              <a:t>（四）</a:t>
            </a:r>
            <a:r>
              <a:rPr lang="zh-CN" altLang="en-US" sz="2400" dirty="0">
                <a:solidFill>
                  <a:srgbClr val="FF0000"/>
                </a:solidFill>
              </a:rPr>
              <a:t>偏激</a:t>
            </a:r>
            <a:r>
              <a:rPr lang="zh-CN" altLang="en-US" sz="2400" dirty="0"/>
              <a:t>：具有偏激人格缺陷的人在认识上的表现是看问题过于绝对化或片面化，容易走向极端；在情绪上的表现是波动大，容易因外界刺激的影响而产生过激反应，如过度的愤怒、沮丧或焦虑等；在行动上的表现是鲁莽冒失，办事急躁冲动，不顾后果。</a:t>
            </a:r>
            <a:endParaRPr lang="zh-CN" altLang="en-US" sz="2400" dirty="0"/>
          </a:p>
          <a:p>
            <a:pPr marL="457200" lvl="1" indent="0">
              <a:lnSpc>
                <a:spcPct val="150000"/>
              </a:lnSpc>
              <a:buNone/>
            </a:pPr>
            <a:r>
              <a:rPr lang="zh-CN" altLang="en-US" dirty="0">
                <a:solidFill>
                  <a:srgbClr val="FF0000"/>
                </a:solidFill>
              </a:rPr>
              <a:t>调适方法</a:t>
            </a:r>
            <a:r>
              <a:rPr lang="zh-CN" altLang="en-US" dirty="0"/>
              <a:t>：</a:t>
            </a:r>
            <a:endParaRPr lang="zh-CN" altLang="en-US" dirty="0"/>
          </a:p>
          <a:p>
            <a:pPr marL="457200" lvl="1" indent="0">
              <a:lnSpc>
                <a:spcPct val="150000"/>
              </a:lnSpc>
              <a:buNone/>
            </a:pPr>
            <a:r>
              <a:rPr lang="zh-CN" altLang="en-US" sz="1800" dirty="0"/>
              <a:t>1.自我反省。</a:t>
            </a:r>
            <a:endParaRPr lang="zh-CN" altLang="en-US" sz="1800" dirty="0"/>
          </a:p>
          <a:p>
            <a:pPr marL="457200" lvl="1" indent="0">
              <a:lnSpc>
                <a:spcPct val="150000"/>
              </a:lnSpc>
              <a:buNone/>
            </a:pPr>
            <a:r>
              <a:rPr lang="zh-CN" altLang="en-US" sz="1800" dirty="0"/>
              <a:t>2.理性思考。</a:t>
            </a:r>
            <a:endParaRPr lang="zh-CN" altLang="en-US" sz="1800" dirty="0"/>
          </a:p>
          <a:p>
            <a:pPr marL="457200" lvl="1" indent="0">
              <a:lnSpc>
                <a:spcPct val="150000"/>
              </a:lnSpc>
              <a:buNone/>
            </a:pPr>
            <a:r>
              <a:rPr lang="zh-CN" altLang="en-US" sz="1800" dirty="0"/>
              <a:t>3.控制冲动。</a:t>
            </a:r>
            <a:endParaRPr lang="zh-CN" altLang="en-US" sz="1800" dirty="0"/>
          </a:p>
          <a:p>
            <a:pPr marL="457200" lvl="1" indent="0">
              <a:lnSpc>
                <a:spcPct val="150000"/>
              </a:lnSpc>
              <a:buNone/>
            </a:pPr>
            <a:r>
              <a:rPr lang="zh-CN" altLang="en-US" sz="1800" dirty="0"/>
              <a:t>4.保持开放心态。</a:t>
            </a:r>
            <a:endParaRPr lang="zh-CN" altLang="en-US" sz="18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p>
            <a:r>
              <a:rPr lang="zh-CN" altLang="en-US" dirty="0"/>
              <a:t>二、大学生常见人格缺陷及其矫正</a:t>
            </a:r>
            <a:endParaRPr lang="zh-CN" altLang="en-US" dirty="0"/>
          </a:p>
        </p:txBody>
      </p:sp>
      <p:sp>
        <p:nvSpPr>
          <p:cNvPr id="5" name="内容占位符 4"/>
          <p:cNvSpPr>
            <a:spLocks noGrp="1"/>
          </p:cNvSpPr>
          <p:nvPr>
            <p:ph idx="1"/>
          </p:nvPr>
        </p:nvSpPr>
        <p:spPr>
          <a:xfrm>
            <a:off x="459105" y="1528445"/>
            <a:ext cx="12056745" cy="5175250"/>
          </a:xfrm>
        </p:spPr>
        <p:txBody>
          <a:bodyPr>
            <a:noAutofit/>
          </a:bodyPr>
          <a:p>
            <a:pPr marL="0" indent="0">
              <a:lnSpc>
                <a:spcPct val="150000"/>
              </a:lnSpc>
              <a:buNone/>
            </a:pPr>
            <a:r>
              <a:rPr lang="zh-CN" altLang="en-US" sz="2400" dirty="0"/>
              <a:t>（五）</a:t>
            </a:r>
            <a:r>
              <a:rPr lang="zh-CN" altLang="en-US" sz="2400" dirty="0">
                <a:solidFill>
                  <a:srgbClr val="FF0000"/>
                </a:solidFill>
              </a:rPr>
              <a:t>狭隘</a:t>
            </a:r>
            <a:r>
              <a:rPr lang="zh-CN" altLang="en-US" sz="2400" dirty="0"/>
              <a:t>：一种心胸狭窄、气量狭小的人格缺陷。</a:t>
            </a:r>
            <a:endParaRPr lang="zh-CN" altLang="en-US" sz="2400" dirty="0"/>
          </a:p>
          <a:p>
            <a:pPr marL="0" indent="0">
              <a:lnSpc>
                <a:spcPct val="150000"/>
              </a:lnSpc>
              <a:buNone/>
            </a:pPr>
            <a:r>
              <a:rPr lang="zh-CN" altLang="en-US" sz="2400" dirty="0"/>
              <a:t>狭隘的人常常表现为：吝啬小气、斤斤计较、吃不得亏，会想方设法弥补“损失”；听不进他人的意见，无法接受他人的批评，不能忍受半点委屈和无意的伤害，否则便耿耿于怀、伺机报复；把小失误看成是莫大的错误，导致长时间寝食难安；人际交往面窄，容不下与自己意见存在分歧或比自己强的人。</a:t>
            </a:r>
            <a:endParaRPr lang="zh-CN" altLang="en-US" sz="2000" dirty="0"/>
          </a:p>
          <a:p>
            <a:pPr>
              <a:lnSpc>
                <a:spcPct val="150000"/>
              </a:lnSpc>
            </a:pPr>
            <a:r>
              <a:rPr lang="zh-CN" altLang="en-US" sz="2000" dirty="0">
                <a:solidFill>
                  <a:srgbClr val="FF0000"/>
                </a:solidFill>
              </a:rPr>
              <a:t>调适方法</a:t>
            </a:r>
            <a:r>
              <a:rPr lang="zh-CN" altLang="en-US" sz="2000" dirty="0"/>
              <a:t>：</a:t>
            </a:r>
            <a:endParaRPr lang="zh-CN" altLang="en-US" sz="2000" dirty="0"/>
          </a:p>
          <a:p>
            <a:pPr marL="0" indent="0">
              <a:lnSpc>
                <a:spcPct val="150000"/>
              </a:lnSpc>
              <a:buNone/>
            </a:pPr>
            <a:r>
              <a:rPr lang="zh-CN" altLang="en-US" sz="2000" dirty="0"/>
              <a:t>1.摆脱以“自我”为中心的态度和思维方式。</a:t>
            </a:r>
            <a:endParaRPr lang="zh-CN" altLang="en-US" sz="2000" dirty="0"/>
          </a:p>
          <a:p>
            <a:pPr marL="0" indent="0">
              <a:lnSpc>
                <a:spcPct val="150000"/>
              </a:lnSpc>
              <a:buNone/>
            </a:pPr>
            <a:r>
              <a:rPr lang="zh-CN" altLang="en-US" sz="2000" dirty="0"/>
              <a:t>2.勇于接纳不同的意见和观点。</a:t>
            </a:r>
            <a:endParaRPr lang="zh-CN" altLang="en-US" sz="2000" dirty="0"/>
          </a:p>
          <a:p>
            <a:pPr marL="0" indent="0">
              <a:lnSpc>
                <a:spcPct val="150000"/>
              </a:lnSpc>
              <a:buNone/>
            </a:pPr>
            <a:r>
              <a:rPr lang="zh-CN" altLang="en-US" sz="2000" dirty="0"/>
              <a:t>3.博学广闻，增长学识。</a:t>
            </a:r>
            <a:endParaRPr lang="zh-CN" alt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bwMode="auto">
          <a:xfrm>
            <a:off x="0" y="0"/>
            <a:ext cx="8071561" cy="459694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solidFill>
            <a:schemeClr val="accent1"/>
          </a:solidFill>
          <a:ln>
            <a:noFill/>
          </a:ln>
        </p:spPr>
        <p:txBody>
          <a:bodyPr vert="horz" wrap="square" lIns="128580" tIns="64290" rIns="128580" bIns="64290" numCol="1" anchor="t" anchorCtr="0" compatLnSpc="1"/>
          <a:lstStyle/>
          <a:p>
            <a:endParaRPr lang="zh-CN" altLang="en-US"/>
          </a:p>
        </p:txBody>
      </p:sp>
      <p:sp>
        <p:nvSpPr>
          <p:cNvPr id="10" name="任意多边形 9"/>
          <p:cNvSpPr/>
          <p:nvPr/>
        </p:nvSpPr>
        <p:spPr bwMode="auto">
          <a:xfrm>
            <a:off x="0" y="0"/>
            <a:ext cx="6303578" cy="7232650"/>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solidFill>
            <a:schemeClr val="accent2"/>
          </a:solidFill>
          <a:ln>
            <a:noFill/>
          </a:ln>
        </p:spPr>
        <p:txBody>
          <a:bodyPr vert="horz" wrap="square" lIns="128580" tIns="64290" rIns="128580" bIns="64290" numCol="1" anchor="t" anchorCtr="0" compatLnSpc="1">
            <a:noAutofit/>
          </a:bodyPr>
          <a:lstStyle/>
          <a:p>
            <a:endParaRPr lang="zh-CN" altLang="en-US"/>
          </a:p>
        </p:txBody>
      </p:sp>
      <p:sp>
        <p:nvSpPr>
          <p:cNvPr id="11" name="MH_Number_1"/>
          <p:cNvSpPr/>
          <p:nvPr>
            <p:custDataLst>
              <p:tags r:id="rId1"/>
            </p:custDataLst>
          </p:nvPr>
        </p:nvSpPr>
        <p:spPr>
          <a:xfrm>
            <a:off x="6573391" y="1169824"/>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7190906" y="1202095"/>
            <a:ext cx="2251181"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人格概述</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6573391" y="2063213"/>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7190740" y="2095183"/>
            <a:ext cx="3991610"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人格的有关理论</a:t>
            </a:r>
            <a:endPar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6573391" y="2956602"/>
            <a:ext cx="379667" cy="379667"/>
          </a:xfrm>
          <a:prstGeom prst="ellipse">
            <a:avLst/>
          </a:prstGeom>
          <a:solidFill>
            <a:schemeClr val="accent3"/>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7190740" y="2988628"/>
            <a:ext cx="5140960"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大学生常见人格问题及健康人格塑造</a:t>
            </a:r>
            <a:endPar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7"/>
            </p:custDataLst>
          </p:nvPr>
        </p:nvSpPr>
        <p:spPr>
          <a:xfrm>
            <a:off x="1240497" y="2431950"/>
            <a:ext cx="2626654" cy="1107996"/>
          </a:xfrm>
          <a:prstGeom prst="rect">
            <a:avLst/>
          </a:prstGeom>
          <a:noFill/>
        </p:spPr>
        <p:txBody>
          <a:bodyPr vert="horz" wrap="square" lIns="0" tIns="0" rIns="0" bIns="0" rtlCol="0" anchor="ctr" anchorCtr="0">
            <a:spAutoFit/>
          </a:bodyPr>
          <a:lstStyle/>
          <a:p>
            <a:pPr algn="ctr"/>
            <a:r>
              <a:rPr lang="zh-CN" altLang="en-US" sz="7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7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Others_2"/>
          <p:cNvSpPr txBox="1"/>
          <p:nvPr>
            <p:custDataLst>
              <p:tags r:id="rId8"/>
            </p:custDataLst>
          </p:nvPr>
        </p:nvSpPr>
        <p:spPr>
          <a:xfrm>
            <a:off x="1388815" y="3609695"/>
            <a:ext cx="2330017" cy="492443"/>
          </a:xfrm>
          <a:prstGeom prst="rect">
            <a:avLst/>
          </a:prstGeom>
          <a:noFill/>
        </p:spPr>
        <p:txBody>
          <a:bodyPr vert="horz" wrap="square" lIns="0" tIns="0" rIns="0" bIns="0">
            <a:spAutoFit/>
          </a:bodyPr>
          <a:lstStyle/>
          <a:p>
            <a:pPr algn="ctr">
              <a:defRPr/>
            </a:pPr>
            <a:r>
              <a:rPr lang="en-US" altLang="zh-CN" sz="32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by="(-#ppt_w*2)" calcmode="lin" valueType="num">
                                      <p:cBhvr rctx="PPT">
                                        <p:cTn id="17" dur="500" autoRev="1" fill="hold">
                                          <p:stCondLst>
                                            <p:cond delay="0"/>
                                          </p:stCondLst>
                                        </p:cTn>
                                        <p:tgtEl>
                                          <p:spTgt spid="19"/>
                                        </p:tgtEl>
                                        <p:attrNameLst>
                                          <p:attrName>ppt_w</p:attrName>
                                        </p:attrNameLst>
                                      </p:cBhvr>
                                    </p:anim>
                                    <p:anim by="(#ppt_w*0.50)" calcmode="lin" valueType="num">
                                      <p:cBhvr>
                                        <p:cTn id="18" dur="500" decel="50000" autoRev="1" fill="hold">
                                          <p:stCondLst>
                                            <p:cond delay="0"/>
                                          </p:stCondLst>
                                        </p:cTn>
                                        <p:tgtEl>
                                          <p:spTgt spid="19"/>
                                        </p:tgtEl>
                                        <p:attrNameLst>
                                          <p:attrName>ppt_x</p:attrName>
                                        </p:attrNameLst>
                                      </p:cBhvr>
                                    </p:anim>
                                    <p:anim from="(-#ppt_h/2)" to="(#ppt_y)" calcmode="lin" valueType="num">
                                      <p:cBhvr>
                                        <p:cTn id="19" dur="1000" fill="hold">
                                          <p:stCondLst>
                                            <p:cond delay="0"/>
                                          </p:stCondLst>
                                        </p:cTn>
                                        <p:tgtEl>
                                          <p:spTgt spid="19"/>
                                        </p:tgtEl>
                                        <p:attrNameLst>
                                          <p:attrName>ppt_y</p:attrName>
                                        </p:attrNameLst>
                                      </p:cBhvr>
                                    </p:anim>
                                    <p:animRot by="21600000">
                                      <p:cBhvr>
                                        <p:cTn id="20" dur="1000" fill="hold">
                                          <p:stCondLst>
                                            <p:cond delay="0"/>
                                          </p:stCondLst>
                                        </p:cTn>
                                        <p:tgtEl>
                                          <p:spTgt spid="19"/>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0"/>
                                        </p:tgtEl>
                                        <p:attrNameLst>
                                          <p:attrName>style.visibility</p:attrName>
                                        </p:attrNameLst>
                                      </p:cBhvr>
                                      <p:to>
                                        <p:strVal val="visible"/>
                                      </p:to>
                                    </p:set>
                                    <p:anim by="(-#ppt_w*2)" calcmode="lin" valueType="num">
                                      <p:cBhvr rctx="PPT">
                                        <p:cTn id="23" dur="500" autoRev="1" fill="hold">
                                          <p:stCondLst>
                                            <p:cond delay="0"/>
                                          </p:stCondLst>
                                        </p:cTn>
                                        <p:tgtEl>
                                          <p:spTgt spid="20"/>
                                        </p:tgtEl>
                                        <p:attrNameLst>
                                          <p:attrName>ppt_w</p:attrName>
                                        </p:attrNameLst>
                                      </p:cBhvr>
                                    </p:anim>
                                    <p:anim by="(#ppt_w*0.50)" calcmode="lin" valueType="num">
                                      <p:cBhvr>
                                        <p:cTn id="24" dur="500" decel="50000" autoRev="1" fill="hold">
                                          <p:stCondLst>
                                            <p:cond delay="0"/>
                                          </p:stCondLst>
                                        </p:cTn>
                                        <p:tgtEl>
                                          <p:spTgt spid="20"/>
                                        </p:tgtEl>
                                        <p:attrNameLst>
                                          <p:attrName>ppt_x</p:attrName>
                                        </p:attrNameLst>
                                      </p:cBhvr>
                                    </p:anim>
                                    <p:anim from="(-#ppt_h/2)" to="(#ppt_y)" calcmode="lin" valueType="num">
                                      <p:cBhvr>
                                        <p:cTn id="25" dur="1000" fill="hold">
                                          <p:stCondLst>
                                            <p:cond delay="0"/>
                                          </p:stCondLst>
                                        </p:cTn>
                                        <p:tgtEl>
                                          <p:spTgt spid="20"/>
                                        </p:tgtEl>
                                        <p:attrNameLst>
                                          <p:attrName>ppt_y</p:attrName>
                                        </p:attrNameLst>
                                      </p:cBhvr>
                                    </p:anim>
                                    <p:animRot by="21600000">
                                      <p:cBhvr>
                                        <p:cTn id="26" dur="1000" fill="hold">
                                          <p:stCondLst>
                                            <p:cond delay="0"/>
                                          </p:stCondLst>
                                        </p:cTn>
                                        <p:tgtEl>
                                          <p:spTgt spid="20"/>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down)">
                                      <p:cBhvr>
                                        <p:cTn id="48" dur="500"/>
                                        <p:tgtEl>
                                          <p:spTgt spid="12"/>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down)">
                                      <p:cBhvr>
                                        <p:cTn id="51" dur="500"/>
                                        <p:tgtEl>
                                          <p:spTgt spid="14"/>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down)">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bldLvl="0" animBg="1"/>
      <p:bldP spid="12" grpId="0" bldLvl="0" animBg="1"/>
      <p:bldP spid="13" grpId="0" bldLvl="0" animBg="1"/>
      <p:bldP spid="14" grpId="0" bldLvl="0" animBg="1"/>
      <p:bldP spid="15" grpId="0" bldLvl="0" animBg="1"/>
      <p:bldP spid="16" grpId="0" bldLvl="0" animBg="1"/>
      <p:bldP spid="19" grpId="0"/>
      <p:bldP spid="2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p>
            <a:r>
              <a:rPr lang="zh-CN" altLang="en-US" dirty="0"/>
              <a:t>三、大学生健康人格的塑造</a:t>
            </a:r>
            <a:br>
              <a:rPr lang="zh-CN" altLang="en-US" dirty="0"/>
            </a:br>
            <a:endParaRPr lang="zh-CN" altLang="en-US" dirty="0"/>
          </a:p>
        </p:txBody>
      </p:sp>
      <p:sp>
        <p:nvSpPr>
          <p:cNvPr id="5" name="内容占位符 4"/>
          <p:cNvSpPr>
            <a:spLocks noGrp="1"/>
          </p:cNvSpPr>
          <p:nvPr>
            <p:ph idx="1"/>
          </p:nvPr>
        </p:nvSpPr>
        <p:spPr/>
        <p:txBody>
          <a:bodyPr>
            <a:normAutofit fontScale="90000"/>
          </a:bodyPr>
          <a:p>
            <a:pPr>
              <a:lnSpc>
                <a:spcPct val="150000"/>
              </a:lnSpc>
            </a:pPr>
            <a:r>
              <a:rPr lang="zh-CN" altLang="en-US" dirty="0"/>
              <a:t>舒尔茨提出健康人格应具有如下特征：</a:t>
            </a:r>
            <a:endParaRPr lang="zh-CN" altLang="en-US" dirty="0"/>
          </a:p>
          <a:p>
            <a:pPr marL="914400" lvl="1" indent="-457200">
              <a:lnSpc>
                <a:spcPct val="150000"/>
              </a:lnSpc>
              <a:buAutoNum type="arabicPeriod"/>
            </a:pPr>
            <a:r>
              <a:rPr lang="zh-CN" altLang="en-US" dirty="0"/>
              <a:t>有意识地控制自己的生活；</a:t>
            </a:r>
            <a:endParaRPr lang="zh-CN" altLang="en-US" dirty="0"/>
          </a:p>
          <a:p>
            <a:pPr marL="914400" lvl="1" indent="-457200">
              <a:lnSpc>
                <a:spcPct val="150000"/>
              </a:lnSpc>
              <a:buAutoNum type="arabicPeriod"/>
            </a:pPr>
            <a:r>
              <a:rPr lang="zh-CN" altLang="en-US" dirty="0"/>
              <a:t>了解自己的实际情况；</a:t>
            </a:r>
            <a:endParaRPr lang="zh-CN" altLang="en-US" dirty="0"/>
          </a:p>
          <a:p>
            <a:pPr marL="914400" lvl="1" indent="-457200">
              <a:lnSpc>
                <a:spcPct val="150000"/>
              </a:lnSpc>
              <a:buAutoNum type="arabicPeriod"/>
            </a:pPr>
            <a:r>
              <a:rPr lang="zh-CN" altLang="en-US" dirty="0"/>
              <a:t>虽然不能排除过去的影响，但坚定地立足于现在，渴望生活的挑战和刺激，渴望新的目标和新的经验。</a:t>
            </a:r>
            <a:endParaRPr lang="zh-CN" altLang="en-US" dirty="0"/>
          </a:p>
          <a:p>
            <a:pPr>
              <a:lnSpc>
                <a:spcPct val="150000"/>
              </a:lnSpc>
            </a:pPr>
            <a:r>
              <a:rPr lang="zh-CN" altLang="en-US" dirty="0"/>
              <a:t>大学生的健康人格则是指大学生能有</a:t>
            </a:r>
            <a:r>
              <a:rPr lang="zh-CN" altLang="en-US" dirty="0">
                <a:solidFill>
                  <a:srgbClr val="FF0000"/>
                </a:solidFill>
              </a:rPr>
              <a:t>良好的心理素质</a:t>
            </a:r>
            <a:r>
              <a:rPr lang="zh-CN" altLang="en-US" dirty="0"/>
              <a:t>，</a:t>
            </a:r>
            <a:r>
              <a:rPr lang="zh-CN" altLang="en-US" dirty="0">
                <a:solidFill>
                  <a:srgbClr val="FF0000"/>
                </a:solidFill>
              </a:rPr>
              <a:t>正常的社交</a:t>
            </a:r>
            <a:r>
              <a:rPr lang="zh-CN" altLang="en-US" dirty="0"/>
              <a:t>，</a:t>
            </a:r>
            <a:r>
              <a:rPr lang="zh-CN" altLang="en-US" dirty="0">
                <a:solidFill>
                  <a:srgbClr val="FF0000"/>
                </a:solidFill>
              </a:rPr>
              <a:t>真正的情感寄托</a:t>
            </a:r>
            <a:r>
              <a:rPr lang="zh-CN" altLang="en-US" dirty="0"/>
              <a:t>，</a:t>
            </a:r>
            <a:r>
              <a:rPr lang="zh-CN" altLang="en-US" dirty="0">
                <a:solidFill>
                  <a:srgbClr val="FF0000"/>
                </a:solidFill>
              </a:rPr>
              <a:t>有独立的生活自理能力，有正确的人生观、价值观和世界观。</a:t>
            </a:r>
            <a:endParaRPr lang="zh-CN" altLang="en-US" dirty="0">
              <a:solidFill>
                <a:srgbClr val="FF0000"/>
              </a:solidFill>
            </a:endParaRPr>
          </a:p>
          <a:p>
            <a:pPr>
              <a:lnSpc>
                <a:spcPct val="150000"/>
              </a:lnSpc>
            </a:pPr>
            <a:endParaRPr lang="zh-CN" altLang="en-US" dirty="0">
              <a:solidFill>
                <a:srgbClr val="FF0000"/>
              </a:solidFil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p>
            <a:r>
              <a:rPr lang="zh-CN" altLang="en-US" dirty="0"/>
              <a:t>二、大学生健康人格的塑造途径</a:t>
            </a:r>
            <a:endParaRPr lang="zh-CN" altLang="en-US" dirty="0"/>
          </a:p>
        </p:txBody>
      </p:sp>
      <p:sp>
        <p:nvSpPr>
          <p:cNvPr id="5" name="内容占位符 4"/>
          <p:cNvSpPr>
            <a:spLocks noGrp="1"/>
          </p:cNvSpPr>
          <p:nvPr>
            <p:ph idx="1"/>
          </p:nvPr>
        </p:nvSpPr>
        <p:spPr/>
        <p:txBody>
          <a:bodyPr>
            <a:normAutofit fontScale="90000"/>
          </a:bodyPr>
          <a:p>
            <a:pPr marL="0" indent="0">
              <a:lnSpc>
                <a:spcPct val="150000"/>
              </a:lnSpc>
              <a:buNone/>
            </a:pPr>
            <a:r>
              <a:rPr lang="zh-CN" altLang="en-US" dirty="0">
                <a:solidFill>
                  <a:schemeClr val="tx1"/>
                </a:solidFill>
              </a:rPr>
              <a:t>（</a:t>
            </a:r>
            <a:r>
              <a:rPr lang="zh-CN" altLang="en-US" dirty="0">
                <a:solidFill>
                  <a:schemeClr val="tx1"/>
                </a:solidFill>
              </a:rPr>
              <a:t>一）培养健康的自我意识，悦纳自己：正确认识自己，客观评价自己，学会自我分析，形成正确的自我观念，才能悦纳自己，使“本我”、“自我”和“超我”三者处于均衡、协调状态。</a:t>
            </a:r>
            <a:endParaRPr lang="zh-CN" altLang="en-US" dirty="0">
              <a:solidFill>
                <a:schemeClr val="tx1"/>
              </a:solidFill>
            </a:endParaRPr>
          </a:p>
          <a:p>
            <a:pPr marL="0" indent="0">
              <a:lnSpc>
                <a:spcPct val="150000"/>
              </a:lnSpc>
              <a:buNone/>
            </a:pPr>
            <a:r>
              <a:rPr lang="zh-CN" altLang="en-US" dirty="0">
                <a:solidFill>
                  <a:schemeClr val="tx1"/>
                </a:solidFill>
              </a:rPr>
              <a:t>（</a:t>
            </a:r>
            <a:r>
              <a:rPr lang="zh-CN" altLang="en-US" dirty="0">
                <a:solidFill>
                  <a:schemeClr val="tx1"/>
                </a:solidFill>
              </a:rPr>
              <a:t>二）加强日常行为训练，培养优秀品质：人格的形成、发展和改变是一个长期的过程，健康人格的培养需要持之以恒地从日常生活中的小事做起。</a:t>
            </a:r>
            <a:endParaRPr lang="zh-CN" altLang="en-US" dirty="0">
              <a:solidFill>
                <a:schemeClr val="tx1"/>
              </a:solidFill>
            </a:endParaRPr>
          </a:p>
          <a:p>
            <a:pPr marL="0" indent="0">
              <a:lnSpc>
                <a:spcPct val="150000"/>
              </a:lnSpc>
              <a:buNone/>
            </a:pPr>
            <a:r>
              <a:rPr lang="zh-CN" altLang="en-US" dirty="0">
                <a:solidFill>
                  <a:schemeClr val="tx1"/>
                </a:solidFill>
              </a:rPr>
              <a:t>（</a:t>
            </a:r>
            <a:r>
              <a:rPr lang="zh-CN" altLang="en-US" dirty="0">
                <a:solidFill>
                  <a:schemeClr val="tx1"/>
                </a:solidFill>
              </a:rPr>
              <a:t>三）以优秀的人为榜样，择其善者而从之。</a:t>
            </a:r>
            <a:endParaRPr lang="zh-CN" altLang="en-US" dirty="0">
              <a:solidFill>
                <a:schemeClr val="tx1"/>
              </a:solidFill>
            </a:endParaRPr>
          </a:p>
          <a:p>
            <a:pPr marL="0" indent="0">
              <a:lnSpc>
                <a:spcPct val="150000"/>
              </a:lnSpc>
              <a:buNone/>
            </a:pPr>
            <a:r>
              <a:rPr lang="zh-CN" altLang="en-US" dirty="0">
                <a:solidFill>
                  <a:schemeClr val="tx1"/>
                </a:solidFill>
              </a:rPr>
              <a:t>（</a:t>
            </a:r>
            <a:r>
              <a:rPr lang="zh-CN" altLang="en-US" dirty="0">
                <a:solidFill>
                  <a:schemeClr val="tx1"/>
                </a:solidFill>
              </a:rPr>
              <a:t>四）参加团体辅导，养成好的生活方式和行为习惯。</a:t>
            </a:r>
            <a:endParaRPr lang="zh-CN" altLang="en-US" dirty="0">
              <a:solidFill>
                <a:srgbClr val="FF0000"/>
              </a:solidFill>
            </a:endParaRPr>
          </a:p>
          <a:p>
            <a:pPr>
              <a:lnSpc>
                <a:spcPct val="150000"/>
              </a:lnSpc>
            </a:pPr>
            <a:endParaRPr lang="zh-CN" altLang="en-US" dirty="0">
              <a:solidFill>
                <a:srgbClr val="FF0000"/>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740743"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17279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62844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199491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31191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p:cNvSpPr/>
          <p:nvPr/>
        </p:nvSpPr>
        <p:spPr>
          <a:xfrm>
            <a:off x="4644718" y="816855"/>
            <a:ext cx="7833329" cy="5187315"/>
          </a:xfrm>
          <a:prstGeom prst="rect">
            <a:avLst/>
          </a:prstGeom>
        </p:spPr>
        <p:txBody>
          <a:bodyPr wrap="square">
            <a:spAutoFit/>
          </a:bodyPr>
          <a:lstStyle/>
          <a:p>
            <a:pPr algn="ctr">
              <a:lnSpc>
                <a:spcPct val="150000"/>
              </a:lnSpc>
            </a:pPr>
            <a:r>
              <a:rPr lang="zh-CN" altLang="en-US" sz="3200" dirty="0">
                <a:latin typeface="华文中宋" panose="02010600040101010101" pitchFamily="2" charset="-122"/>
                <a:ea typeface="华文中宋" panose="02010600040101010101" pitchFamily="2" charset="-122"/>
                <a:sym typeface="+mn-ea"/>
              </a:rPr>
              <a:t>以邻为鉴</a:t>
            </a:r>
            <a:endParaRPr lang="zh-CN" altLang="en-US" sz="3200" b="1" dirty="0" smtClean="0"/>
          </a:p>
          <a:p>
            <a:pPr>
              <a:lnSpc>
                <a:spcPct val="150000"/>
              </a:lnSpc>
            </a:pPr>
            <a:r>
              <a:rPr lang="zh-CN" altLang="en-US" sz="2400" dirty="0">
                <a:latin typeface="华文中宋" panose="02010600040101010101" pitchFamily="2" charset="-122"/>
                <a:ea typeface="华文中宋" panose="02010600040101010101" pitchFamily="2" charset="-122"/>
              </a:rPr>
              <a:t>1.活动目的：每个人、每个团体对我们的评价就像一面镜子，我们可以通过他们的评价来认识自己、修正不足。</a:t>
            </a:r>
            <a:endParaRPr lang="zh-CN" altLang="en-US" sz="2400" dirty="0">
              <a:latin typeface="华文中宋" panose="02010600040101010101" pitchFamily="2" charset="-122"/>
              <a:ea typeface="华文中宋" panose="02010600040101010101" pitchFamily="2" charset="-122"/>
            </a:endParaRPr>
          </a:p>
          <a:p>
            <a:pPr>
              <a:lnSpc>
                <a:spcPct val="150000"/>
              </a:lnSpc>
            </a:pPr>
            <a:r>
              <a:rPr lang="zh-CN" altLang="en-US" sz="2400" dirty="0">
                <a:latin typeface="华文中宋" panose="02010600040101010101" pitchFamily="2" charset="-122"/>
                <a:ea typeface="华文中宋" panose="02010600040101010101" pitchFamily="2" charset="-122"/>
              </a:rPr>
              <a:t>2.活动准备：签字笔、白纸</a:t>
            </a:r>
            <a:endParaRPr lang="zh-CN" altLang="en-US" sz="2400" dirty="0">
              <a:latin typeface="华文中宋" panose="02010600040101010101" pitchFamily="2" charset="-122"/>
              <a:ea typeface="华文中宋" panose="02010600040101010101" pitchFamily="2" charset="-122"/>
            </a:endParaRPr>
          </a:p>
          <a:p>
            <a:pPr>
              <a:lnSpc>
                <a:spcPct val="150000"/>
              </a:lnSpc>
            </a:pPr>
            <a:r>
              <a:rPr lang="zh-CN" altLang="en-US" sz="2400" dirty="0">
                <a:latin typeface="华文中宋" panose="02010600040101010101" pitchFamily="2" charset="-122"/>
                <a:ea typeface="华文中宋" panose="02010600040101010101" pitchFamily="2" charset="-122"/>
              </a:rPr>
              <a:t>3.活动时间：课前准备时间不限，课堂分享时间30分钟</a:t>
            </a:r>
            <a:endParaRPr lang="zh-CN" altLang="en-US" sz="2400" dirty="0">
              <a:latin typeface="华文中宋" panose="02010600040101010101" pitchFamily="2" charset="-122"/>
              <a:ea typeface="华文中宋" panose="02010600040101010101" pitchFamily="2" charset="-122"/>
            </a:endParaRPr>
          </a:p>
          <a:p>
            <a:pPr>
              <a:lnSpc>
                <a:spcPct val="150000"/>
              </a:lnSpc>
            </a:pPr>
            <a:r>
              <a:rPr lang="zh-CN" altLang="en-US" sz="2400" dirty="0">
                <a:latin typeface="华文中宋" panose="02010600040101010101" pitchFamily="2" charset="-122"/>
                <a:ea typeface="华文中宋" panose="02010600040101010101" pitchFamily="2" charset="-122"/>
              </a:rPr>
              <a:t>4.活动要求：课前至少采访三位自己身边的人，分别问他们“我在你的眼中是一个什么样的人？”采访结束后，以4-5人为一组进行分享与讨论。</a:t>
            </a:r>
            <a:endParaRPr lang="zh-CN" altLang="en-US" sz="2400" dirty="0">
              <a:latin typeface="华文中宋" panose="02010600040101010101" pitchFamily="2" charset="-122"/>
              <a:ea typeface="华文中宋" panose="02010600040101010101" pitchFamily="2" charset="-122"/>
            </a:endParaRPr>
          </a:p>
          <a:p>
            <a:pPr>
              <a:lnSpc>
                <a:spcPct val="130000"/>
              </a:lnSpc>
            </a:pPr>
            <a:endParaRPr lang="zh-CN" altLang="en-US" sz="2400" dirty="0">
              <a:latin typeface="华文中宋" panose="02010600040101010101" pitchFamily="2" charset="-122"/>
              <a:ea typeface="华文中宋" panose="02010600040101010101" pitchFamily="2" charset="-122"/>
            </a:endParaRPr>
          </a:p>
        </p:txBody>
      </p:sp>
      <p:sp>
        <p:nvSpPr>
          <p:cNvPr id="4" name="文本框 3"/>
          <p:cNvSpPr txBox="1"/>
          <p:nvPr/>
        </p:nvSpPr>
        <p:spPr>
          <a:xfrm>
            <a:off x="10525125" y="-15240"/>
            <a:ext cx="2220595" cy="583565"/>
          </a:xfrm>
          <a:prstGeom prst="rect">
            <a:avLst/>
          </a:prstGeom>
          <a:noFill/>
        </p:spPr>
        <p:txBody>
          <a:bodyPr wrap="none" rtlCol="0">
            <a:spAutoFit/>
          </a:bodyPr>
          <a:p>
            <a:pPr algn="l"/>
            <a:r>
              <a:rPr lang="en-US" altLang="zh-CN" sz="3200" dirty="0">
                <a:solidFill>
                  <a:prstClr val="black"/>
                </a:solidFill>
                <a:sym typeface="+mn-ea"/>
              </a:rPr>
              <a:t>【</a:t>
            </a:r>
            <a:r>
              <a:rPr lang="zh-CN" altLang="en-US" sz="3200" b="1" dirty="0">
                <a:solidFill>
                  <a:prstClr val="black"/>
                </a:solidFill>
                <a:sym typeface="+mn-ea"/>
              </a:rPr>
              <a:t>活动课</a:t>
            </a:r>
            <a:r>
              <a:rPr lang="en-US" altLang="zh-CN" sz="3200" dirty="0">
                <a:solidFill>
                  <a:prstClr val="black"/>
                </a:solidFill>
                <a:sym typeface="+mn-ea"/>
              </a:rPr>
              <a:t>】</a:t>
            </a:r>
            <a:endParaRPr lang="zh-CN" altLang="en-US" sz="3200" b="1" dirty="0" smtClean="0"/>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14:presetBounceEnd="50000">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14:bounceEnd="50000">
                                          <p:cBhvr additive="base">
                                            <p:cTn id="12"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13" dur="1000" fill="hold"/>
                                            <p:tgtEl>
                                              <p:spTgt spid="36"/>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14:presetBounceEnd="50000">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14:bounceEnd="50000">
                                          <p:cBhvr additive="base">
                                            <p:cTn id="17"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18" dur="10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14:presetBounceEnd="50000">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14:bounceEnd="50000">
                                          <p:cBhvr additive="base">
                                            <p:cTn id="22"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23" dur="10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1000" fill="hold"/>
                                            <p:tgtEl>
                                              <p:spTgt spid="36"/>
                                            </p:tgtEl>
                                            <p:attrNameLst>
                                              <p:attrName>ppt_x</p:attrName>
                                            </p:attrNameLst>
                                          </p:cBhvr>
                                          <p:tavLst>
                                            <p:tav tm="0">
                                              <p:val>
                                                <p:strVal val="#ppt_x"/>
                                              </p:val>
                                            </p:tav>
                                            <p:tav tm="100000">
                                              <p:val>
                                                <p:strVal val="#ppt_x"/>
                                              </p:val>
                                            </p:tav>
                                          </p:tavLst>
                                        </p:anim>
                                        <p:anim calcmode="lin" valueType="num">
                                          <p:cBhvr additive="base">
                                            <p:cTn id="13" dur="1000" fill="hold"/>
                                            <p:tgtEl>
                                              <p:spTgt spid="36"/>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1000" fill="hold"/>
                                            <p:tgtEl>
                                              <p:spTgt spid="37"/>
                                            </p:tgtEl>
                                            <p:attrNameLst>
                                              <p:attrName>ppt_x</p:attrName>
                                            </p:attrNameLst>
                                          </p:cBhvr>
                                          <p:tavLst>
                                            <p:tav tm="0">
                                              <p:val>
                                                <p:strVal val="#ppt_x"/>
                                              </p:val>
                                            </p:tav>
                                            <p:tav tm="100000">
                                              <p:val>
                                                <p:strVal val="#ppt_x"/>
                                              </p:val>
                                            </p:tav>
                                          </p:tavLst>
                                        </p:anim>
                                        <p:anim calcmode="lin" valueType="num">
                                          <p:cBhvr additive="base">
                                            <p:cTn id="18" dur="10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1000" fill="hold"/>
                                            <p:tgtEl>
                                              <p:spTgt spid="38"/>
                                            </p:tgtEl>
                                            <p:attrNameLst>
                                              <p:attrName>ppt_x</p:attrName>
                                            </p:attrNameLst>
                                          </p:cBhvr>
                                          <p:tavLst>
                                            <p:tav tm="0">
                                              <p:val>
                                                <p:strVal val="#ppt_x"/>
                                              </p:val>
                                            </p:tav>
                                            <p:tav tm="100000">
                                              <p:val>
                                                <p:strVal val="#ppt_x"/>
                                              </p:val>
                                            </p:tav>
                                          </p:tavLst>
                                        </p:anim>
                                        <p:anim calcmode="lin" valueType="num">
                                          <p:cBhvr additive="base">
                                            <p:cTn id="23" dur="10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ppt_x"/>
                                              </p:val>
                                            </p:tav>
                                            <p:tav tm="100000">
                                              <p:val>
                                                <p:strVal val="#ppt_x"/>
                                              </p:val>
                                            </p:tav>
                                          </p:tavLst>
                                        </p:anim>
                                        <p:anim calcmode="lin" valueType="num">
                                          <p:cBhvr additive="base">
                                            <p:cTn id="28" dur="10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596727"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065614"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521265"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1887737"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204741"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p:cNvSpPr/>
          <p:nvPr/>
        </p:nvSpPr>
        <p:spPr>
          <a:xfrm>
            <a:off x="4645660" y="1219200"/>
            <a:ext cx="7611110" cy="4741545"/>
          </a:xfrm>
          <a:prstGeom prst="rect">
            <a:avLst/>
          </a:prstGeom>
        </p:spPr>
        <p:txBody>
          <a:bodyPr wrap="square">
            <a:noAutofit/>
          </a:bodyPr>
          <a:lstStyle/>
          <a:p>
            <a:pPr>
              <a:lnSpc>
                <a:spcPct val="150000"/>
              </a:lnSpc>
            </a:pPr>
            <a:r>
              <a:rPr lang="en-US" altLang="zh-CN" sz="3200" b="1" dirty="0" smtClean="0"/>
              <a:t>5. </a:t>
            </a:r>
            <a:r>
              <a:rPr lang="zh-CN" altLang="en-US" sz="3200" b="1" dirty="0" smtClean="0"/>
              <a:t>思考</a:t>
            </a:r>
            <a:r>
              <a:rPr lang="zh-CN" altLang="en-US" sz="3200" b="1" dirty="0"/>
              <a:t>与</a:t>
            </a:r>
            <a:r>
              <a:rPr lang="zh-CN" altLang="en-US" sz="3200" b="1" dirty="0" smtClean="0"/>
              <a:t>体验</a:t>
            </a:r>
            <a:endParaRPr lang="en-US" altLang="zh-CN" sz="2800" dirty="0" smtClean="0"/>
          </a:p>
          <a:p>
            <a:pPr>
              <a:lnSpc>
                <a:spcPct val="150000"/>
              </a:lnSpc>
            </a:pPr>
            <a:r>
              <a:rPr lang="zh-CN" altLang="en-US" sz="2800" dirty="0" smtClean="0"/>
              <a:t> </a:t>
            </a:r>
            <a:r>
              <a:rPr lang="zh-CN" altLang="en-US" sz="2800" dirty="0">
                <a:latin typeface="华文中宋" panose="02010600040101010101" pitchFamily="2" charset="-122"/>
                <a:ea typeface="华文中宋" panose="02010600040101010101" pitchFamily="2" charset="-122"/>
                <a:sym typeface="+mn-ea"/>
              </a:rPr>
              <a:t>（1）通过本次活动，你对自己有哪些新发现？</a:t>
            </a:r>
            <a:endParaRPr lang="zh-CN" altLang="en-US" sz="2800" dirty="0">
              <a:latin typeface="华文中宋" panose="02010600040101010101" pitchFamily="2" charset="-122"/>
              <a:ea typeface="华文中宋" panose="02010600040101010101" pitchFamily="2" charset="-122"/>
            </a:endParaRPr>
          </a:p>
          <a:p>
            <a:pPr>
              <a:lnSpc>
                <a:spcPct val="150000"/>
              </a:lnSpc>
            </a:pPr>
            <a:r>
              <a:rPr lang="zh-CN" altLang="en-US" sz="2800" dirty="0">
                <a:latin typeface="华文中宋" panose="02010600040101010101" pitchFamily="2" charset="-122"/>
                <a:ea typeface="华文中宋" panose="02010600040101010101" pitchFamily="2" charset="-122"/>
                <a:sym typeface="+mn-ea"/>
              </a:rPr>
              <a:t>（2）对你来说，采访中每个人说的最重要的一句话是什么？</a:t>
            </a:r>
            <a:endParaRPr lang="zh-CN" altLang="en-US" sz="2800" dirty="0">
              <a:latin typeface="华文中宋" panose="02010600040101010101" pitchFamily="2" charset="-122"/>
              <a:ea typeface="华文中宋" panose="02010600040101010101" pitchFamily="2" charset="-122"/>
            </a:endParaRPr>
          </a:p>
          <a:p>
            <a:pPr>
              <a:lnSpc>
                <a:spcPct val="150000"/>
              </a:lnSpc>
            </a:pPr>
            <a:r>
              <a:rPr lang="zh-CN" altLang="en-US" sz="2800" dirty="0">
                <a:latin typeface="华文中宋" panose="02010600040101010101" pitchFamily="2" charset="-122"/>
                <a:ea typeface="华文中宋" panose="02010600040101010101" pitchFamily="2" charset="-122"/>
                <a:sym typeface="+mn-ea"/>
              </a:rPr>
              <a:t>（3）当听到别人对自己有不好的评价时，你的心情是什么样的?</a:t>
            </a:r>
            <a:endParaRPr lang="zh-CN" altLang="en-US" sz="2800" dirty="0">
              <a:latin typeface="华文中宋" panose="02010600040101010101" pitchFamily="2" charset="-122"/>
              <a:ea typeface="华文中宋" panose="02010600040101010101" pitchFamily="2" charset="-122"/>
            </a:endParaRPr>
          </a:p>
          <a:p>
            <a:pPr>
              <a:lnSpc>
                <a:spcPct val="150000"/>
              </a:lnSpc>
            </a:pPr>
            <a:r>
              <a:rPr lang="zh-CN" altLang="en-US" sz="2800" dirty="0">
                <a:latin typeface="华文中宋" panose="02010600040101010101" pitchFamily="2" charset="-122"/>
                <a:ea typeface="华文中宋" panose="02010600040101010101" pitchFamily="2" charset="-122"/>
                <a:sym typeface="+mn-ea"/>
              </a:rPr>
              <a:t>（4）想一想，如何进一步完善自己的人格？</a:t>
            </a:r>
            <a:endParaRPr lang="zh-CN" altLang="en-US" sz="2800" dirty="0">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14:presetBounceEnd="50000">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14:bounceEnd="50000">
                                          <p:cBhvr additive="base">
                                            <p:cTn id="12"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13" dur="1000" fill="hold"/>
                                            <p:tgtEl>
                                              <p:spTgt spid="36"/>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14:presetBounceEnd="50000">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14:bounceEnd="50000">
                                          <p:cBhvr additive="base">
                                            <p:cTn id="17"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18" dur="10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14:presetBounceEnd="50000">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14:bounceEnd="50000">
                                          <p:cBhvr additive="base">
                                            <p:cTn id="22"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23" dur="10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1000" fill="hold"/>
                                            <p:tgtEl>
                                              <p:spTgt spid="36"/>
                                            </p:tgtEl>
                                            <p:attrNameLst>
                                              <p:attrName>ppt_x</p:attrName>
                                            </p:attrNameLst>
                                          </p:cBhvr>
                                          <p:tavLst>
                                            <p:tav tm="0">
                                              <p:val>
                                                <p:strVal val="#ppt_x"/>
                                              </p:val>
                                            </p:tav>
                                            <p:tav tm="100000">
                                              <p:val>
                                                <p:strVal val="#ppt_x"/>
                                              </p:val>
                                            </p:tav>
                                          </p:tavLst>
                                        </p:anim>
                                        <p:anim calcmode="lin" valueType="num">
                                          <p:cBhvr additive="base">
                                            <p:cTn id="13" dur="1000" fill="hold"/>
                                            <p:tgtEl>
                                              <p:spTgt spid="36"/>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1000" fill="hold"/>
                                            <p:tgtEl>
                                              <p:spTgt spid="37"/>
                                            </p:tgtEl>
                                            <p:attrNameLst>
                                              <p:attrName>ppt_x</p:attrName>
                                            </p:attrNameLst>
                                          </p:cBhvr>
                                          <p:tavLst>
                                            <p:tav tm="0">
                                              <p:val>
                                                <p:strVal val="#ppt_x"/>
                                              </p:val>
                                            </p:tav>
                                            <p:tav tm="100000">
                                              <p:val>
                                                <p:strVal val="#ppt_x"/>
                                              </p:val>
                                            </p:tav>
                                          </p:tavLst>
                                        </p:anim>
                                        <p:anim calcmode="lin" valueType="num">
                                          <p:cBhvr additive="base">
                                            <p:cTn id="18" dur="10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1000" fill="hold"/>
                                            <p:tgtEl>
                                              <p:spTgt spid="38"/>
                                            </p:tgtEl>
                                            <p:attrNameLst>
                                              <p:attrName>ppt_x</p:attrName>
                                            </p:attrNameLst>
                                          </p:cBhvr>
                                          <p:tavLst>
                                            <p:tav tm="0">
                                              <p:val>
                                                <p:strVal val="#ppt_x"/>
                                              </p:val>
                                            </p:tav>
                                            <p:tav tm="100000">
                                              <p:val>
                                                <p:strVal val="#ppt_x"/>
                                              </p:val>
                                            </p:tav>
                                          </p:tavLst>
                                        </p:anim>
                                        <p:anim calcmode="lin" valueType="num">
                                          <p:cBhvr additive="base">
                                            <p:cTn id="23" dur="10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ppt_x"/>
                                              </p:val>
                                            </p:tav>
                                            <p:tav tm="100000">
                                              <p:val>
                                                <p:strVal val="#ppt_x"/>
                                              </p:val>
                                            </p:tav>
                                          </p:tavLst>
                                        </p:anim>
                                        <p:anim calcmode="lin" valueType="num">
                                          <p:cBhvr additive="base">
                                            <p:cTn id="28" dur="10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795" y="443341"/>
            <a:ext cx="3832553" cy="631785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981103" y="1315489"/>
            <a:ext cx="8079780" cy="2011045"/>
          </a:xfrm>
          <a:prstGeom prst="rect">
            <a:avLst/>
          </a:prstGeom>
          <a:noFill/>
        </p:spPr>
        <p:txBody>
          <a:bodyPr wrap="square" rtlCol="0">
            <a:spAutoFit/>
          </a:bodyPr>
          <a:lstStyle/>
          <a:p>
            <a:pPr algn="just">
              <a:lnSpc>
                <a:spcPct val="130000"/>
              </a:lnSpc>
            </a:pPr>
            <a:r>
              <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利用人格测验分析自身的人格特点，并写作一篇自我成长报告，对自己的纵向人格发展进行阐述。</a:t>
            </a:r>
            <a:endPar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文本框 8"/>
          <p:cNvSpPr txBox="1"/>
          <p:nvPr/>
        </p:nvSpPr>
        <p:spPr>
          <a:xfrm>
            <a:off x="4413152" y="148432"/>
            <a:ext cx="4032448" cy="589818"/>
          </a:xfrm>
          <a:prstGeom prst="rect">
            <a:avLst/>
          </a:prstGeom>
          <a:noFill/>
        </p:spPr>
        <p:txBody>
          <a:bodyPr wrap="square" lIns="96434" tIns="48217" rIns="96434" bIns="48217" rtlCol="0">
            <a:spAutoFit/>
          </a:bodyPr>
          <a:lstStyle/>
          <a:p>
            <a:pPr defTabSz="964565"/>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课后作业</a:t>
            </a:r>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2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638" y="538163"/>
            <a:ext cx="11090275" cy="1397000"/>
          </a:xfrm>
        </p:spPr>
        <p:txBody>
          <a:bodyPr/>
          <a:lstStyle/>
          <a:p>
            <a:pPr algn="r"/>
            <a:r>
              <a:rPr lang="en-US" altLang="zh-CN" dirty="0"/>
              <a:t>【</a:t>
            </a:r>
            <a:r>
              <a:rPr lang="zh-CN" altLang="en-US" dirty="0"/>
              <a:t>延伸学习</a:t>
            </a:r>
            <a:r>
              <a:rPr lang="en-US" altLang="zh-CN" dirty="0"/>
              <a:t>】</a:t>
            </a:r>
            <a:endParaRPr lang="zh-CN" altLang="en-US" dirty="0"/>
          </a:p>
        </p:txBody>
      </p:sp>
      <p:sp>
        <p:nvSpPr>
          <p:cNvPr id="4" name="矩形 3"/>
          <p:cNvSpPr/>
          <p:nvPr/>
        </p:nvSpPr>
        <p:spPr>
          <a:xfrm>
            <a:off x="4603115" y="1744345"/>
            <a:ext cx="7967980" cy="4339590"/>
          </a:xfrm>
          <a:prstGeom prst="rect">
            <a:avLst/>
          </a:prstGeom>
        </p:spPr>
        <p:txBody>
          <a:bodyPr wrap="square">
            <a:noAutofit/>
          </a:bodyPr>
          <a:lstStyle/>
          <a:p>
            <a:pPr>
              <a:lnSpc>
                <a:spcPct val="120000"/>
              </a:lnSpc>
              <a:spcBef>
                <a:spcPts val="0"/>
              </a:spcBef>
              <a:spcAft>
                <a:spcPts val="0"/>
              </a:spcAft>
            </a:pPr>
            <a:r>
              <a:rPr sz="2800" b="1" dirty="0"/>
              <a:t>《我们何以不同：人格心理学40讲》，王芳 著，北京日报出版社，2023年7月。</a:t>
            </a:r>
            <a:endParaRPr sz="2800" b="1" dirty="0"/>
          </a:p>
          <a:p>
            <a:pPr>
              <a:lnSpc>
                <a:spcPct val="120000"/>
              </a:lnSpc>
              <a:spcBef>
                <a:spcPts val="0"/>
              </a:spcBef>
              <a:spcAft>
                <a:spcPts val="0"/>
              </a:spcAft>
            </a:pPr>
            <a:r>
              <a:rPr sz="2400" dirty="0"/>
              <a:t>【推荐理由】我是一个怎样的人？我和别人有何不同？这些不同从何而来，对我又意味着什么？现在的我可能发生改变吗？这些无处不在的个体差异及其由来，正是人格心理学探索的主题。本书通过人格心理学的经典理论与现代研究，依托“人格特质”描画形形色色的个体，围绕“人格成因”梳理形塑个体差异的复杂力量，聚焦“人格动力”阐释个体差异的人生意义，丰富而深邃的心灵图景由此展开。</a:t>
            </a:r>
            <a:endParaRPr sz="2400" dirty="0"/>
          </a:p>
        </p:txBody>
      </p:sp>
      <p:pic>
        <p:nvPicPr>
          <p:cNvPr id="3" name="图片 2"/>
          <p:cNvPicPr>
            <a:picLocks noChangeAspect="1"/>
          </p:cNvPicPr>
          <p:nvPr/>
        </p:nvPicPr>
        <p:blipFill>
          <a:blip r:embed="rId1"/>
          <a:srcRect b="9235"/>
          <a:stretch>
            <a:fillRect/>
          </a:stretch>
        </p:blipFill>
        <p:spPr>
          <a:xfrm>
            <a:off x="596900" y="1528445"/>
            <a:ext cx="3532505" cy="4680585"/>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259"/>
          <p:cNvSpPr>
            <a:spLocks noChangeArrowheads="1"/>
          </p:cNvSpPr>
          <p:nvPr/>
        </p:nvSpPr>
        <p:spPr bwMode="auto">
          <a:xfrm>
            <a:off x="2036887" y="1960141"/>
            <a:ext cx="9072913"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cap="all" dirty="0" smtClean="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rPr>
              <a:t>美好的生活，从心开始！</a:t>
            </a:r>
            <a:endParaRPr lang="zh-CN" altLang="en-US" sz="6600" cap="all" dirty="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5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P spid="15" grpId="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5335293" y="2992447"/>
            <a:ext cx="4324739" cy="830580"/>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人格概述</a:t>
            </a:r>
            <a:endPar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638" y="538163"/>
            <a:ext cx="11090275" cy="1397000"/>
          </a:xfrm>
        </p:spPr>
        <p:txBody>
          <a:bodyPr/>
          <a:lstStyle/>
          <a:p>
            <a:r>
              <a:rPr lang="en-US" altLang="zh-CN" sz="3600" dirty="0" smtClean="0"/>
              <a:t>【</a:t>
            </a:r>
            <a:r>
              <a:rPr lang="zh-CN" altLang="en-US" sz="3600" dirty="0"/>
              <a:t>案例导入</a:t>
            </a:r>
            <a:r>
              <a:rPr lang="en-US" altLang="zh-CN" sz="3600" dirty="0" smtClean="0"/>
              <a:t>】</a:t>
            </a:r>
            <a:r>
              <a:rPr sz="3600" dirty="0"/>
              <a:t>与众不同的你——来自双生子的研究</a:t>
            </a:r>
            <a:endParaRPr sz="3600" dirty="0"/>
          </a:p>
        </p:txBody>
      </p:sp>
      <p:sp>
        <p:nvSpPr>
          <p:cNvPr id="3" name="内容占位符 2"/>
          <p:cNvSpPr>
            <a:spLocks noGrp="1"/>
          </p:cNvSpPr>
          <p:nvPr>
            <p:ph idx="4294967295"/>
          </p:nvPr>
        </p:nvSpPr>
        <p:spPr>
          <a:xfrm>
            <a:off x="549910" y="2078355"/>
            <a:ext cx="11577320" cy="4589145"/>
          </a:xfrm>
        </p:spPr>
        <p:txBody>
          <a:bodyPr>
            <a:normAutofit fontScale="90000" lnSpcReduction="20000"/>
          </a:bodyPr>
          <a:lstStyle/>
          <a:p>
            <a:pPr>
              <a:lnSpc>
                <a:spcPct val="150000"/>
              </a:lnSpc>
            </a:pPr>
            <a:r>
              <a:rPr lang="zh-CN" altLang="en-US" dirty="0"/>
              <a:t>双生子指的是我们通俗意义上所说的双胞胎；有两类以不同方式造就的双生子，即同卵双生子和异卵双生子。</a:t>
            </a:r>
            <a:endParaRPr lang="zh-CN" altLang="en-US" dirty="0"/>
          </a:p>
          <a:p>
            <a:pPr>
              <a:lnSpc>
                <a:spcPct val="150000"/>
              </a:lnSpc>
            </a:pPr>
            <a:r>
              <a:rPr lang="zh-CN" altLang="en-US" dirty="0"/>
              <a:t>同卵双生子是指在怀孕早期，由一组生长细胞分裂成两组相独立的细胞，并在合适的条件下，每一组细胞都发育成为一个婴儿及其孪生。这两个孪生儿不仅外貌相似，其基因结构也完全相同，因为他们都来源于一个受精卵。</a:t>
            </a:r>
            <a:endParaRPr lang="zh-CN" altLang="en-US" dirty="0"/>
          </a:p>
          <a:p>
            <a:pPr>
              <a:lnSpc>
                <a:spcPct val="150000"/>
              </a:lnSpc>
            </a:pPr>
            <a:r>
              <a:rPr lang="zh-CN" altLang="en-US" dirty="0"/>
              <a:t>异卵双生子则相反，是由母体排出的两个卵子分别与父体的两个不同的精子受精而形成的，虽然他们在同一时间出生，但却同其他兄弟姐妹一样，一般只具有50%的相同基因。</a:t>
            </a:r>
            <a:endParaRPr lang="zh-CN" altLang="en-US" dirty="0"/>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638" y="538163"/>
            <a:ext cx="11090275" cy="1397000"/>
          </a:xfrm>
        </p:spPr>
        <p:txBody>
          <a:bodyPr/>
          <a:lstStyle/>
          <a:p>
            <a:r>
              <a:rPr lang="zh-CN" altLang="en-US" dirty="0" smtClean="0"/>
              <a:t>实验结果</a:t>
            </a:r>
            <a:endParaRPr lang="zh-CN" altLang="en-US" dirty="0"/>
          </a:p>
        </p:txBody>
      </p:sp>
      <p:sp>
        <p:nvSpPr>
          <p:cNvPr id="3" name="内容占位符 2"/>
          <p:cNvSpPr>
            <a:spLocks noGrp="1"/>
          </p:cNvSpPr>
          <p:nvPr>
            <p:ph idx="4294967295"/>
          </p:nvPr>
        </p:nvSpPr>
        <p:spPr>
          <a:xfrm>
            <a:off x="460375" y="1935480"/>
            <a:ext cx="11666855" cy="4589145"/>
          </a:xfrm>
        </p:spPr>
        <p:txBody>
          <a:bodyPr>
            <a:normAutofit/>
          </a:bodyPr>
          <a:lstStyle/>
          <a:p>
            <a:pPr>
              <a:lnSpc>
                <a:spcPct val="150000"/>
              </a:lnSpc>
            </a:pPr>
            <a:r>
              <a:rPr lang="zh-CN" altLang="en-US" dirty="0"/>
              <a:t>关于双生子的纵向研究发现（跟踪研究），同卵双生子在智力、情绪的唤醒程度、兴趣爱好、对待特定事物的态度以及偏好等其他心理特征方面其相关度都高于异卵双生子，这从一定角度反映出了遗传对于个体差异的影响；</a:t>
            </a:r>
            <a:endParaRPr lang="zh-CN" altLang="en-US" dirty="0"/>
          </a:p>
          <a:p>
            <a:pPr>
              <a:lnSpc>
                <a:spcPct val="150000"/>
              </a:lnSpc>
            </a:pPr>
            <a:r>
              <a:rPr lang="zh-CN" altLang="en-US" dirty="0"/>
              <a:t>另一方面，即便是同卵双生子，他们的行为模式仍然存在一定的差异，同样的基因构成并没有让他们成为完全一致的个体。</a:t>
            </a: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pPr>
              <a:lnSpc>
                <a:spcPct val="150000"/>
              </a:lnSpc>
            </a:pPr>
            <a:r>
              <a:rPr lang="zh-CN" altLang="en-US" dirty="0"/>
              <a:t>人与人之间的个体差异为何千姿百态？</a:t>
            </a:r>
            <a:r>
              <a:rPr lang="zh-CN" altLang="en-US" dirty="0" smtClean="0"/>
              <a:t>？</a:t>
            </a:r>
            <a:endParaRPr lang="en-US" altLang="zh-CN" dirty="0" smtClean="0"/>
          </a:p>
          <a:p>
            <a:pPr>
              <a:lnSpc>
                <a:spcPct val="150000"/>
              </a:lnSpc>
            </a:pPr>
            <a:r>
              <a:rPr lang="zh-CN" altLang="en-US" dirty="0"/>
              <a:t>个体之间最大的差异是什么？</a:t>
            </a:r>
            <a:endParaRPr lang="zh-CN" altLang="en-US" dirty="0"/>
          </a:p>
          <a:p>
            <a:pPr>
              <a:lnSpc>
                <a:spcPct val="150000"/>
              </a:lnSpc>
            </a:pPr>
            <a:r>
              <a:rPr lang="zh-CN" altLang="en-US" dirty="0"/>
              <a:t>我们是生来就与众不同还是后天环境使然？</a:t>
            </a:r>
            <a:endParaRPr lang="zh-CN" altLang="en-US"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tags/tag1.xml><?xml version="1.0" encoding="utf-8"?>
<p:tagLst xmlns:p="http://schemas.openxmlformats.org/presentationml/2006/main">
  <p:tag name="MH" val="20160830110146"/>
  <p:tag name="MH_LIBRARY" val="CONTENTS"/>
  <p:tag name="MH_TYPE" val="NUMBER"/>
  <p:tag name="ID" val="553512"/>
  <p:tag name="MH_ORDER" val="1"/>
  <p:tag name="KSO_WM_DIAGRAM_VIRTUALLY_FRAME" val="{&quot;height&quot;:380.52771653543317,&quot;left&quot;:516.2898425196851,&quot;top&quot;:92.11212598425196,&quot;width&quot;:454.71015748031493}"/>
</p:tagLst>
</file>

<file path=ppt/tags/tag10.xml><?xml version="1.0" encoding="utf-8"?>
<p:tagLst xmlns:p="http://schemas.openxmlformats.org/presentationml/2006/main">
  <p:tag name="TABLE_ENDDRAG_ORIGIN_RECT" val="709*429"/>
  <p:tag name="TABLE_ENDDRAG_RECT" val="160*92*709*429"/>
</p:tagLst>
</file>

<file path=ppt/tags/tag11.xml><?xml version="1.0" encoding="utf-8"?>
<p:tagLst xmlns:p="http://schemas.openxmlformats.org/presentationml/2006/main">
  <p:tag name="ISPRING_ULTRA_SCORM_COURSE_ID" val="5D9740C9-1BD9-4DA8-8D84-9F0C1FBDEE7A"/>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91.pptx"/>
  <p:tag name="commondata" val="eyJoZGlkIjoiOTg3ZGYwZjc1MzhmOTI3YWQ0YzNhNWYwMDBmN2QzZjEifQ=="/>
</p:tagLst>
</file>

<file path=ppt/tags/tag2.xml><?xml version="1.0" encoding="utf-8"?>
<p:tagLst xmlns:p="http://schemas.openxmlformats.org/presentationml/2006/main">
  <p:tag name="MH" val="20160830110146"/>
  <p:tag name="MH_LIBRARY" val="CONTENTS"/>
  <p:tag name="MH_TYPE" val="ENTRY"/>
  <p:tag name="ID" val="553512"/>
  <p:tag name="MH_ORDER" val="1"/>
  <p:tag name="KSO_WM_DIAGRAM_VIRTUALLY_FRAME" val="{&quot;height&quot;:380.52771653543317,&quot;left&quot;:516.2898425196851,&quot;top&quot;:92.11212598425196,&quot;width&quot;:454.71015748031493}"/>
</p:tagLst>
</file>

<file path=ppt/tags/tag3.xml><?xml version="1.0" encoding="utf-8"?>
<p:tagLst xmlns:p="http://schemas.openxmlformats.org/presentationml/2006/main">
  <p:tag name="MH" val="20160830110146"/>
  <p:tag name="MH_LIBRARY" val="CONTENTS"/>
  <p:tag name="MH_TYPE" val="NUMBER"/>
  <p:tag name="ID" val="553512"/>
  <p:tag name="MH_ORDER" val="2"/>
  <p:tag name="KSO_WM_DIAGRAM_VIRTUALLY_FRAME" val="{&quot;height&quot;:380.52771653543317,&quot;left&quot;:516.2898425196851,&quot;top&quot;:92.11212598425196,&quot;width&quot;:454.71015748031493}"/>
</p:tagLst>
</file>

<file path=ppt/tags/tag4.xml><?xml version="1.0" encoding="utf-8"?>
<p:tagLst xmlns:p="http://schemas.openxmlformats.org/presentationml/2006/main">
  <p:tag name="MH" val="20160830110146"/>
  <p:tag name="MH_LIBRARY" val="CONTENTS"/>
  <p:tag name="MH_TYPE" val="ENTRY"/>
  <p:tag name="ID" val="553512"/>
  <p:tag name="MH_ORDER" val="2"/>
  <p:tag name="KSO_WM_DIAGRAM_VIRTUALLY_FRAME" val="{&quot;height&quot;:380.52771653543317,&quot;left&quot;:516.2898425196851,&quot;top&quot;:92.11212598425196,&quot;width&quot;:454.71015748031493}"/>
</p:tagLst>
</file>

<file path=ppt/tags/tag5.xml><?xml version="1.0" encoding="utf-8"?>
<p:tagLst xmlns:p="http://schemas.openxmlformats.org/presentationml/2006/main">
  <p:tag name="MH" val="20160830110146"/>
  <p:tag name="MH_LIBRARY" val="CONTENTS"/>
  <p:tag name="MH_TYPE" val="NUMBER"/>
  <p:tag name="ID" val="553512"/>
  <p:tag name="MH_ORDER" val="3"/>
  <p:tag name="KSO_WM_DIAGRAM_VIRTUALLY_FRAME" val="{&quot;height&quot;:380.52771653543317,&quot;left&quot;:516.2898425196851,&quot;top&quot;:92.11212598425196,&quot;width&quot;:454.71015748031493}"/>
</p:tagLst>
</file>

<file path=ppt/tags/tag6.xml><?xml version="1.0" encoding="utf-8"?>
<p:tagLst xmlns:p="http://schemas.openxmlformats.org/presentationml/2006/main">
  <p:tag name="MH" val="20160830110146"/>
  <p:tag name="MH_LIBRARY" val="CONTENTS"/>
  <p:tag name="MH_TYPE" val="ENTRY"/>
  <p:tag name="ID" val="553512"/>
  <p:tag name="MH_ORDER" val="3"/>
  <p:tag name="KSO_WM_DIAGRAM_VIRTUALLY_FRAME" val="{&quot;height&quot;:380.52771653543317,&quot;left&quot;:516.2898425196851,&quot;top&quot;:92.11212598425196,&quot;width&quot;:454.71015748031493}"/>
</p:tagLst>
</file>

<file path=ppt/tags/tag7.xml><?xml version="1.0" encoding="utf-8"?>
<p:tagLst xmlns:p="http://schemas.openxmlformats.org/presentationml/2006/main">
  <p:tag name="MH" val="20160830110146"/>
  <p:tag name="MH_LIBRARY" val="CONTENTS"/>
  <p:tag name="MH_TYPE" val="OTHERS"/>
  <p:tag name="ID" val="553512"/>
</p:tagLst>
</file>

<file path=ppt/tags/tag8.xml><?xml version="1.0" encoding="utf-8"?>
<p:tagLst xmlns:p="http://schemas.openxmlformats.org/presentationml/2006/main">
  <p:tag name="MH" val="20160830110146"/>
  <p:tag name="MH_LIBRARY" val="CONTENTS"/>
  <p:tag name="MH_TYPE" val="OTHERS"/>
  <p:tag name="ID" val="553512"/>
</p:tagLst>
</file>

<file path=ppt/tags/tag9.xml><?xml version="1.0" encoding="utf-8"?>
<p:tagLst xmlns:p="http://schemas.openxmlformats.org/presentationml/2006/main">
  <p:tag name="KSO_WM_SLIDE_MODEL_TYPE" val="numdgm"/>
</p:tagLst>
</file>

<file path=ppt/theme/theme1.xml><?xml version="1.0" encoding="utf-8"?>
<a:theme xmlns:a="http://schemas.openxmlformats.org/drawingml/2006/main" name="第一PPT，www.1ppt.com">
  <a:themeElements>
    <a:clrScheme name="自定义 295">
      <a:dk1>
        <a:sysClr val="windowText" lastClr="000000"/>
      </a:dk1>
      <a:lt1>
        <a:sysClr val="window" lastClr="FFFFFF"/>
      </a:lt1>
      <a:dk2>
        <a:srgbClr val="44546A"/>
      </a:dk2>
      <a:lt2>
        <a:srgbClr val="E7E6E6"/>
      </a:lt2>
      <a:accent1>
        <a:srgbClr val="E89E00"/>
      </a:accent1>
      <a:accent2>
        <a:srgbClr val="157DA8"/>
      </a:accent2>
      <a:accent3>
        <a:srgbClr val="E89E00"/>
      </a:accent3>
      <a:accent4>
        <a:srgbClr val="157DA8"/>
      </a:accent4>
      <a:accent5>
        <a:srgbClr val="E89E00"/>
      </a:accent5>
      <a:accent6>
        <a:srgbClr val="157DA8"/>
      </a:accent6>
      <a:hlink>
        <a:srgbClr val="E89E00"/>
      </a:hlink>
      <a:folHlink>
        <a:srgbClr val="157DA8"/>
      </a:folHlink>
    </a:clrScheme>
    <a:fontScheme name="奥斯汀">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8408</Words>
  <Application>WPS 演示</Application>
  <PresentationFormat>自定义</PresentationFormat>
  <Paragraphs>602</Paragraphs>
  <Slides>56</Slides>
  <Notes>22</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56</vt:i4>
      </vt:variant>
    </vt:vector>
  </HeadingPairs>
  <TitlesOfParts>
    <vt:vector size="72" baseType="lpstr">
      <vt:lpstr>Arial</vt:lpstr>
      <vt:lpstr>宋体</vt:lpstr>
      <vt:lpstr>Wingdings</vt:lpstr>
      <vt:lpstr>Calibri</vt:lpstr>
      <vt:lpstr>华文中宋</vt:lpstr>
      <vt:lpstr>Calibri</vt:lpstr>
      <vt:lpstr>微软雅黑</vt:lpstr>
      <vt:lpstr>华文琥珀</vt:lpstr>
      <vt:lpstr>Times New Roman</vt:lpstr>
      <vt:lpstr>Century Gothic</vt:lpstr>
      <vt:lpstr>Arial Unicode MS</vt:lpstr>
      <vt:lpstr>Times New Roman</vt:lpstr>
      <vt:lpstr>方正正中黑简体</vt:lpstr>
      <vt:lpstr>黑体</vt:lpstr>
      <vt:lpstr>幼圆</vt:lpstr>
      <vt:lpstr>第一PPT，www.1ppt.com</vt:lpstr>
      <vt:lpstr>PowerPoint 演示文稿</vt:lpstr>
      <vt:lpstr>【习近平语录】</vt:lpstr>
      <vt:lpstr>【心语心言】</vt:lpstr>
      <vt:lpstr>PowerPoint 演示文稿</vt:lpstr>
      <vt:lpstr>PowerPoint 演示文稿</vt:lpstr>
      <vt:lpstr>PowerPoint 演示文稿</vt:lpstr>
      <vt:lpstr>【案例导入】与众不同的你——来自双生子的研究</vt:lpstr>
      <vt:lpstr>实验结果</vt:lpstr>
      <vt:lpstr>思考</vt:lpstr>
      <vt:lpstr>一、人格的概念</vt:lpstr>
      <vt:lpstr>PowerPoint 演示文稿</vt:lpstr>
      <vt:lpstr>二、人格的特征</vt:lpstr>
      <vt:lpstr>【心理加油站】依恋模式对恋爱关系的影响</vt:lpstr>
      <vt:lpstr>【相关链接】社会性的集中体现：语言文字</vt:lpstr>
      <vt:lpstr>三、人格的结构</vt:lpstr>
      <vt:lpstr>四、人格的决定因素 </vt:lpstr>
      <vt:lpstr>（二）家庭因素</vt:lpstr>
      <vt:lpstr>【心理加油站】父母教养方式与个性发展</vt:lpstr>
      <vt:lpstr>（三）社会文化因素</vt:lpstr>
      <vt:lpstr>【心理加油站】集体主义与个体主义文化下的人格</vt:lpstr>
      <vt:lpstr>（四）学校教育因素</vt:lpstr>
      <vt:lpstr>（五）自然环境因素</vt:lpstr>
      <vt:lpstr>PowerPoint 演示文稿</vt:lpstr>
      <vt:lpstr>【案例导入】盲人摸象——哪种理论是正确的？</vt:lpstr>
      <vt:lpstr>案例启发</vt:lpstr>
      <vt:lpstr>思考</vt:lpstr>
      <vt:lpstr>一、精神分析视角下的人格理论</vt:lpstr>
      <vt:lpstr>PowerPoint 演示文稿</vt:lpstr>
      <vt:lpstr>二、人格的特质理论</vt:lpstr>
      <vt:lpstr>二、人格的特质理论</vt:lpstr>
      <vt:lpstr>PowerPoint 演示文稿</vt:lpstr>
      <vt:lpstr>二、人格的特质理论</vt:lpstr>
      <vt:lpstr>PowerPoint 演示文稿</vt:lpstr>
      <vt:lpstr>【相关链接】猩猩是否也具有人格？</vt:lpstr>
      <vt:lpstr>三、进化心理学视角下的人格理论</vt:lpstr>
      <vt:lpstr>四、积极心理学视角下的人格理论</vt:lpstr>
      <vt:lpstr>PowerPoint 演示文稿</vt:lpstr>
      <vt:lpstr>PowerPoint 演示文稿</vt:lpstr>
      <vt:lpstr>【案例导入】女大学生从公主到平民 落差太大患上人格障碍</vt:lpstr>
      <vt:lpstr>PowerPoint 演示文稿</vt:lpstr>
      <vt:lpstr>思考</vt:lpstr>
      <vt:lpstr>一、人格障碍</vt:lpstr>
      <vt:lpstr>PowerPoint 演示文稿</vt:lpstr>
      <vt:lpstr>二、大学生常见人格缺陷及其矫正</vt:lpstr>
      <vt:lpstr>二、大学生常见人格缺陷及其矫正</vt:lpstr>
      <vt:lpstr>PowerPoint 演示文稿</vt:lpstr>
      <vt:lpstr>二、大学生常见人格缺陷及其矫正</vt:lpstr>
      <vt:lpstr>二、大学生常见人格缺陷及其矫正</vt:lpstr>
      <vt:lpstr>二、大学生常见人格缺陷及其矫正</vt:lpstr>
      <vt:lpstr>三、大学生健康人格的塑造 </vt:lpstr>
      <vt:lpstr>二、大学生健康人格的塑造途径</vt:lpstr>
      <vt:lpstr>PowerPoint 演示文稿</vt:lpstr>
      <vt:lpstr>PowerPoint 演示文稿</vt:lpstr>
      <vt:lpstr>PowerPoint 演示文稿</vt:lpstr>
      <vt:lpstr>【延伸学习】</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公开课</dc:title>
  <dc:creator/>
  <cp:keywords>www.1ppt.com</cp:keywords>
  <cp:lastModifiedBy>psy_娜娜</cp:lastModifiedBy>
  <cp:revision>36</cp:revision>
  <dcterms:created xsi:type="dcterms:W3CDTF">2016-10-17T14:00:00Z</dcterms:created>
  <dcterms:modified xsi:type="dcterms:W3CDTF">2025-07-11T07:38:52Z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BF6D9851405B47D99DD302C82E9F5CF5_12</vt:lpwstr>
  </property>
</Properties>
</file>