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1.svg" ContentType="image/svg+xml"/>
  <Override PartName="/ppt/media/image13.svg" ContentType="image/svg+xml"/>
  <Override PartName="/ppt/media/image15.svg" ContentType="image/svg+xml"/>
  <Override PartName="/ppt/media/image17.svg" ContentType="image/svg+xml"/>
  <Override PartName="/ppt/media/image19.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31.svg" ContentType="image/svg+xml"/>
  <Override PartName="/ppt/media/image33.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3"/>
  </p:handoutMasterIdLst>
  <p:sldIdLst>
    <p:sldId id="3195" r:id="rId3"/>
    <p:sldId id="3307" r:id="rId5"/>
    <p:sldId id="3660" r:id="rId6"/>
    <p:sldId id="3661" r:id="rId7"/>
    <p:sldId id="3662" r:id="rId8"/>
    <p:sldId id="3664" r:id="rId9"/>
    <p:sldId id="3665" r:id="rId10"/>
    <p:sldId id="3667" r:id="rId11"/>
    <p:sldId id="3668" r:id="rId12"/>
    <p:sldId id="3718" r:id="rId13"/>
    <p:sldId id="3669" r:id="rId14"/>
    <p:sldId id="3673" r:id="rId15"/>
    <p:sldId id="3674" r:id="rId16"/>
    <p:sldId id="3675" r:id="rId17"/>
    <p:sldId id="3676" r:id="rId18"/>
    <p:sldId id="3677" r:id="rId19"/>
    <p:sldId id="3678" r:id="rId20"/>
    <p:sldId id="3679" r:id="rId21"/>
    <p:sldId id="3720" r:id="rId22"/>
    <p:sldId id="3680" r:id="rId23"/>
    <p:sldId id="3681" r:id="rId24"/>
    <p:sldId id="3682" r:id="rId25"/>
    <p:sldId id="3683" r:id="rId26"/>
    <p:sldId id="3684" r:id="rId27"/>
    <p:sldId id="3721" r:id="rId28"/>
    <p:sldId id="3722" r:id="rId29"/>
    <p:sldId id="3685" r:id="rId30"/>
    <p:sldId id="3723" r:id="rId31"/>
    <p:sldId id="3686" r:id="rId32"/>
    <p:sldId id="3687" r:id="rId33"/>
    <p:sldId id="3688" r:id="rId34"/>
    <p:sldId id="3689" r:id="rId35"/>
    <p:sldId id="3690" r:id="rId36"/>
    <p:sldId id="3691" r:id="rId37"/>
    <p:sldId id="3692" r:id="rId38"/>
    <p:sldId id="3693" r:id="rId39"/>
    <p:sldId id="3694" r:id="rId40"/>
    <p:sldId id="3695" r:id="rId41"/>
    <p:sldId id="3696" r:id="rId42"/>
    <p:sldId id="3697" r:id="rId43"/>
    <p:sldId id="3698" r:id="rId44"/>
    <p:sldId id="3699" r:id="rId45"/>
    <p:sldId id="3700" r:id="rId46"/>
    <p:sldId id="3701" r:id="rId47"/>
    <p:sldId id="3702" r:id="rId48"/>
    <p:sldId id="3703" r:id="rId49"/>
    <p:sldId id="3704" r:id="rId50"/>
    <p:sldId id="3705" r:id="rId51"/>
    <p:sldId id="3706" r:id="rId52"/>
    <p:sldId id="3707" r:id="rId53"/>
    <p:sldId id="3708" r:id="rId54"/>
    <p:sldId id="3709" r:id="rId55"/>
    <p:sldId id="3710" r:id="rId56"/>
    <p:sldId id="3711" r:id="rId57"/>
    <p:sldId id="3712" r:id="rId58"/>
    <p:sldId id="3713" r:id="rId59"/>
    <p:sldId id="3768" r:id="rId60"/>
    <p:sldId id="3715" r:id="rId61"/>
    <p:sldId id="3201" r:id="rId62"/>
  </p:sldIdLst>
  <p:sldSz cx="12858750" cy="7232650"/>
  <p:notesSz cx="6858000" cy="9144000"/>
  <p:custDataLst>
    <p:tags r:id="rId6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0" userDrawn="1">
          <p15:clr>
            <a:srgbClr val="A4A3A4"/>
          </p15:clr>
        </p15:guide>
        <p15:guide id="2" orient="horz" pos="4002" userDrawn="1">
          <p15:clr>
            <a:srgbClr val="A4A3A4"/>
          </p15:clr>
        </p15:guide>
        <p15:guide id="3" pos="4050" userDrawn="1">
          <p15:clr>
            <a:srgbClr val="A4A3A4"/>
          </p15:clr>
        </p15:guide>
        <p15:guide id="4" pos="557" userDrawn="1">
          <p15:clr>
            <a:srgbClr val="A4A3A4"/>
          </p15:clr>
        </p15:guide>
        <p15:guide id="5" pos="7543" userDrawn="1">
          <p15:clr>
            <a:srgbClr val="A4A3A4"/>
          </p15:clr>
        </p15:guide>
        <p15:guide id="6" pos="330" userDrawn="1">
          <p15:clr>
            <a:srgbClr val="A4A3A4"/>
          </p15:clr>
        </p15:guide>
        <p15:guide id="7" pos="139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85" d="100"/>
          <a:sy n="85" d="100"/>
        </p:scale>
        <p:origin x="-210" y="-78"/>
      </p:cViewPr>
      <p:guideLst>
        <p:guide orient="horz" pos="330"/>
        <p:guide orient="horz" pos="4002"/>
        <p:guide pos="4050"/>
        <p:guide pos="557"/>
        <p:guide pos="7543"/>
        <p:guide pos="330"/>
        <p:guide pos="1399"/>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968"/>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150.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handoutMaster" Target="handoutMasters/handoutMaster1.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642620" indent="0" algn="ctr">
              <a:buNone/>
              <a:defRPr>
                <a:solidFill>
                  <a:schemeClr val="tx1">
                    <a:tint val="75000"/>
                  </a:schemeClr>
                </a:solidFill>
              </a:defRPr>
            </a:lvl2pPr>
            <a:lvl3pPr marL="1285875" indent="0" algn="ctr">
              <a:buNone/>
              <a:defRPr>
                <a:solidFill>
                  <a:schemeClr val="tx1">
                    <a:tint val="75000"/>
                  </a:schemeClr>
                </a:solidFill>
              </a:defRPr>
            </a:lvl3pPr>
            <a:lvl4pPr marL="1928495" indent="0" algn="ctr">
              <a:buNone/>
              <a:defRPr>
                <a:solidFill>
                  <a:schemeClr val="tx1">
                    <a:tint val="75000"/>
                  </a:schemeClr>
                </a:solidFill>
              </a:defRPr>
            </a:lvl4pPr>
            <a:lvl5pPr marL="2571750" indent="0" algn="ctr">
              <a:buNone/>
              <a:defRPr>
                <a:solidFill>
                  <a:schemeClr val="tx1">
                    <a:tint val="75000"/>
                  </a:schemeClr>
                </a:solidFill>
              </a:defRPr>
            </a:lvl5pPr>
            <a:lvl6pPr marL="3214370" indent="0" algn="ctr">
              <a:buNone/>
              <a:defRPr>
                <a:solidFill>
                  <a:schemeClr val="tx1">
                    <a:tint val="75000"/>
                  </a:schemeClr>
                </a:solidFill>
              </a:defRPr>
            </a:lvl6pPr>
            <a:lvl7pPr marL="3857625" indent="0" algn="ctr">
              <a:buNone/>
              <a:defRPr>
                <a:solidFill>
                  <a:schemeClr val="tx1">
                    <a:tint val="75000"/>
                  </a:schemeClr>
                </a:solidFill>
              </a:defRPr>
            </a:lvl7pPr>
            <a:lvl8pPr marL="4500245" indent="0" algn="ctr">
              <a:buNone/>
              <a:defRPr>
                <a:solidFill>
                  <a:schemeClr val="tx1">
                    <a:tint val="75000"/>
                  </a:schemeClr>
                </a:solidFill>
              </a:defRPr>
            </a:lvl8pPr>
            <a:lvl9pPr marL="51435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p:transition spd="slow">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736248" y="417004"/>
            <a:ext cx="11386253" cy="834992"/>
          </a:xfrm>
        </p:spPr>
        <p:txBody>
          <a:bodyPr/>
          <a:lstStyle>
            <a:lvl1pPr algn="ctr">
              <a:defRPr sz="3370">
                <a:solidFill>
                  <a:schemeClr val="tx1">
                    <a:lumMod val="85000"/>
                    <a:lumOff val="15000"/>
                  </a:schemeClr>
                </a:solidFill>
                <a:latin typeface="+mj-ea"/>
                <a:ea typeface="+mj-ea"/>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4.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0" Type="http://schemas.openxmlformats.org/officeDocument/2006/relationships/notesSlide" Target="../notesSlides/notesSlide5.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image" Target="../media/image7.svg"/><Relationship Id="rId7" Type="http://schemas.openxmlformats.org/officeDocument/2006/relationships/image" Target="../media/image6.png"/><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3" Type="http://schemas.openxmlformats.org/officeDocument/2006/relationships/notesSlide" Target="../notesSlides/notesSlide6.xml"/><Relationship Id="rId22" Type="http://schemas.openxmlformats.org/officeDocument/2006/relationships/slideLayout" Target="../slideLayouts/slideLayout14.xml"/><Relationship Id="rId21" Type="http://schemas.openxmlformats.org/officeDocument/2006/relationships/tags" Target="../tags/tag37.xml"/><Relationship Id="rId20" Type="http://schemas.openxmlformats.org/officeDocument/2006/relationships/tags" Target="../tags/tag36.xml"/><Relationship Id="rId2" Type="http://schemas.openxmlformats.org/officeDocument/2006/relationships/tags" Target="../tags/tag24.xml"/><Relationship Id="rId19" Type="http://schemas.openxmlformats.org/officeDocument/2006/relationships/tags" Target="../tags/tag35.xml"/><Relationship Id="rId18" Type="http://schemas.openxmlformats.org/officeDocument/2006/relationships/tags" Target="../tags/tag34.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image" Target="../media/image11.svg"/><Relationship Id="rId14" Type="http://schemas.openxmlformats.org/officeDocument/2006/relationships/image" Target="../media/image10.png"/><Relationship Id="rId13" Type="http://schemas.openxmlformats.org/officeDocument/2006/relationships/tags" Target="../tags/tag31.xml"/><Relationship Id="rId12" Type="http://schemas.openxmlformats.org/officeDocument/2006/relationships/image" Target="../media/image9.svg"/><Relationship Id="rId11" Type="http://schemas.openxmlformats.org/officeDocument/2006/relationships/image" Target="../media/image8.png"/><Relationship Id="rId10" Type="http://schemas.openxmlformats.org/officeDocument/2006/relationships/tags" Target="../tags/tag30.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4" Type="http://schemas.openxmlformats.org/officeDocument/2006/relationships/notesSlide" Target="../notesSlides/notesSlide7.xml"/><Relationship Id="rId43" Type="http://schemas.openxmlformats.org/officeDocument/2006/relationships/slideLayout" Target="../slideLayouts/slideLayout14.xml"/><Relationship Id="rId42" Type="http://schemas.openxmlformats.org/officeDocument/2006/relationships/tags" Target="../tags/tag69.xml"/><Relationship Id="rId41" Type="http://schemas.openxmlformats.org/officeDocument/2006/relationships/image" Target="../media/image21.svg"/><Relationship Id="rId40" Type="http://schemas.openxmlformats.org/officeDocument/2006/relationships/image" Target="../media/image20.png"/><Relationship Id="rId4" Type="http://schemas.openxmlformats.org/officeDocument/2006/relationships/tags" Target="../tags/tag41.xml"/><Relationship Id="rId39" Type="http://schemas.openxmlformats.org/officeDocument/2006/relationships/tags" Target="../tags/tag68.xml"/><Relationship Id="rId38" Type="http://schemas.openxmlformats.org/officeDocument/2006/relationships/image" Target="../media/image19.svg"/><Relationship Id="rId37" Type="http://schemas.openxmlformats.org/officeDocument/2006/relationships/image" Target="../media/image18.png"/><Relationship Id="rId36" Type="http://schemas.openxmlformats.org/officeDocument/2006/relationships/tags" Target="../tags/tag67.xml"/><Relationship Id="rId35" Type="http://schemas.openxmlformats.org/officeDocument/2006/relationships/image" Target="../media/image17.svg"/><Relationship Id="rId34" Type="http://schemas.openxmlformats.org/officeDocument/2006/relationships/image" Target="../media/image16.png"/><Relationship Id="rId33" Type="http://schemas.openxmlformats.org/officeDocument/2006/relationships/tags" Target="../tags/tag66.xml"/><Relationship Id="rId32" Type="http://schemas.openxmlformats.org/officeDocument/2006/relationships/image" Target="../media/image15.svg"/><Relationship Id="rId31" Type="http://schemas.openxmlformats.org/officeDocument/2006/relationships/image" Target="../media/image14.png"/><Relationship Id="rId30" Type="http://schemas.openxmlformats.org/officeDocument/2006/relationships/tags" Target="../tags/tag65.xml"/><Relationship Id="rId3" Type="http://schemas.openxmlformats.org/officeDocument/2006/relationships/tags" Target="../tags/tag40.xml"/><Relationship Id="rId29" Type="http://schemas.openxmlformats.org/officeDocument/2006/relationships/tags" Target="../tags/tag64.xml"/><Relationship Id="rId28" Type="http://schemas.openxmlformats.org/officeDocument/2006/relationships/image" Target="../media/image13.svg"/><Relationship Id="rId27" Type="http://schemas.openxmlformats.org/officeDocument/2006/relationships/image" Target="../media/image12.png"/><Relationship Id="rId26" Type="http://schemas.openxmlformats.org/officeDocument/2006/relationships/tags" Target="../tags/tag63.xml"/><Relationship Id="rId25" Type="http://schemas.openxmlformats.org/officeDocument/2006/relationships/tags" Target="../tags/tag62.xml"/><Relationship Id="rId24" Type="http://schemas.openxmlformats.org/officeDocument/2006/relationships/tags" Target="../tags/tag61.xml"/><Relationship Id="rId23" Type="http://schemas.openxmlformats.org/officeDocument/2006/relationships/tags" Target="../tags/tag60.xml"/><Relationship Id="rId22" Type="http://schemas.openxmlformats.org/officeDocument/2006/relationships/tags" Target="../tags/tag59.xml"/><Relationship Id="rId21" Type="http://schemas.openxmlformats.org/officeDocument/2006/relationships/tags" Target="../tags/tag58.xml"/><Relationship Id="rId20" Type="http://schemas.openxmlformats.org/officeDocument/2006/relationships/tags" Target="../tags/tag57.xml"/><Relationship Id="rId2" Type="http://schemas.openxmlformats.org/officeDocument/2006/relationships/tags" Target="../tags/tag39.xml"/><Relationship Id="rId19" Type="http://schemas.openxmlformats.org/officeDocument/2006/relationships/tags" Target="../tags/tag56.xml"/><Relationship Id="rId18" Type="http://schemas.openxmlformats.org/officeDocument/2006/relationships/tags" Target="../tags/tag55.xml"/><Relationship Id="rId17" Type="http://schemas.openxmlformats.org/officeDocument/2006/relationships/tags" Target="../tags/tag54.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0.xml"/></Relationships>
</file>

<file path=ppt/slides/_rels/slide15.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image" Target="../media/image23.svg"/><Relationship Id="rId7" Type="http://schemas.openxmlformats.org/officeDocument/2006/relationships/image" Target="../media/image22.png"/><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4" Type="http://schemas.openxmlformats.org/officeDocument/2006/relationships/slideLayout" Target="../slideLayouts/slideLayout14.xml"/><Relationship Id="rId23" Type="http://schemas.openxmlformats.org/officeDocument/2006/relationships/tags" Target="../tags/tag87.xml"/><Relationship Id="rId22" Type="http://schemas.openxmlformats.org/officeDocument/2006/relationships/tags" Target="../tags/tag86.xml"/><Relationship Id="rId21" Type="http://schemas.openxmlformats.org/officeDocument/2006/relationships/tags" Target="../tags/tag85.xml"/><Relationship Id="rId20" Type="http://schemas.openxmlformats.org/officeDocument/2006/relationships/tags" Target="../tags/tag84.xml"/><Relationship Id="rId2" Type="http://schemas.openxmlformats.org/officeDocument/2006/relationships/tags" Target="../tags/tag72.xml"/><Relationship Id="rId19" Type="http://schemas.openxmlformats.org/officeDocument/2006/relationships/tags" Target="../tags/tag83.xml"/><Relationship Id="rId18" Type="http://schemas.openxmlformats.org/officeDocument/2006/relationships/tags" Target="../tags/tag82.xml"/><Relationship Id="rId17" Type="http://schemas.openxmlformats.org/officeDocument/2006/relationships/tags" Target="../tags/tag81.xml"/><Relationship Id="rId16" Type="http://schemas.openxmlformats.org/officeDocument/2006/relationships/image" Target="../media/image27.svg"/><Relationship Id="rId15" Type="http://schemas.openxmlformats.org/officeDocument/2006/relationships/image" Target="../media/image26.png"/><Relationship Id="rId14" Type="http://schemas.openxmlformats.org/officeDocument/2006/relationships/tags" Target="../tags/tag80.xml"/><Relationship Id="rId13" Type="http://schemas.openxmlformats.org/officeDocument/2006/relationships/tags" Target="../tags/tag79.xml"/><Relationship Id="rId12" Type="http://schemas.openxmlformats.org/officeDocument/2006/relationships/image" Target="../media/image25.svg"/><Relationship Id="rId11" Type="http://schemas.openxmlformats.org/officeDocument/2006/relationships/image" Target="../media/image24.png"/><Relationship Id="rId10" Type="http://schemas.openxmlformats.org/officeDocument/2006/relationships/tags" Target="../tags/tag78.xml"/><Relationship Id="rId1" Type="http://schemas.openxmlformats.org/officeDocument/2006/relationships/tags" Target="../tags/tag7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slideLayout" Target="../slideLayouts/slideLayout14.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88.xml"/></Relationships>
</file>

<file path=ppt/slides/_rels/slide19.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3" Type="http://schemas.openxmlformats.org/officeDocument/2006/relationships/notesSlide" Target="../notesSlides/notesSlide8.xml"/><Relationship Id="rId12" Type="http://schemas.openxmlformats.org/officeDocument/2006/relationships/slideLayout" Target="../slideLayouts/slideLayout14.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9" Type="http://schemas.openxmlformats.org/officeDocument/2006/relationships/image" Target="../media/image30.png"/><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6" Type="http://schemas.openxmlformats.org/officeDocument/2006/relationships/notesSlide" Target="../notesSlides/notesSlide10.xml"/><Relationship Id="rId15" Type="http://schemas.openxmlformats.org/officeDocument/2006/relationships/slideLayout" Target="../slideLayouts/slideLayout14.xml"/><Relationship Id="rId14" Type="http://schemas.openxmlformats.org/officeDocument/2006/relationships/tags" Target="../tags/tag120.xml"/><Relationship Id="rId13" Type="http://schemas.openxmlformats.org/officeDocument/2006/relationships/image" Target="../media/image33.svg"/><Relationship Id="rId12" Type="http://schemas.openxmlformats.org/officeDocument/2006/relationships/image" Target="../media/image32.png"/><Relationship Id="rId11" Type="http://schemas.openxmlformats.org/officeDocument/2006/relationships/tags" Target="../tags/tag119.xml"/><Relationship Id="rId10" Type="http://schemas.openxmlformats.org/officeDocument/2006/relationships/image" Target="../media/image31.svg"/><Relationship Id="rId1" Type="http://schemas.openxmlformats.org/officeDocument/2006/relationships/tags" Target="../tags/tag1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0" Type="http://schemas.openxmlformats.org/officeDocument/2006/relationships/slideLayout" Target="../slideLayouts/slideLayout14.xml"/><Relationship Id="rId3" Type="http://schemas.openxmlformats.org/officeDocument/2006/relationships/tags" Target="../tags/tag123.xml"/><Relationship Id="rId29" Type="http://schemas.openxmlformats.org/officeDocument/2006/relationships/tags" Target="../tags/tag149.xml"/><Relationship Id="rId28" Type="http://schemas.openxmlformats.org/officeDocument/2006/relationships/tags" Target="../tags/tag148.xml"/><Relationship Id="rId27" Type="http://schemas.openxmlformats.org/officeDocument/2006/relationships/tags" Target="../tags/tag147.xml"/><Relationship Id="rId26" Type="http://schemas.openxmlformats.org/officeDocument/2006/relationships/tags" Target="../tags/tag146.xml"/><Relationship Id="rId25" Type="http://schemas.openxmlformats.org/officeDocument/2006/relationships/tags" Target="../tags/tag145.xml"/><Relationship Id="rId24" Type="http://schemas.openxmlformats.org/officeDocument/2006/relationships/tags" Target="../tags/tag144.xml"/><Relationship Id="rId23" Type="http://schemas.openxmlformats.org/officeDocument/2006/relationships/tags" Target="../tags/tag143.xml"/><Relationship Id="rId22" Type="http://schemas.openxmlformats.org/officeDocument/2006/relationships/tags" Target="../tags/tag142.xml"/><Relationship Id="rId21" Type="http://schemas.openxmlformats.org/officeDocument/2006/relationships/tags" Target="../tags/tag141.xml"/><Relationship Id="rId20" Type="http://schemas.openxmlformats.org/officeDocument/2006/relationships/tags" Target="../tags/tag140.xml"/><Relationship Id="rId2" Type="http://schemas.openxmlformats.org/officeDocument/2006/relationships/tags" Target="../tags/tag122.xml"/><Relationship Id="rId19" Type="http://schemas.openxmlformats.org/officeDocument/2006/relationships/tags" Target="../tags/tag139.xml"/><Relationship Id="rId18" Type="http://schemas.openxmlformats.org/officeDocument/2006/relationships/tags" Target="../tags/tag138.xml"/><Relationship Id="rId17" Type="http://schemas.openxmlformats.org/officeDocument/2006/relationships/tags" Target="../tags/tag137.xml"/><Relationship Id="rId16" Type="http://schemas.openxmlformats.org/officeDocument/2006/relationships/tags" Target="../tags/tag136.xml"/><Relationship Id="rId15" Type="http://schemas.openxmlformats.org/officeDocument/2006/relationships/tags" Target="../tags/tag135.xml"/><Relationship Id="rId14" Type="http://schemas.openxmlformats.org/officeDocument/2006/relationships/tags" Target="../tags/tag134.xml"/><Relationship Id="rId13" Type="http://schemas.openxmlformats.org/officeDocument/2006/relationships/tags" Target="../tags/tag133.xml"/><Relationship Id="rId12" Type="http://schemas.openxmlformats.org/officeDocument/2006/relationships/tags" Target="../tags/tag132.xml"/><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tags" Target="../tags/tag12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2" Type="http://schemas.openxmlformats.org/officeDocument/2006/relationships/notesSlide" Target="../notesSlides/notesSlide3.xml"/><Relationship Id="rId11" Type="http://schemas.openxmlformats.org/officeDocument/2006/relationships/slideLayout" Target="../slideLayouts/slideLayout4.xml"/><Relationship Id="rId10" Type="http://schemas.openxmlformats.org/officeDocument/2006/relationships/tags" Target="../tags/tag14.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5.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6.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7.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37.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8.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2973070" y="1960245"/>
            <a:ext cx="7599045" cy="738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6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sym typeface="+mn-ea"/>
              </a:rPr>
              <a:t> </a:t>
            </a:r>
            <a:r>
              <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sym typeface="+mn-ea"/>
              </a:rPr>
              <a:t>第八章 有效应对压力与挫折</a:t>
            </a:r>
            <a:endPar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sym typeface="+mn-ea"/>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20"/>
          <p:cNvSpPr>
            <a:spLocks noGrp="1"/>
          </p:cNvSpPr>
          <p:nvPr>
            <p:ph type="title"/>
            <p:custDataLst>
              <p:tags r:id="rId1"/>
            </p:custDataLst>
          </p:nvPr>
        </p:nvSpPr>
        <p:spPr>
          <a:xfrm>
            <a:off x="597183" y="1095819"/>
            <a:ext cx="11386253" cy="834992"/>
          </a:xfrm>
        </p:spPr>
        <p:txBody>
          <a:bodyPr>
            <a:normAutofit fontScale="90000"/>
          </a:bodyPr>
          <a:lstStyle/>
          <a:p>
            <a:pPr marL="0" indent="0" algn="l" fontAlgn="auto">
              <a:lnSpc>
                <a:spcPct val="150000"/>
              </a:lnSpc>
            </a:pPr>
            <a:r>
              <a:rPr lang="en-US" b="1">
                <a:ea typeface="宋体" panose="02010600030101010101" pitchFamily="2" charset="-122"/>
                <a:sym typeface="+mn-ea"/>
              </a:rPr>
              <a:t>      </a:t>
            </a:r>
            <a:r>
              <a:rPr b="1">
                <a:ea typeface="宋体" panose="02010600030101010101" pitchFamily="2" charset="-122"/>
                <a:sym typeface="+mn-ea"/>
              </a:rPr>
              <a:t>内外环境的刺激作用于个体后，</a:t>
            </a:r>
            <a:r>
              <a:rPr b="1">
                <a:solidFill>
                  <a:srgbClr val="FF0000"/>
                </a:solidFill>
                <a:ea typeface="宋体" panose="02010600030101010101" pitchFamily="2" charset="-122"/>
                <a:sym typeface="+mn-ea"/>
              </a:rPr>
              <a:t>能否产生压力</a:t>
            </a:r>
            <a:r>
              <a:rPr b="1">
                <a:ea typeface="宋体" panose="02010600030101010101" pitchFamily="2" charset="-122"/>
                <a:sym typeface="+mn-ea"/>
              </a:rPr>
              <a:t>，主要取决于两个重要的心理过程，即</a:t>
            </a:r>
            <a:r>
              <a:rPr b="1">
                <a:solidFill>
                  <a:srgbClr val="FF0000"/>
                </a:solidFill>
                <a:ea typeface="宋体" panose="02010600030101010101" pitchFamily="2" charset="-122"/>
                <a:sym typeface="+mn-ea"/>
              </a:rPr>
              <a:t>认知评价</a:t>
            </a:r>
            <a:r>
              <a:rPr b="1">
                <a:ea typeface="宋体" panose="02010600030101010101" pitchFamily="2" charset="-122"/>
                <a:sym typeface="+mn-ea"/>
              </a:rPr>
              <a:t>和</a:t>
            </a:r>
            <a:r>
              <a:rPr b="1">
                <a:solidFill>
                  <a:srgbClr val="FF0000"/>
                </a:solidFill>
                <a:ea typeface="宋体" panose="02010600030101010101" pitchFamily="2" charset="-122"/>
                <a:sym typeface="+mn-ea"/>
              </a:rPr>
              <a:t>应对</a:t>
            </a:r>
            <a:r>
              <a:rPr b="1">
                <a:ea typeface="宋体" panose="02010600030101010101" pitchFamily="2" charset="-122"/>
                <a:sym typeface="+mn-ea"/>
              </a:rPr>
              <a:t>。</a:t>
            </a:r>
            <a:endParaRPr lang="zh-CN" altLang="en-US" dirty="0"/>
          </a:p>
        </p:txBody>
      </p:sp>
      <p:sp>
        <p:nvSpPr>
          <p:cNvPr id="31" name="Rectangle 41732_#color_#shadow_$dk1-788&amp;2007"/>
          <p:cNvSpPr/>
          <p:nvPr>
            <p:custDataLst>
              <p:tags r:id="rId2"/>
            </p:custDataLst>
          </p:nvPr>
        </p:nvSpPr>
        <p:spPr>
          <a:xfrm>
            <a:off x="1054735" y="2248535"/>
            <a:ext cx="10749280" cy="1880235"/>
          </a:xfrm>
          <a:prstGeom prst="roundRect">
            <a:avLst/>
          </a:prstGeom>
          <a:solidFill>
            <a:srgbClr val="FFFFFF"/>
          </a:solidFill>
          <a:effectLst>
            <a:outerShdw blurRad="508000" dist="76200" dir="5400000" algn="bl" rotWithShape="0">
              <a:schemeClr val="accent1">
                <a:alpha val="20000"/>
              </a:schemeClr>
            </a:outerShdw>
          </a:effectLst>
        </p:spPr>
        <p:txBody>
          <a:bodyPr/>
          <a:lstStyle/>
          <a:p>
            <a:endParaRPr lang="zh-CN" altLang="en-US" sz="1900"/>
          </a:p>
        </p:txBody>
      </p:sp>
      <p:sp>
        <p:nvSpPr>
          <p:cNvPr id="3" name="矩形 2"/>
          <p:cNvSpPr/>
          <p:nvPr>
            <p:custDataLst>
              <p:tags r:id="rId3"/>
            </p:custDataLst>
          </p:nvPr>
        </p:nvSpPr>
        <p:spPr>
          <a:xfrm>
            <a:off x="1194435" y="3031490"/>
            <a:ext cx="10065385" cy="835660"/>
          </a:xfrm>
          <a:prstGeom prst="rect">
            <a:avLst/>
          </a:prstGeom>
          <a:noFill/>
        </p:spPr>
        <p:txBody>
          <a:bodyPr wrap="square" lIns="0" tIns="0" rIns="0" bIns="0" rtlCol="0" anchor="t">
            <a:noAutofit/>
          </a:bodyPr>
          <a:lstStyle/>
          <a:p>
            <a:pPr marL="0" indent="304800" eaLnBrk="1" latinLnBrk="0" hangingPunct="1">
              <a:lnSpc>
                <a:spcPct val="150000"/>
              </a:lnSpc>
            </a:pPr>
            <a:r>
              <a:rPr lang="en-US" sz="1900" b="1">
                <a:sym typeface="+mn-ea"/>
              </a:rPr>
              <a:t> </a:t>
            </a:r>
            <a:r>
              <a:rPr sz="1900" b="1">
                <a:sym typeface="+mn-ea"/>
              </a:rPr>
              <a:t>认知评价是指个体评估情境对自身是否有影响的认知过程，包括对压力源的确定、思考及期待，以及对自身应对能力的评价等。</a:t>
            </a:r>
            <a:endParaRPr lang="zh-CN" altLang="en-US" sz="1900" dirty="0">
              <a:solidFill>
                <a:srgbClr val="404040"/>
              </a:solidFill>
              <a:latin typeface="+mn-ea"/>
              <a:cs typeface="+mn-ea"/>
            </a:endParaRPr>
          </a:p>
        </p:txBody>
      </p:sp>
      <p:sp>
        <p:nvSpPr>
          <p:cNvPr id="4" name="矩形 3"/>
          <p:cNvSpPr/>
          <p:nvPr>
            <p:custDataLst>
              <p:tags r:id="rId4"/>
            </p:custDataLst>
          </p:nvPr>
        </p:nvSpPr>
        <p:spPr>
          <a:xfrm>
            <a:off x="1604645" y="2464435"/>
            <a:ext cx="1737995" cy="429260"/>
          </a:xfrm>
          <a:prstGeom prst="rect">
            <a:avLst/>
          </a:prstGeom>
          <a:noFill/>
        </p:spPr>
        <p:txBody>
          <a:bodyPr wrap="square" lIns="0" tIns="0" rIns="0" bIns="0" rtlCol="0" anchor="ctr">
            <a:noAutofit/>
          </a:bodyPr>
          <a:lstStyle/>
          <a:p>
            <a:pPr>
              <a:spcBef>
                <a:spcPct val="0"/>
              </a:spcBef>
              <a:spcAft>
                <a:spcPct val="0"/>
              </a:spcAft>
            </a:pPr>
            <a:r>
              <a:rPr lang="zh-CN" altLang="en-US" sz="2950" b="1" dirty="0">
                <a:solidFill>
                  <a:srgbClr val="151515"/>
                </a:solidFill>
                <a:latin typeface="+mn-ea"/>
                <a:cs typeface="+mn-ea"/>
              </a:rPr>
              <a:t>认知评价</a:t>
            </a:r>
            <a:endParaRPr lang="zh-CN" altLang="en-US" sz="2950" b="1" dirty="0">
              <a:solidFill>
                <a:srgbClr val="151515"/>
              </a:solidFill>
              <a:latin typeface="+mn-ea"/>
              <a:cs typeface="+mn-ea"/>
            </a:endParaRPr>
          </a:p>
        </p:txBody>
      </p:sp>
      <p:sp>
        <p:nvSpPr>
          <p:cNvPr id="42" name="Rectangle 41732_#color_#shadow_$dk1-788&amp;2007"/>
          <p:cNvSpPr/>
          <p:nvPr>
            <p:custDataLst>
              <p:tags r:id="rId5"/>
            </p:custDataLst>
          </p:nvPr>
        </p:nvSpPr>
        <p:spPr>
          <a:xfrm>
            <a:off x="1054735" y="4629785"/>
            <a:ext cx="10749280" cy="1824990"/>
          </a:xfrm>
          <a:prstGeom prst="roundRect">
            <a:avLst/>
          </a:prstGeom>
          <a:solidFill>
            <a:srgbClr val="FFFFFF"/>
          </a:solidFill>
          <a:effectLst>
            <a:outerShdw blurRad="508000" dist="76200" dir="5400000" algn="bl" rotWithShape="0">
              <a:schemeClr val="accent1">
                <a:alpha val="20000"/>
              </a:schemeClr>
            </a:outerShdw>
          </a:effectLst>
        </p:spPr>
        <p:txBody>
          <a:bodyPr/>
          <a:lstStyle/>
          <a:p>
            <a:endParaRPr lang="zh-CN" altLang="en-US" sz="1900"/>
          </a:p>
        </p:txBody>
      </p:sp>
      <p:sp>
        <p:nvSpPr>
          <p:cNvPr id="6" name="矩形 5"/>
          <p:cNvSpPr/>
          <p:nvPr>
            <p:custDataLst>
              <p:tags r:id="rId6"/>
            </p:custDataLst>
          </p:nvPr>
        </p:nvSpPr>
        <p:spPr>
          <a:xfrm>
            <a:off x="1306830" y="5381625"/>
            <a:ext cx="9952990" cy="835660"/>
          </a:xfrm>
          <a:prstGeom prst="rect">
            <a:avLst/>
          </a:prstGeom>
          <a:noFill/>
        </p:spPr>
        <p:txBody>
          <a:bodyPr wrap="square" lIns="0" tIns="0" rIns="0" bIns="0" rtlCol="0" anchor="t">
            <a:noAutofit/>
          </a:bodyPr>
          <a:lstStyle/>
          <a:p>
            <a:pPr marL="0" indent="304800" eaLnBrk="1" latinLnBrk="0" hangingPunct="1">
              <a:lnSpc>
                <a:spcPct val="150000"/>
              </a:lnSpc>
            </a:pPr>
            <a:r>
              <a:rPr lang="en-US" sz="1900" b="1">
                <a:sym typeface="+mn-ea"/>
              </a:rPr>
              <a:t>  </a:t>
            </a:r>
            <a:r>
              <a:rPr sz="1900" b="1">
                <a:sym typeface="+mn-ea"/>
              </a:rPr>
              <a:t>应对是指应用行为或认知的方法努力解决环境与机体内部需求之间的冲突，包括评价压力的意义、控制或改变压力的环境、解决或消除问题、缓解由于压力而出现的情绪反应等。</a:t>
            </a:r>
            <a:endParaRPr lang="zh-CN" altLang="en-US" sz="1900" dirty="0">
              <a:solidFill>
                <a:srgbClr val="404040"/>
              </a:solidFill>
              <a:latin typeface="+mn-ea"/>
              <a:cs typeface="+mn-ea"/>
            </a:endParaRPr>
          </a:p>
        </p:txBody>
      </p:sp>
      <p:sp>
        <p:nvSpPr>
          <p:cNvPr id="7" name="矩形 6"/>
          <p:cNvSpPr/>
          <p:nvPr>
            <p:custDataLst>
              <p:tags r:id="rId7"/>
            </p:custDataLst>
          </p:nvPr>
        </p:nvSpPr>
        <p:spPr>
          <a:xfrm>
            <a:off x="1778000" y="4840605"/>
            <a:ext cx="763905" cy="429260"/>
          </a:xfrm>
          <a:prstGeom prst="rect">
            <a:avLst/>
          </a:prstGeom>
          <a:noFill/>
        </p:spPr>
        <p:txBody>
          <a:bodyPr wrap="square" lIns="0" tIns="0" rIns="0" bIns="0" rtlCol="0" anchor="ctr">
            <a:noAutofit/>
          </a:bodyPr>
          <a:lstStyle/>
          <a:p>
            <a:pPr>
              <a:spcBef>
                <a:spcPct val="0"/>
              </a:spcBef>
              <a:spcAft>
                <a:spcPct val="0"/>
              </a:spcAft>
            </a:pPr>
            <a:r>
              <a:rPr lang="zh-CN" altLang="en-US" sz="2950" b="1">
                <a:solidFill>
                  <a:srgbClr val="151515"/>
                </a:solidFill>
                <a:latin typeface="+mn-ea"/>
                <a:cs typeface="+mn-ea"/>
              </a:rPr>
              <a:t>应对</a:t>
            </a:r>
            <a:endParaRPr lang="zh-CN" altLang="en-US" sz="2950" b="1">
              <a:solidFill>
                <a:srgbClr val="151515"/>
              </a:solidFill>
              <a:latin typeface="+mn-ea"/>
              <a:cs typeface="+mn-ea"/>
            </a:endParaRPr>
          </a:p>
        </p:txBody>
      </p:sp>
    </p:spTree>
    <p:custDataLst>
      <p:tags r:id="rId8"/>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643893" y="642615"/>
            <a:ext cx="11564638" cy="743902"/>
          </a:xfrm>
        </p:spPr>
        <p:txBody>
          <a:bodyPr>
            <a:normAutofit fontScale="90000"/>
          </a:bodyPr>
          <a:lstStyle/>
          <a:p>
            <a:pPr algn="ctr">
              <a:buClrTx/>
              <a:buSzTx/>
              <a:buFontTx/>
            </a:pPr>
            <a:r>
              <a:rPr lang="zh-CN" altLang="en-US" sz="4400" dirty="0">
                <a:solidFill>
                  <a:schemeClr val="tx1"/>
                </a:solidFill>
                <a:latin typeface="华文中宋" panose="02010600040101010101" pitchFamily="2" charset="-122"/>
                <a:ea typeface="华文中宋" panose="02010600040101010101" pitchFamily="2" charset="-122"/>
              </a:rPr>
              <a:t>一、压力的涵义</a:t>
            </a:r>
            <a:endParaRPr lang="zh-CN" altLang="en-US" sz="4400" dirty="0">
              <a:solidFill>
                <a:schemeClr val="tx1"/>
              </a:solidFill>
              <a:latin typeface="华文中宋" panose="02010600040101010101" pitchFamily="2" charset="-122"/>
              <a:ea typeface="华文中宋" panose="02010600040101010101" pitchFamily="2" charset="-122"/>
            </a:endParaRPr>
          </a:p>
        </p:txBody>
      </p:sp>
      <p:sp>
        <p:nvSpPr>
          <p:cNvPr id="7" name="矩形: 圆角 23"/>
          <p:cNvSpPr>
            <a:spLocks noChangeAspect="1"/>
          </p:cNvSpPr>
          <p:nvPr>
            <p:custDataLst>
              <p:tags r:id="rId2"/>
            </p:custDataLst>
          </p:nvPr>
        </p:nvSpPr>
        <p:spPr>
          <a:xfrm rot="2700000">
            <a:off x="6862162" y="2157050"/>
            <a:ext cx="2678698" cy="2678698"/>
          </a:xfrm>
          <a:prstGeom prst="roundRect">
            <a:avLst>
              <a:gd name="adj" fmla="val 14848"/>
            </a:avLst>
          </a:prstGeom>
          <a:gradFill flip="none" rotWithShape="1">
            <a:gsLst>
              <a:gs pos="100000">
                <a:schemeClr val="accent1">
                  <a:lumMod val="20000"/>
                  <a:lumOff val="80000"/>
                  <a:alpha val="10000"/>
                </a:schemeClr>
              </a:gs>
              <a:gs pos="0">
                <a:schemeClr val="accent1">
                  <a:lumMod val="20000"/>
                  <a:lumOff val="80000"/>
                  <a:alpha val="40000"/>
                </a:schemeClr>
              </a:gs>
            </a:gsLst>
            <a:lin ang="5400000" scaled="1"/>
            <a:tileRect/>
          </a:gradFill>
          <a:ln w="9525" cap="flat">
            <a:noFill/>
            <a:prstDash val="solid"/>
            <a:miter/>
          </a:ln>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sp>
        <p:nvSpPr>
          <p:cNvPr id="25" name="矩形: 圆角 19"/>
          <p:cNvSpPr>
            <a:spLocks noChangeAspect="1"/>
          </p:cNvSpPr>
          <p:nvPr>
            <p:custDataLst>
              <p:tags r:id="rId3"/>
            </p:custDataLst>
          </p:nvPr>
        </p:nvSpPr>
        <p:spPr>
          <a:xfrm rot="2700000">
            <a:off x="4628942" y="4357066"/>
            <a:ext cx="2380435" cy="2380435"/>
          </a:xfrm>
          <a:prstGeom prst="roundRect">
            <a:avLst>
              <a:gd name="adj" fmla="val 14848"/>
            </a:avLst>
          </a:prstGeom>
          <a:noFill/>
          <a:ln w="22225" cap="flat">
            <a:gradFill flip="none" rotWithShape="1">
              <a:gsLst>
                <a:gs pos="0">
                  <a:schemeClr val="accent1">
                    <a:alpha val="11000"/>
                  </a:schemeClr>
                </a:gs>
                <a:gs pos="100000">
                  <a:schemeClr val="accent1">
                    <a:alpha val="0"/>
                  </a:schemeClr>
                </a:gs>
              </a:gsLst>
              <a:lin ang="16200000" scaled="1"/>
              <a:tileRect/>
            </a:gradFill>
            <a:prstDash val="solid"/>
            <a:miter/>
          </a:ln>
          <a:effectLst>
            <a:outerShdw blurRad="241300" dist="228600" dir="5400000" algn="t" rotWithShape="0">
              <a:schemeClr val="accent1">
                <a:alpha val="17000"/>
              </a:schemeClr>
            </a:outerShdw>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sp>
        <p:nvSpPr>
          <p:cNvPr id="27" name="矩形: 圆角 2"/>
          <p:cNvSpPr>
            <a:spLocks noChangeAspect="1"/>
          </p:cNvSpPr>
          <p:nvPr>
            <p:custDataLst>
              <p:tags r:id="rId4"/>
            </p:custDataLst>
          </p:nvPr>
        </p:nvSpPr>
        <p:spPr>
          <a:xfrm rot="2700000">
            <a:off x="2106915" y="3217289"/>
            <a:ext cx="2678698" cy="2678698"/>
          </a:xfrm>
          <a:prstGeom prst="roundRect">
            <a:avLst>
              <a:gd name="adj" fmla="val 14848"/>
            </a:avLst>
          </a:prstGeom>
          <a:gradFill flip="none" rotWithShape="0">
            <a:gsLst>
              <a:gs pos="14000">
                <a:schemeClr val="accent1">
                  <a:lumMod val="75000"/>
                </a:schemeClr>
              </a:gs>
              <a:gs pos="100000">
                <a:schemeClr val="accent1">
                  <a:lumMod val="60000"/>
                  <a:lumOff val="40000"/>
                </a:schemeClr>
              </a:gs>
              <a:gs pos="61000">
                <a:schemeClr val="accent1"/>
              </a:gs>
            </a:gsLst>
            <a:lin ang="16200000" scaled="1"/>
            <a:tileRect/>
          </a:gradFill>
          <a:ln w="9525" cap="flat">
            <a:noFill/>
            <a:prstDash val="solid"/>
            <a:miter/>
          </a:ln>
          <a:effectLst>
            <a:outerShdw blurRad="241300" dist="228600" dir="5400000" algn="t" rotWithShape="0">
              <a:schemeClr val="accent1">
                <a:alpha val="17000"/>
              </a:schemeClr>
            </a:outerShdw>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sp>
        <p:nvSpPr>
          <p:cNvPr id="28" name="矩形: 圆角 11"/>
          <p:cNvSpPr>
            <a:spLocks noChangeAspect="1"/>
          </p:cNvSpPr>
          <p:nvPr>
            <p:custDataLst>
              <p:tags r:id="rId5"/>
            </p:custDataLst>
          </p:nvPr>
        </p:nvSpPr>
        <p:spPr>
          <a:xfrm rot="2700000">
            <a:off x="4479907" y="2147783"/>
            <a:ext cx="2678698" cy="2678698"/>
          </a:xfrm>
          <a:prstGeom prst="roundRect">
            <a:avLst>
              <a:gd name="adj" fmla="val 14848"/>
            </a:avLst>
          </a:prstGeom>
          <a:solidFill>
            <a:srgbClr val="FFFFFF"/>
          </a:solidFill>
          <a:ln w="15875" cap="flat">
            <a:gradFill>
              <a:gsLst>
                <a:gs pos="0">
                  <a:schemeClr val="accent1">
                    <a:lumMod val="60000"/>
                    <a:lumOff val="40000"/>
                  </a:schemeClr>
                </a:gs>
                <a:gs pos="100000">
                  <a:schemeClr val="accent1">
                    <a:lumMod val="75000"/>
                  </a:schemeClr>
                </a:gs>
              </a:gsLst>
              <a:lin ang="5400000" scaled="1"/>
            </a:gradFill>
            <a:prstDash val="solid"/>
            <a:miter/>
          </a:ln>
          <a:effectLst>
            <a:outerShdw blurRad="241300" dist="228600" dir="5400000" algn="t" rotWithShape="0">
              <a:schemeClr val="accent1">
                <a:alpha val="17000"/>
              </a:schemeClr>
            </a:outerShdw>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pic>
        <p:nvPicPr>
          <p:cNvPr id="29" name="图片 3" descr="343439383331313b343532303031393bd2b5bca8b9dcc0ed"/>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5648254" y="4079072"/>
            <a:ext cx="350230" cy="350230"/>
          </a:xfrm>
          <a:prstGeom prst="rect">
            <a:avLst/>
          </a:prstGeom>
          <a:effectLst>
            <a:outerShdw blurRad="50800" dist="50800" dir="5400000" sx="102000" sy="102000" algn="ctr" rotWithShape="0">
              <a:schemeClr val="accent1">
                <a:alpha val="20000"/>
              </a:schemeClr>
            </a:outerShdw>
          </a:effectLst>
        </p:spPr>
      </p:pic>
      <p:sp>
        <p:nvSpPr>
          <p:cNvPr id="30" name="矩形: 圆角 12"/>
          <p:cNvSpPr>
            <a:spLocks noChangeAspect="1"/>
          </p:cNvSpPr>
          <p:nvPr>
            <p:custDataLst>
              <p:tags r:id="rId9"/>
            </p:custDataLst>
          </p:nvPr>
        </p:nvSpPr>
        <p:spPr>
          <a:xfrm rot="2700000">
            <a:off x="6862162" y="3217289"/>
            <a:ext cx="2678698" cy="2678698"/>
          </a:xfrm>
          <a:prstGeom prst="roundRect">
            <a:avLst>
              <a:gd name="adj" fmla="val 14848"/>
            </a:avLst>
          </a:prstGeom>
          <a:gradFill flip="none" rotWithShape="0">
            <a:gsLst>
              <a:gs pos="14000">
                <a:schemeClr val="accent1">
                  <a:lumMod val="75000"/>
                </a:schemeClr>
              </a:gs>
              <a:gs pos="100000">
                <a:schemeClr val="accent1">
                  <a:lumMod val="60000"/>
                  <a:lumOff val="40000"/>
                </a:schemeClr>
              </a:gs>
              <a:gs pos="61000">
                <a:schemeClr val="accent1"/>
              </a:gs>
            </a:gsLst>
            <a:lin ang="16200000" scaled="1"/>
            <a:tileRect/>
          </a:gradFill>
          <a:ln w="9525" cap="flat">
            <a:noFill/>
            <a:prstDash val="solid"/>
            <a:miter/>
          </a:ln>
          <a:effectLst>
            <a:outerShdw blurRad="241300" dist="228600" dir="5400000" algn="t" rotWithShape="0">
              <a:schemeClr val="accent1">
                <a:alpha val="17000"/>
              </a:schemeClr>
            </a:outerShdw>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pic>
        <p:nvPicPr>
          <p:cNvPr id="31" name="图片 4" descr="343439383331313b343532303032303bb8f6c8cbd0c5cfa2"/>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3275264" y="3672890"/>
            <a:ext cx="350230" cy="350230"/>
          </a:xfrm>
          <a:prstGeom prst="rect">
            <a:avLst/>
          </a:prstGeom>
          <a:effectLst>
            <a:outerShdw blurRad="76200" dist="38100" dir="8100000" algn="tr" rotWithShape="0">
              <a:schemeClr val="accent1">
                <a:lumMod val="75000"/>
                <a:alpha val="40000"/>
              </a:schemeClr>
            </a:outerShdw>
          </a:effectLst>
        </p:spPr>
      </p:pic>
      <p:pic>
        <p:nvPicPr>
          <p:cNvPr id="32" name="图片 13" descr="343435383038363b343532323339363bd5bdc2d4c4bfb1ea"/>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8025877" y="3672119"/>
            <a:ext cx="350230" cy="350230"/>
          </a:xfrm>
          <a:prstGeom prst="rect">
            <a:avLst/>
          </a:prstGeom>
          <a:effectLst>
            <a:outerShdw blurRad="76200" dist="38100" dir="8100000" algn="tr" rotWithShape="0">
              <a:schemeClr val="accent1">
                <a:lumMod val="75000"/>
                <a:alpha val="40000"/>
              </a:schemeClr>
            </a:outerShdw>
          </a:effectLst>
        </p:spPr>
      </p:pic>
      <p:sp>
        <p:nvSpPr>
          <p:cNvPr id="33" name="矩形: 圆角 38"/>
          <p:cNvSpPr>
            <a:spLocks noChangeAspect="1"/>
          </p:cNvSpPr>
          <p:nvPr>
            <p:custDataLst>
              <p:tags r:id="rId16"/>
            </p:custDataLst>
          </p:nvPr>
        </p:nvSpPr>
        <p:spPr>
          <a:xfrm rot="2700000">
            <a:off x="9608129" y="5091434"/>
            <a:ext cx="1378785" cy="1378785"/>
          </a:xfrm>
          <a:prstGeom prst="roundRect">
            <a:avLst>
              <a:gd name="adj" fmla="val 14848"/>
            </a:avLst>
          </a:prstGeom>
          <a:gradFill flip="none" rotWithShape="1">
            <a:gsLst>
              <a:gs pos="100000">
                <a:schemeClr val="accent1">
                  <a:lumMod val="20000"/>
                  <a:lumOff val="80000"/>
                  <a:alpha val="10000"/>
                </a:schemeClr>
              </a:gs>
              <a:gs pos="0">
                <a:schemeClr val="accent1">
                  <a:lumMod val="20000"/>
                  <a:lumOff val="80000"/>
                  <a:alpha val="40000"/>
                </a:schemeClr>
              </a:gs>
            </a:gsLst>
            <a:lin ang="2700000" scaled="1"/>
            <a:tileRect/>
          </a:gradFill>
          <a:ln w="9525" cap="flat">
            <a:noFill/>
            <a:prstDash val="solid"/>
            <a:miter/>
          </a:ln>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sp>
        <p:nvSpPr>
          <p:cNvPr id="34" name="矩形: 圆角 39"/>
          <p:cNvSpPr>
            <a:spLocks noChangeAspect="1"/>
          </p:cNvSpPr>
          <p:nvPr>
            <p:custDataLst>
              <p:tags r:id="rId17"/>
            </p:custDataLst>
          </p:nvPr>
        </p:nvSpPr>
        <p:spPr>
          <a:xfrm rot="2700000">
            <a:off x="1670619" y="1660521"/>
            <a:ext cx="1378785" cy="1378785"/>
          </a:xfrm>
          <a:prstGeom prst="roundRect">
            <a:avLst>
              <a:gd name="adj" fmla="val 14848"/>
            </a:avLst>
          </a:prstGeom>
          <a:gradFill flip="none" rotWithShape="1">
            <a:gsLst>
              <a:gs pos="100000">
                <a:schemeClr val="accent1">
                  <a:lumMod val="20000"/>
                  <a:lumOff val="80000"/>
                  <a:alpha val="10000"/>
                </a:schemeClr>
              </a:gs>
              <a:gs pos="0">
                <a:schemeClr val="accent1">
                  <a:lumMod val="20000"/>
                  <a:lumOff val="80000"/>
                  <a:alpha val="40000"/>
                </a:schemeClr>
              </a:gs>
            </a:gsLst>
            <a:lin ang="2700000" scaled="1"/>
            <a:tileRect/>
          </a:gradFill>
          <a:ln w="9525" cap="flat">
            <a:noFill/>
            <a:prstDash val="solid"/>
            <a:miter/>
          </a:ln>
          <a:effectLst/>
        </p:spPr>
        <p:txBody>
          <a:bodyPr rtlCol="0" anchor="ct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srgbClr val="000000"/>
              </a:solidFill>
              <a:effectLst/>
              <a:uLnTx/>
              <a:uFillTx/>
              <a:latin typeface="+mj-ea"/>
              <a:ea typeface="+mj-ea"/>
              <a:cs typeface="+mn-cs"/>
            </a:endParaRPr>
          </a:p>
        </p:txBody>
      </p:sp>
      <p:sp>
        <p:nvSpPr>
          <p:cNvPr id="35" name="矩形 34"/>
          <p:cNvSpPr/>
          <p:nvPr>
            <p:custDataLst>
              <p:tags r:id="rId18"/>
            </p:custDataLst>
          </p:nvPr>
        </p:nvSpPr>
        <p:spPr>
          <a:xfrm>
            <a:off x="2390314" y="4266717"/>
            <a:ext cx="2107572" cy="1202657"/>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3600" b="1" dirty="0">
                <a:solidFill>
                  <a:srgbClr val="FFFFFF"/>
                </a:solidFill>
                <a:latin typeface="+mn-ea"/>
                <a:cs typeface="+mn-ea"/>
              </a:rPr>
              <a:t>压力源</a:t>
            </a:r>
            <a:endParaRPr lang="zh-CN" altLang="en-US" sz="3600" b="1" dirty="0">
              <a:solidFill>
                <a:srgbClr val="FFFFFF"/>
              </a:solidFill>
              <a:latin typeface="+mn-ea"/>
              <a:cs typeface="+mn-ea"/>
            </a:endParaRPr>
          </a:p>
        </p:txBody>
      </p:sp>
      <p:sp>
        <p:nvSpPr>
          <p:cNvPr id="36" name="矩形 35"/>
          <p:cNvSpPr/>
          <p:nvPr>
            <p:custDataLst>
              <p:tags r:id="rId19"/>
            </p:custDataLst>
          </p:nvPr>
        </p:nvSpPr>
        <p:spPr>
          <a:xfrm>
            <a:off x="7149424" y="4266717"/>
            <a:ext cx="2107572" cy="1119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3200" b="1" dirty="0">
                <a:solidFill>
                  <a:srgbClr val="FFFFFF"/>
                </a:solidFill>
                <a:latin typeface="+mn-ea"/>
                <a:cs typeface="+mn-ea"/>
              </a:rPr>
              <a:t>压力反应</a:t>
            </a:r>
            <a:endParaRPr lang="zh-CN" altLang="en-US" sz="3200" b="1" dirty="0">
              <a:solidFill>
                <a:srgbClr val="FFFFFF"/>
              </a:solidFill>
              <a:latin typeface="+mn-ea"/>
              <a:cs typeface="+mn-ea"/>
            </a:endParaRPr>
          </a:p>
        </p:txBody>
      </p:sp>
      <p:sp>
        <p:nvSpPr>
          <p:cNvPr id="37" name="矩形 36"/>
          <p:cNvSpPr/>
          <p:nvPr>
            <p:custDataLst>
              <p:tags r:id="rId20"/>
            </p:custDataLst>
          </p:nvPr>
        </p:nvSpPr>
        <p:spPr>
          <a:xfrm>
            <a:off x="4765622" y="2630413"/>
            <a:ext cx="2107572" cy="1144743"/>
          </a:xfrm>
          <a:prstGeom prst="rect">
            <a:avLst/>
          </a:prstGeom>
          <a:noFill/>
        </p:spPr>
        <p:txBody>
          <a:bodyPr wrap="square" lIns="0" tIns="0" rIns="0" bIns="0" rtlCol="0" anchor="b" anchorCtr="0">
            <a:noAutofit/>
          </a:bodyPr>
          <a:p>
            <a:pPr algn="ctr">
              <a:lnSpc>
                <a:spcPct val="130000"/>
              </a:lnSpc>
              <a:spcBef>
                <a:spcPct val="0"/>
              </a:spcBef>
              <a:spcAft>
                <a:spcPct val="0"/>
              </a:spcAft>
            </a:pPr>
            <a:r>
              <a:rPr lang="zh-CN" altLang="en-US" sz="3600" b="1" dirty="0">
                <a:solidFill>
                  <a:schemeClr val="accent1"/>
                </a:solidFill>
                <a:latin typeface="+mn-ea"/>
                <a:cs typeface="+mn-ea"/>
              </a:rPr>
              <a:t>压力认知</a:t>
            </a:r>
            <a:endParaRPr lang="zh-CN" altLang="en-US" sz="3600" b="1" dirty="0">
              <a:solidFill>
                <a:schemeClr val="accent1"/>
              </a:solidFill>
              <a:latin typeface="+mn-ea"/>
              <a:cs typeface="+mn-ea"/>
            </a:endParaRPr>
          </a:p>
        </p:txBody>
      </p:sp>
    </p:spTree>
    <p:custDataLst>
      <p:tags r:id="rId2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3981450" y="807720"/>
            <a:ext cx="4777105" cy="795655"/>
          </a:xfrm>
        </p:spPr>
        <p:txBody>
          <a:bodyPr>
            <a:normAutofit fontScale="90000"/>
          </a:bodyPr>
          <a:lstStyle/>
          <a:p>
            <a:r>
              <a:rPr lang="zh-CN" altLang="en-US" sz="4000" b="1" dirty="0">
                <a:sym typeface="+mn-ea"/>
              </a:rPr>
              <a:t>（</a:t>
            </a:r>
            <a:r>
              <a:rPr lang="zh-CN" altLang="en-US" sz="3600" b="1">
                <a:solidFill>
                  <a:schemeClr val="tx1"/>
                </a:solidFill>
                <a:latin typeface="华文中宋" panose="02010600040101010101" pitchFamily="2" charset="-122"/>
                <a:ea typeface="华文中宋" panose="02010600040101010101" pitchFamily="2" charset="-122"/>
                <a:cs typeface="+mn-cs"/>
                <a:sym typeface="+mn-ea"/>
              </a:rPr>
              <a:t>一）压力源</a:t>
            </a:r>
            <a:br>
              <a:rPr lang="zh-CN" altLang="en-US" sz="2800" b="1">
                <a:solidFill>
                  <a:schemeClr val="tx1"/>
                </a:solidFill>
                <a:latin typeface="华文中宋" panose="02010600040101010101" pitchFamily="2" charset="-122"/>
                <a:ea typeface="华文中宋" panose="02010600040101010101" pitchFamily="2" charset="-122"/>
                <a:cs typeface="+mn-cs"/>
              </a:rPr>
            </a:br>
            <a:br>
              <a:rPr lang="zh-CN" altLang="en-US" dirty="0"/>
            </a:br>
            <a:endParaRPr lang="zh-CN" altLang="en-US">
              <a:latin typeface="+mj-ea"/>
              <a:ea typeface="+mj-ea"/>
              <a:sym typeface="+mn-ea"/>
            </a:endParaRPr>
          </a:p>
        </p:txBody>
      </p:sp>
      <p:sp>
        <p:nvSpPr>
          <p:cNvPr id="6" name="矩形 5"/>
          <p:cNvSpPr/>
          <p:nvPr>
            <p:custDataLst>
              <p:tags r:id="rId2"/>
            </p:custDataLst>
          </p:nvPr>
        </p:nvSpPr>
        <p:spPr>
          <a:xfrm>
            <a:off x="9192895" y="1026160"/>
            <a:ext cx="3253740" cy="1257300"/>
          </a:xfrm>
          <a:prstGeom prst="rect">
            <a:avLst/>
          </a:prstGeom>
          <a:noFill/>
        </p:spPr>
        <p:txBody>
          <a:bodyPr wrap="square" lIns="0" tIns="0" rIns="0" bIns="0" rtlCol="0" anchor="ctr" anchorCtr="0">
            <a:noAutofit/>
          </a:bodyPr>
          <a:lstStyle/>
          <a:p>
            <a:pPr algn="just">
              <a:lnSpc>
                <a:spcPct val="130000"/>
              </a:lnSpc>
              <a:spcBef>
                <a:spcPct val="0"/>
              </a:spcBef>
              <a:spcAft>
                <a:spcPct val="0"/>
              </a:spcAft>
            </a:pPr>
            <a:r>
              <a:rPr lang="zh-CN" altLang="en-US" sz="1475" dirty="0">
                <a:solidFill>
                  <a:schemeClr val="tx1">
                    <a:lumMod val="85000"/>
                    <a:lumOff val="15000"/>
                  </a:schemeClr>
                </a:solidFill>
                <a:latin typeface="+mn-ea"/>
                <a:cs typeface="+mn-ea"/>
              </a:rPr>
              <a:t>直接对人的躯体发生刺激作用而造成身心紧张状态或破坏作用的刺激物，包括躯体创伤或疾病、饥饿、疲惫、噪音、气温变化等。</a:t>
            </a:r>
            <a:endParaRPr lang="zh-CN" altLang="en-US" sz="1475" dirty="0">
              <a:solidFill>
                <a:schemeClr val="tx1">
                  <a:lumMod val="85000"/>
                  <a:lumOff val="15000"/>
                </a:schemeClr>
              </a:solidFill>
              <a:latin typeface="+mn-ea"/>
              <a:cs typeface="+mn-ea"/>
            </a:endParaRPr>
          </a:p>
        </p:txBody>
      </p:sp>
      <p:sp>
        <p:nvSpPr>
          <p:cNvPr id="8" name="矩形 7"/>
          <p:cNvSpPr/>
          <p:nvPr>
            <p:custDataLst>
              <p:tags r:id="rId3"/>
            </p:custDataLst>
          </p:nvPr>
        </p:nvSpPr>
        <p:spPr>
          <a:xfrm>
            <a:off x="9192895" y="2744470"/>
            <a:ext cx="3096260" cy="1257300"/>
          </a:xfrm>
          <a:prstGeom prst="rect">
            <a:avLst/>
          </a:prstGeom>
          <a:noFill/>
        </p:spPr>
        <p:txBody>
          <a:bodyPr wrap="square" lIns="0" tIns="0" rIns="0" bIns="0" rtlCol="0" anchor="ctr" anchorCtr="0">
            <a:noAutofit/>
          </a:bodyPr>
          <a:lstStyle/>
          <a:p>
            <a:pPr algn="just">
              <a:lnSpc>
                <a:spcPct val="130000"/>
              </a:lnSpc>
              <a:spcBef>
                <a:spcPct val="0"/>
              </a:spcBef>
              <a:spcAft>
                <a:spcPct val="0"/>
              </a:spcAft>
            </a:pPr>
            <a:r>
              <a:rPr lang="zh-CN" altLang="en-US" sz="1475" dirty="0">
                <a:solidFill>
                  <a:schemeClr val="tx1">
                    <a:lumMod val="85000"/>
                    <a:lumOff val="15000"/>
                  </a:schemeClr>
                </a:solidFill>
                <a:latin typeface="+mn-ea"/>
                <a:cs typeface="+mn-ea"/>
              </a:rPr>
              <a:t>造成个人生活方式改变，并要求人们对其做出调整和适应的情境与事件，如家庭发生重大变故、亲人突然去世、自然灾害、环境污染、政治动荡、过度拥挤等。</a:t>
            </a:r>
            <a:endParaRPr lang="zh-CN" altLang="en-US" sz="1475" dirty="0">
              <a:solidFill>
                <a:schemeClr val="tx1">
                  <a:lumMod val="85000"/>
                  <a:lumOff val="15000"/>
                </a:schemeClr>
              </a:solidFill>
              <a:latin typeface="+mn-ea"/>
              <a:cs typeface="+mn-ea"/>
            </a:endParaRPr>
          </a:p>
        </p:txBody>
      </p:sp>
      <p:sp>
        <p:nvSpPr>
          <p:cNvPr id="9" name="矩形 8"/>
          <p:cNvSpPr/>
          <p:nvPr>
            <p:custDataLst>
              <p:tags r:id="rId4"/>
            </p:custDataLst>
          </p:nvPr>
        </p:nvSpPr>
        <p:spPr>
          <a:xfrm>
            <a:off x="9192895" y="4426585"/>
            <a:ext cx="3253740" cy="1257300"/>
          </a:xfrm>
          <a:prstGeom prst="rect">
            <a:avLst/>
          </a:prstGeom>
          <a:noFill/>
        </p:spPr>
        <p:txBody>
          <a:bodyPr wrap="square" lIns="0" tIns="0" rIns="0" bIns="0" rtlCol="0" anchor="ctr" anchorCtr="0">
            <a:noAutofit/>
          </a:bodyPr>
          <a:lstStyle/>
          <a:p>
            <a:pPr algn="just">
              <a:lnSpc>
                <a:spcPct val="130000"/>
              </a:lnSpc>
              <a:spcBef>
                <a:spcPct val="0"/>
              </a:spcBef>
              <a:spcAft>
                <a:spcPct val="0"/>
              </a:spcAft>
            </a:pPr>
            <a:r>
              <a:rPr lang="zh-CN" altLang="en-US" sz="1475" dirty="0">
                <a:solidFill>
                  <a:schemeClr val="tx1">
                    <a:lumMod val="85000"/>
                    <a:lumOff val="15000"/>
                  </a:schemeClr>
                </a:solidFill>
                <a:latin typeface="+mn-ea"/>
                <a:cs typeface="+mn-ea"/>
              </a:rPr>
              <a:t>社会比较理论认为人们都会自觉或不自觉地想要了解自己的社会地位、能力、长相、健康指数、经济状况如何，而这一切都是通过与他人的比较显现出来的。</a:t>
            </a:r>
            <a:endParaRPr lang="zh-CN" altLang="en-US" sz="1475" dirty="0">
              <a:solidFill>
                <a:schemeClr val="tx1">
                  <a:lumMod val="85000"/>
                  <a:lumOff val="15000"/>
                </a:schemeClr>
              </a:solidFill>
              <a:latin typeface="+mn-ea"/>
              <a:cs typeface="+mn-ea"/>
            </a:endParaRPr>
          </a:p>
        </p:txBody>
      </p:sp>
      <p:sp>
        <p:nvSpPr>
          <p:cNvPr id="11" name="矩形 10"/>
          <p:cNvSpPr/>
          <p:nvPr>
            <p:custDataLst>
              <p:tags r:id="rId5"/>
            </p:custDataLst>
          </p:nvPr>
        </p:nvSpPr>
        <p:spPr>
          <a:xfrm>
            <a:off x="376299" y="3590168"/>
            <a:ext cx="2498642" cy="1257567"/>
          </a:xfrm>
          <a:prstGeom prst="rect">
            <a:avLst/>
          </a:prstGeom>
          <a:noFill/>
        </p:spPr>
        <p:txBody>
          <a:bodyPr wrap="square" lIns="0" tIns="0" rIns="0" bIns="0" rtlCol="0" anchor="ctr" anchorCtr="0">
            <a:noAutofit/>
          </a:bodyPr>
          <a:lstStyle/>
          <a:p>
            <a:pPr algn="r">
              <a:lnSpc>
                <a:spcPct val="130000"/>
              </a:lnSpc>
              <a:spcBef>
                <a:spcPct val="0"/>
              </a:spcBef>
              <a:spcAft>
                <a:spcPct val="0"/>
              </a:spcAft>
            </a:pPr>
            <a:r>
              <a:rPr lang="zh-CN" altLang="en-US" sz="1475" dirty="0">
                <a:solidFill>
                  <a:schemeClr val="tx1">
                    <a:lumMod val="85000"/>
                    <a:lumOff val="15000"/>
                  </a:schemeClr>
                </a:solidFill>
                <a:latin typeface="+mn-ea"/>
                <a:cs typeface="+mn-ea"/>
              </a:rPr>
              <a:t>最常见的是文化性迁移，即从一种语言环境或文化背景进入到另一种语言环境或文化背景中。</a:t>
            </a:r>
            <a:endParaRPr lang="zh-CN" altLang="en-US" sz="1475" dirty="0">
              <a:solidFill>
                <a:schemeClr val="tx1">
                  <a:lumMod val="85000"/>
                  <a:lumOff val="15000"/>
                </a:schemeClr>
              </a:solidFill>
              <a:latin typeface="+mn-ea"/>
              <a:cs typeface="+mn-ea"/>
            </a:endParaRPr>
          </a:p>
        </p:txBody>
      </p:sp>
      <p:sp>
        <p:nvSpPr>
          <p:cNvPr id="15" name="矩形 14"/>
          <p:cNvSpPr/>
          <p:nvPr>
            <p:custDataLst>
              <p:tags r:id="rId6"/>
            </p:custDataLst>
          </p:nvPr>
        </p:nvSpPr>
        <p:spPr>
          <a:xfrm>
            <a:off x="376299" y="1857778"/>
            <a:ext cx="2498642" cy="1257567"/>
          </a:xfrm>
          <a:prstGeom prst="rect">
            <a:avLst/>
          </a:prstGeom>
          <a:noFill/>
        </p:spPr>
        <p:txBody>
          <a:bodyPr wrap="square" lIns="0" tIns="0" rIns="0" bIns="0" rtlCol="0" anchor="ctr" anchorCtr="0">
            <a:noAutofit/>
          </a:bodyPr>
          <a:lstStyle/>
          <a:p>
            <a:pPr algn="r">
              <a:lnSpc>
                <a:spcPct val="130000"/>
              </a:lnSpc>
              <a:spcBef>
                <a:spcPct val="0"/>
              </a:spcBef>
              <a:spcAft>
                <a:spcPct val="0"/>
              </a:spcAft>
            </a:pPr>
            <a:r>
              <a:rPr lang="zh-CN" altLang="en-US" sz="1475" dirty="0">
                <a:solidFill>
                  <a:schemeClr val="tx1">
                    <a:lumMod val="85000"/>
                    <a:lumOff val="15000"/>
                  </a:schemeClr>
                </a:solidFill>
                <a:latin typeface="+mn-ea"/>
                <a:cs typeface="+mn-ea"/>
              </a:rPr>
              <a:t>心理方面的冲突与困惑，包括不合理的认识、不良的成长经验、道德冲突及长期生活经历造成的个性心理偏差等。</a:t>
            </a:r>
            <a:endParaRPr lang="zh-CN" altLang="en-US" sz="1475" dirty="0">
              <a:solidFill>
                <a:schemeClr val="tx1">
                  <a:lumMod val="85000"/>
                  <a:lumOff val="15000"/>
                </a:schemeClr>
              </a:solidFill>
              <a:latin typeface="+mn-ea"/>
              <a:cs typeface="+mn-ea"/>
            </a:endParaRPr>
          </a:p>
        </p:txBody>
      </p:sp>
      <p:sp>
        <p:nvSpPr>
          <p:cNvPr id="7" name="平行四边形 6"/>
          <p:cNvSpPr/>
          <p:nvPr>
            <p:custDataLst>
              <p:tags r:id="rId7"/>
            </p:custDataLst>
          </p:nvPr>
        </p:nvSpPr>
        <p:spPr>
          <a:xfrm rot="16200000">
            <a:off x="3840257" y="5036439"/>
            <a:ext cx="568154" cy="658076"/>
          </a:xfrm>
          <a:prstGeom prst="parallelogram">
            <a:avLst>
              <a:gd name="adj" fmla="val 47404"/>
            </a:avLst>
          </a:prstGeom>
          <a:gradFill>
            <a:gsLst>
              <a:gs pos="0">
                <a:schemeClr val="accent5">
                  <a:lumMod val="85000"/>
                </a:schemeClr>
              </a:gs>
              <a:gs pos="100000">
                <a:schemeClr val="accent5"/>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900">
              <a:sym typeface="+mn-ea"/>
            </a:endParaRPr>
          </a:p>
        </p:txBody>
      </p:sp>
      <p:sp>
        <p:nvSpPr>
          <p:cNvPr id="2" name="标题"/>
          <p:cNvSpPr/>
          <p:nvPr>
            <p:custDataLst>
              <p:tags r:id="rId8"/>
            </p:custDataLst>
          </p:nvPr>
        </p:nvSpPr>
        <p:spPr>
          <a:xfrm>
            <a:off x="3793251" y="4725112"/>
            <a:ext cx="3613291" cy="656714"/>
          </a:xfrm>
          <a:prstGeom prst="rect">
            <a:avLst/>
          </a:prstGeom>
          <a:gradFill>
            <a:gsLst>
              <a:gs pos="80000">
                <a:schemeClr val="accent5">
                  <a:lumMod val="70000"/>
                  <a:lumOff val="30000"/>
                </a:schemeClr>
              </a:gs>
              <a:gs pos="20000">
                <a:schemeClr val="accent5"/>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6403" tIns="48201" rIns="96403" bIns="4820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900" b="1">
                <a:solidFill>
                  <a:schemeClr val="lt1">
                    <a:lumMod val="100000"/>
                  </a:schemeClr>
                </a:solidFill>
                <a:uFillTx/>
                <a:latin typeface="+mn-ea"/>
                <a:cs typeface="+mn-ea"/>
                <a:sym typeface="+mn-ea"/>
              </a:rPr>
              <a:t>5.</a:t>
            </a:r>
            <a:r>
              <a:rPr lang="zh-CN" altLang="en-US" sz="1900" b="1">
                <a:solidFill>
                  <a:schemeClr val="lt1">
                    <a:lumMod val="100000"/>
                  </a:schemeClr>
                </a:solidFill>
                <a:uFillTx/>
                <a:latin typeface="+mn-ea"/>
                <a:cs typeface="+mn-ea"/>
                <a:sym typeface="+mn-ea"/>
              </a:rPr>
              <a:t>同辈性压力源</a:t>
            </a:r>
            <a:endParaRPr lang="zh-CN" altLang="en-US" sz="1900" b="1">
              <a:solidFill>
                <a:schemeClr val="lt1">
                  <a:lumMod val="100000"/>
                </a:schemeClr>
              </a:solidFill>
              <a:uFillTx/>
              <a:latin typeface="+mn-ea"/>
              <a:cs typeface="+mn-ea"/>
              <a:sym typeface="+mn-ea"/>
            </a:endParaRPr>
          </a:p>
        </p:txBody>
      </p:sp>
      <p:sp>
        <p:nvSpPr>
          <p:cNvPr id="18" name="平行四边形 17"/>
          <p:cNvSpPr/>
          <p:nvPr>
            <p:custDataLst>
              <p:tags r:id="rId9"/>
            </p:custDataLst>
          </p:nvPr>
        </p:nvSpPr>
        <p:spPr>
          <a:xfrm rot="16200000" flipV="1">
            <a:off x="7632714" y="4187615"/>
            <a:ext cx="568154" cy="664889"/>
          </a:xfrm>
          <a:prstGeom prst="parallelogram">
            <a:avLst>
              <a:gd name="adj" fmla="val 47404"/>
            </a:avLst>
          </a:prstGeom>
          <a:gradFill>
            <a:gsLst>
              <a:gs pos="0">
                <a:schemeClr val="accent4">
                  <a:lumMod val="75000"/>
                </a:schemeClr>
              </a:gs>
              <a:gs pos="100000">
                <a:schemeClr val="accent4">
                  <a:lumMod val="9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900">
              <a:sym typeface="+mn-ea"/>
            </a:endParaRPr>
          </a:p>
        </p:txBody>
      </p:sp>
      <p:sp>
        <p:nvSpPr>
          <p:cNvPr id="16" name="标题"/>
          <p:cNvSpPr/>
          <p:nvPr>
            <p:custDataLst>
              <p:tags r:id="rId10"/>
            </p:custDataLst>
          </p:nvPr>
        </p:nvSpPr>
        <p:spPr>
          <a:xfrm>
            <a:off x="4635263" y="3879695"/>
            <a:ext cx="3613291" cy="656714"/>
          </a:xfrm>
          <a:prstGeom prst="rect">
            <a:avLst/>
          </a:prstGeom>
          <a:gradFill>
            <a:gsLst>
              <a:gs pos="80000">
                <a:schemeClr val="accent4">
                  <a:lumMod val="70000"/>
                  <a:lumOff val="30000"/>
                </a:schemeClr>
              </a:gs>
              <a:gs pos="20000">
                <a:schemeClr val="accent4"/>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6403" tIns="48201" rIns="96403" bIns="4820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900" b="1">
                <a:solidFill>
                  <a:schemeClr val="lt1">
                    <a:lumMod val="100000"/>
                  </a:schemeClr>
                </a:solidFill>
                <a:uFillTx/>
                <a:latin typeface="+mn-ea"/>
                <a:cs typeface="+mn-ea"/>
                <a:sym typeface="+mn-ea"/>
              </a:rPr>
              <a:t>4.</a:t>
            </a:r>
            <a:r>
              <a:rPr lang="zh-CN" altLang="en-US" sz="1900" b="1">
                <a:solidFill>
                  <a:schemeClr val="lt1">
                    <a:lumMod val="100000"/>
                  </a:schemeClr>
                </a:solidFill>
                <a:uFillTx/>
                <a:latin typeface="+mn-ea"/>
                <a:cs typeface="+mn-ea"/>
                <a:sym typeface="+mn-ea"/>
              </a:rPr>
              <a:t>文化性压力源</a:t>
            </a:r>
            <a:endParaRPr lang="zh-CN" altLang="en-US" sz="1900" b="1">
              <a:solidFill>
                <a:schemeClr val="lt1">
                  <a:lumMod val="100000"/>
                </a:schemeClr>
              </a:solidFill>
              <a:uFillTx/>
              <a:latin typeface="+mn-ea"/>
              <a:cs typeface="+mn-ea"/>
              <a:sym typeface="+mn-ea"/>
            </a:endParaRPr>
          </a:p>
        </p:txBody>
      </p:sp>
      <p:sp>
        <p:nvSpPr>
          <p:cNvPr id="5" name="平行四边形 4"/>
          <p:cNvSpPr/>
          <p:nvPr>
            <p:custDataLst>
              <p:tags r:id="rId11"/>
            </p:custDataLst>
          </p:nvPr>
        </p:nvSpPr>
        <p:spPr>
          <a:xfrm rot="16200000">
            <a:off x="3840257" y="3347648"/>
            <a:ext cx="568154" cy="658076"/>
          </a:xfrm>
          <a:prstGeom prst="parallelogram">
            <a:avLst>
              <a:gd name="adj" fmla="val 47404"/>
            </a:avLst>
          </a:prstGeom>
          <a:gradFill>
            <a:gsLst>
              <a:gs pos="0">
                <a:schemeClr val="accent3">
                  <a:lumMod val="85000"/>
                </a:schemeClr>
              </a:gs>
              <a:gs pos="100000">
                <a:schemeClr val="accent3"/>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900">
              <a:sym typeface="+mn-ea"/>
            </a:endParaRPr>
          </a:p>
        </p:txBody>
      </p:sp>
      <p:sp>
        <p:nvSpPr>
          <p:cNvPr id="13" name="标题"/>
          <p:cNvSpPr/>
          <p:nvPr>
            <p:custDataLst>
              <p:tags r:id="rId12"/>
            </p:custDataLst>
          </p:nvPr>
        </p:nvSpPr>
        <p:spPr>
          <a:xfrm>
            <a:off x="3792570" y="3034278"/>
            <a:ext cx="3613291" cy="656714"/>
          </a:xfrm>
          <a:prstGeom prst="rect">
            <a:avLst/>
          </a:prstGeom>
          <a:gradFill>
            <a:gsLst>
              <a:gs pos="80000">
                <a:schemeClr val="accent3">
                  <a:lumMod val="70000"/>
                  <a:lumOff val="30000"/>
                </a:schemeClr>
              </a:gs>
              <a:gs pos="20000">
                <a:schemeClr val="accent3"/>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6403" tIns="48201" rIns="96403" bIns="4820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900" b="1">
                <a:solidFill>
                  <a:schemeClr val="lt1">
                    <a:lumMod val="100000"/>
                  </a:schemeClr>
                </a:solidFill>
                <a:uFillTx/>
                <a:latin typeface="+mn-ea"/>
                <a:cs typeface="+mn-ea"/>
                <a:sym typeface="+mn-ea"/>
              </a:rPr>
              <a:t>3.</a:t>
            </a:r>
            <a:r>
              <a:rPr lang="zh-CN" altLang="en-US" sz="1900" b="1">
                <a:solidFill>
                  <a:schemeClr val="lt1">
                    <a:lumMod val="100000"/>
                  </a:schemeClr>
                </a:solidFill>
                <a:uFillTx/>
                <a:latin typeface="+mn-ea"/>
                <a:cs typeface="+mn-ea"/>
                <a:sym typeface="+mn-ea"/>
              </a:rPr>
              <a:t>社会性压力源</a:t>
            </a:r>
            <a:endParaRPr lang="zh-CN" altLang="en-US" sz="1900" b="1">
              <a:solidFill>
                <a:schemeClr val="lt1">
                  <a:lumMod val="100000"/>
                </a:schemeClr>
              </a:solidFill>
              <a:uFillTx/>
              <a:latin typeface="+mn-ea"/>
              <a:cs typeface="+mn-ea"/>
              <a:sym typeface="+mn-ea"/>
            </a:endParaRPr>
          </a:p>
        </p:txBody>
      </p:sp>
      <p:sp>
        <p:nvSpPr>
          <p:cNvPr id="14" name="平行四边形 13"/>
          <p:cNvSpPr/>
          <p:nvPr>
            <p:custDataLst>
              <p:tags r:id="rId13"/>
            </p:custDataLst>
          </p:nvPr>
        </p:nvSpPr>
        <p:spPr>
          <a:xfrm rot="16200000" flipV="1">
            <a:off x="7632714" y="2496780"/>
            <a:ext cx="568154" cy="664889"/>
          </a:xfrm>
          <a:prstGeom prst="parallelogram">
            <a:avLst>
              <a:gd name="adj" fmla="val 47404"/>
            </a:avLst>
          </a:prstGeom>
          <a:gradFill>
            <a:gsLst>
              <a:gs pos="0">
                <a:schemeClr val="accent2">
                  <a:lumMod val="75000"/>
                </a:schemeClr>
              </a:gs>
              <a:gs pos="100000">
                <a:schemeClr val="accent2">
                  <a:lumMod val="9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900">
              <a:sym typeface="+mn-ea"/>
            </a:endParaRPr>
          </a:p>
        </p:txBody>
      </p:sp>
      <p:sp>
        <p:nvSpPr>
          <p:cNvPr id="12" name="标题"/>
          <p:cNvSpPr/>
          <p:nvPr>
            <p:custDataLst>
              <p:tags r:id="rId14"/>
            </p:custDataLst>
          </p:nvPr>
        </p:nvSpPr>
        <p:spPr>
          <a:xfrm>
            <a:off x="4635263" y="2188861"/>
            <a:ext cx="3613973" cy="656714"/>
          </a:xfrm>
          <a:prstGeom prst="rect">
            <a:avLst/>
          </a:prstGeom>
          <a:gradFill>
            <a:gsLst>
              <a:gs pos="80000">
                <a:schemeClr val="accent2">
                  <a:lumMod val="70000"/>
                  <a:lumOff val="30000"/>
                </a:schemeClr>
              </a:gs>
              <a:gs pos="20000">
                <a:schemeClr val="accent2"/>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6403" tIns="48201" rIns="96403" bIns="4820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900" b="1">
                <a:solidFill>
                  <a:schemeClr val="lt1">
                    <a:lumMod val="100000"/>
                  </a:schemeClr>
                </a:solidFill>
                <a:uFillTx/>
                <a:latin typeface="+mn-ea"/>
                <a:cs typeface="+mn-ea"/>
                <a:sym typeface="+mn-ea"/>
              </a:rPr>
              <a:t>2.</a:t>
            </a:r>
            <a:r>
              <a:rPr lang="zh-CN" altLang="en-US" sz="1900" b="1">
                <a:solidFill>
                  <a:schemeClr val="lt1">
                    <a:lumMod val="100000"/>
                  </a:schemeClr>
                </a:solidFill>
                <a:uFillTx/>
                <a:latin typeface="+mn-ea"/>
                <a:cs typeface="+mn-ea"/>
                <a:sym typeface="+mn-ea"/>
              </a:rPr>
              <a:t>心因性压力源</a:t>
            </a:r>
            <a:endParaRPr lang="zh-CN" altLang="en-US" sz="1900" b="1">
              <a:solidFill>
                <a:schemeClr val="lt1">
                  <a:lumMod val="100000"/>
                </a:schemeClr>
              </a:solidFill>
              <a:uFillTx/>
              <a:latin typeface="+mn-ea"/>
              <a:cs typeface="+mn-ea"/>
              <a:sym typeface="+mn-ea"/>
            </a:endParaRPr>
          </a:p>
        </p:txBody>
      </p:sp>
      <p:sp>
        <p:nvSpPr>
          <p:cNvPr id="4" name="平行四边形 3"/>
          <p:cNvSpPr/>
          <p:nvPr>
            <p:custDataLst>
              <p:tags r:id="rId15"/>
            </p:custDataLst>
          </p:nvPr>
        </p:nvSpPr>
        <p:spPr>
          <a:xfrm rot="16200000">
            <a:off x="3840257" y="1656813"/>
            <a:ext cx="568154" cy="658076"/>
          </a:xfrm>
          <a:prstGeom prst="parallelogram">
            <a:avLst>
              <a:gd name="adj" fmla="val 47404"/>
            </a:avLst>
          </a:prstGeom>
          <a:gradFill>
            <a:gsLst>
              <a:gs pos="0">
                <a:schemeClr val="accent1">
                  <a:lumMod val="85000"/>
                </a:schemeClr>
              </a:gs>
              <a:gs pos="100000">
                <a:schemeClr val="accent1">
                  <a:alpha val="10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900">
              <a:sym typeface="+mn-ea"/>
            </a:endParaRPr>
          </a:p>
        </p:txBody>
      </p:sp>
      <p:sp>
        <p:nvSpPr>
          <p:cNvPr id="10" name="标题"/>
          <p:cNvSpPr/>
          <p:nvPr>
            <p:custDataLst>
              <p:tags r:id="rId16"/>
            </p:custDataLst>
          </p:nvPr>
        </p:nvSpPr>
        <p:spPr>
          <a:xfrm>
            <a:off x="3795294" y="1351617"/>
            <a:ext cx="3604435" cy="648539"/>
          </a:xfrm>
          <a:prstGeom prst="rect">
            <a:avLst/>
          </a:prstGeom>
          <a:gradFill>
            <a:gsLst>
              <a:gs pos="80000">
                <a:schemeClr val="accent1">
                  <a:lumMod val="70000"/>
                  <a:lumOff val="30000"/>
                </a:schemeClr>
              </a:gs>
              <a:gs pos="20000">
                <a:schemeClr val="accent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6403" tIns="48201" rIns="96403" bIns="4820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900" b="1">
                <a:solidFill>
                  <a:schemeClr val="lt1">
                    <a:lumMod val="100000"/>
                  </a:schemeClr>
                </a:solidFill>
                <a:uFillTx/>
                <a:latin typeface="+mn-ea"/>
                <a:cs typeface="+mn-ea"/>
                <a:sym typeface="+mn-ea"/>
              </a:rPr>
              <a:t>1</a:t>
            </a:r>
            <a:r>
              <a:rPr lang="zh-CN" altLang="en-US" sz="1900" b="1">
                <a:solidFill>
                  <a:schemeClr val="lt1">
                    <a:lumMod val="100000"/>
                  </a:schemeClr>
                </a:solidFill>
                <a:uFillTx/>
                <a:latin typeface="+mn-ea"/>
                <a:cs typeface="+mn-ea"/>
                <a:sym typeface="+mn-ea"/>
              </a:rPr>
              <a:t>。躯体性压力源</a:t>
            </a:r>
            <a:endParaRPr lang="zh-CN" altLang="en-US" sz="1900" b="1">
              <a:solidFill>
                <a:schemeClr val="lt1">
                  <a:lumMod val="100000"/>
                </a:schemeClr>
              </a:solidFill>
              <a:uFillTx/>
              <a:latin typeface="+mn-ea"/>
              <a:cs typeface="+mn-ea"/>
              <a:sym typeface="+mn-ea"/>
            </a:endParaRPr>
          </a:p>
        </p:txBody>
      </p:sp>
      <p:cxnSp>
        <p:nvCxnSpPr>
          <p:cNvPr id="28" name="直接连接符 27"/>
          <p:cNvCxnSpPr/>
          <p:nvPr>
            <p:custDataLst>
              <p:tags r:id="rId17"/>
            </p:custDataLst>
          </p:nvPr>
        </p:nvCxnSpPr>
        <p:spPr>
          <a:xfrm>
            <a:off x="7472622" y="1649318"/>
            <a:ext cx="1035483" cy="0"/>
          </a:xfrm>
          <a:prstGeom prst="line">
            <a:avLst/>
          </a:prstGeom>
          <a:ln w="9525">
            <a:solidFill>
              <a:schemeClr val="accent1">
                <a:lumMod val="60000"/>
                <a:lumOff val="40000"/>
              </a:schemeClr>
            </a:solidFill>
            <a:prstDash val="dash"/>
            <a:headEnd type="oval" w="sm" len="sm"/>
            <a:tailEnd type="oval" w="sm" len="sm"/>
          </a:ln>
        </p:spPr>
        <p:style>
          <a:lnRef idx="2">
            <a:schemeClr val="accent1"/>
          </a:lnRef>
          <a:fillRef idx="0">
            <a:srgbClr val="FFFFFF"/>
          </a:fillRef>
          <a:effectRef idx="0">
            <a:srgbClr val="FFFFFF"/>
          </a:effectRef>
          <a:fontRef idx="minor">
            <a:schemeClr val="tx1"/>
          </a:fontRef>
        </p:style>
      </p:cxnSp>
      <p:cxnSp>
        <p:nvCxnSpPr>
          <p:cNvPr id="29" name="直接连接符 28"/>
          <p:cNvCxnSpPr/>
          <p:nvPr>
            <p:custDataLst>
              <p:tags r:id="rId18"/>
            </p:custDataLst>
          </p:nvPr>
        </p:nvCxnSpPr>
        <p:spPr>
          <a:xfrm>
            <a:off x="7472622" y="3385116"/>
            <a:ext cx="1035483" cy="0"/>
          </a:xfrm>
          <a:prstGeom prst="line">
            <a:avLst/>
          </a:prstGeom>
          <a:ln w="9525">
            <a:solidFill>
              <a:schemeClr val="accent3">
                <a:lumMod val="60000"/>
                <a:lumOff val="40000"/>
              </a:schemeClr>
            </a:solidFill>
            <a:prstDash val="dash"/>
            <a:headEnd type="oval" w="sm" len="sm"/>
            <a:tailEnd type="oval" w="sm" len="sm"/>
          </a:ln>
        </p:spPr>
        <p:style>
          <a:lnRef idx="2">
            <a:schemeClr val="accent1"/>
          </a:lnRef>
          <a:fillRef idx="0">
            <a:srgbClr val="FFFFFF"/>
          </a:fillRef>
          <a:effectRef idx="0">
            <a:srgbClr val="FFFFFF"/>
          </a:effectRef>
          <a:fontRef idx="minor">
            <a:schemeClr val="tx1"/>
          </a:fontRef>
        </p:style>
      </p:cxnSp>
      <p:cxnSp>
        <p:nvCxnSpPr>
          <p:cNvPr id="30" name="直接连接符 29"/>
          <p:cNvCxnSpPr/>
          <p:nvPr>
            <p:custDataLst>
              <p:tags r:id="rId19"/>
            </p:custDataLst>
          </p:nvPr>
        </p:nvCxnSpPr>
        <p:spPr>
          <a:xfrm>
            <a:off x="7472622" y="5078676"/>
            <a:ext cx="1035483" cy="0"/>
          </a:xfrm>
          <a:prstGeom prst="line">
            <a:avLst/>
          </a:prstGeom>
          <a:ln w="9525">
            <a:solidFill>
              <a:schemeClr val="accent5">
                <a:lumMod val="60000"/>
                <a:lumOff val="40000"/>
              </a:schemeClr>
            </a:solidFill>
            <a:prstDash val="dash"/>
            <a:headEnd type="oval" w="sm" len="sm"/>
            <a:tailEnd type="oval" w="sm" len="sm"/>
          </a:ln>
        </p:spPr>
        <p:style>
          <a:lnRef idx="2">
            <a:schemeClr val="accent1"/>
          </a:lnRef>
          <a:fillRef idx="0">
            <a:srgbClr val="FFFFFF"/>
          </a:fillRef>
          <a:effectRef idx="0">
            <a:srgbClr val="FFFFFF"/>
          </a:effectRef>
          <a:fontRef idx="minor">
            <a:schemeClr val="tx1"/>
          </a:fontRef>
        </p:style>
      </p:cxnSp>
      <p:sp>
        <p:nvSpPr>
          <p:cNvPr id="33" name="椭圆 32"/>
          <p:cNvSpPr/>
          <p:nvPr>
            <p:custDataLst>
              <p:tags r:id="rId20"/>
            </p:custDataLst>
          </p:nvPr>
        </p:nvSpPr>
        <p:spPr>
          <a:xfrm>
            <a:off x="8581680" y="1440860"/>
            <a:ext cx="416918" cy="416918"/>
          </a:xfrm>
          <a:prstGeom prst="ellipse">
            <a:avLst/>
          </a:prstGeom>
          <a:gradFill>
            <a:gsLst>
              <a:gs pos="0">
                <a:schemeClr val="accent1">
                  <a:lumMod val="75000"/>
                  <a:lumOff val="25000"/>
                </a:schemeClr>
              </a:gs>
              <a:gs pos="100000">
                <a:schemeClr val="accent1">
                  <a:lumMod val="85000"/>
                  <a:lumOff val="15000"/>
                </a:schemeClr>
              </a:gs>
            </a:gsLst>
            <a:lin ang="2640000" scaled="0"/>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900">
              <a:solidFill>
                <a:schemeClr val="lt1"/>
              </a:solidFill>
              <a:sym typeface="+mn-ea"/>
            </a:endParaRPr>
          </a:p>
        </p:txBody>
      </p:sp>
      <p:cxnSp>
        <p:nvCxnSpPr>
          <p:cNvPr id="35" name="直接连接符 34"/>
          <p:cNvCxnSpPr/>
          <p:nvPr>
            <p:custDataLst>
              <p:tags r:id="rId21"/>
            </p:custDataLst>
          </p:nvPr>
        </p:nvCxnSpPr>
        <p:spPr>
          <a:xfrm>
            <a:off x="3524161" y="2517217"/>
            <a:ext cx="1035483" cy="0"/>
          </a:xfrm>
          <a:prstGeom prst="line">
            <a:avLst/>
          </a:prstGeom>
          <a:ln w="9525">
            <a:solidFill>
              <a:schemeClr val="accent2">
                <a:lumMod val="60000"/>
                <a:lumOff val="40000"/>
              </a:schemeClr>
            </a:solidFill>
            <a:prstDash val="dash"/>
            <a:headEnd type="oval" w="sm" len="sm"/>
            <a:tailEnd type="oval" w="sm" len="sm"/>
          </a:ln>
        </p:spPr>
        <p:style>
          <a:lnRef idx="2">
            <a:schemeClr val="accent1"/>
          </a:lnRef>
          <a:fillRef idx="0">
            <a:srgbClr val="FFFFFF"/>
          </a:fillRef>
          <a:effectRef idx="0">
            <a:srgbClr val="FFFFFF"/>
          </a:effectRef>
          <a:fontRef idx="minor">
            <a:schemeClr val="tx1"/>
          </a:fontRef>
        </p:style>
      </p:cxnSp>
      <p:cxnSp>
        <p:nvCxnSpPr>
          <p:cNvPr id="36" name="直接连接符 35"/>
          <p:cNvCxnSpPr/>
          <p:nvPr>
            <p:custDataLst>
              <p:tags r:id="rId22"/>
            </p:custDataLst>
          </p:nvPr>
        </p:nvCxnSpPr>
        <p:spPr>
          <a:xfrm>
            <a:off x="3524161" y="4235983"/>
            <a:ext cx="1035483" cy="0"/>
          </a:xfrm>
          <a:prstGeom prst="line">
            <a:avLst/>
          </a:prstGeom>
          <a:ln w="9525">
            <a:solidFill>
              <a:schemeClr val="accent4">
                <a:lumMod val="60000"/>
                <a:lumOff val="40000"/>
              </a:schemeClr>
            </a:solidFill>
            <a:prstDash val="dash"/>
            <a:headEnd type="oval" w="sm" len="sm"/>
            <a:tailEnd type="oval" w="sm" len="sm"/>
          </a:ln>
        </p:spPr>
        <p:style>
          <a:lnRef idx="2">
            <a:schemeClr val="accent1"/>
          </a:lnRef>
          <a:fillRef idx="0">
            <a:srgbClr val="FFFFFF"/>
          </a:fillRef>
          <a:effectRef idx="0">
            <a:srgbClr val="FFFFFF"/>
          </a:effectRef>
          <a:fontRef idx="minor">
            <a:schemeClr val="tx1"/>
          </a:fontRef>
        </p:style>
      </p:cxnSp>
      <p:sp>
        <p:nvSpPr>
          <p:cNvPr id="37" name="椭圆 36"/>
          <p:cNvSpPr/>
          <p:nvPr>
            <p:custDataLst>
              <p:tags r:id="rId23"/>
            </p:custDataLst>
          </p:nvPr>
        </p:nvSpPr>
        <p:spPr>
          <a:xfrm>
            <a:off x="8581680" y="3176656"/>
            <a:ext cx="416918" cy="416918"/>
          </a:xfrm>
          <a:prstGeom prst="ellipse">
            <a:avLst/>
          </a:prstGeom>
          <a:gradFill>
            <a:gsLst>
              <a:gs pos="0">
                <a:schemeClr val="accent3">
                  <a:lumMod val="75000"/>
                  <a:lumOff val="25000"/>
                </a:schemeClr>
              </a:gs>
              <a:gs pos="100000">
                <a:schemeClr val="accent3">
                  <a:lumMod val="85000"/>
                  <a:lumOff val="15000"/>
                </a:schemeClr>
              </a:gs>
            </a:gsLst>
            <a:lin ang="2640000" scaled="0"/>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900">
              <a:solidFill>
                <a:schemeClr val="lt1"/>
              </a:solidFill>
              <a:sym typeface="+mn-ea"/>
            </a:endParaRPr>
          </a:p>
        </p:txBody>
      </p:sp>
      <p:sp>
        <p:nvSpPr>
          <p:cNvPr id="38" name="椭圆 37"/>
          <p:cNvSpPr/>
          <p:nvPr>
            <p:custDataLst>
              <p:tags r:id="rId24"/>
            </p:custDataLst>
          </p:nvPr>
        </p:nvSpPr>
        <p:spPr>
          <a:xfrm>
            <a:off x="8581680" y="4870216"/>
            <a:ext cx="416918" cy="416918"/>
          </a:xfrm>
          <a:prstGeom prst="ellipse">
            <a:avLst/>
          </a:prstGeom>
          <a:gradFill>
            <a:gsLst>
              <a:gs pos="0">
                <a:schemeClr val="accent5">
                  <a:lumMod val="75000"/>
                  <a:lumOff val="25000"/>
                </a:schemeClr>
              </a:gs>
              <a:gs pos="100000">
                <a:schemeClr val="accent5">
                  <a:lumMod val="85000"/>
                  <a:lumOff val="15000"/>
                </a:schemeClr>
              </a:gs>
            </a:gsLst>
            <a:lin ang="2640000" scaled="0"/>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900">
              <a:solidFill>
                <a:schemeClr val="lt1"/>
              </a:solidFill>
              <a:sym typeface="+mn-ea"/>
            </a:endParaRPr>
          </a:p>
        </p:txBody>
      </p:sp>
      <p:sp>
        <p:nvSpPr>
          <p:cNvPr id="41" name="椭圆 40"/>
          <p:cNvSpPr/>
          <p:nvPr>
            <p:custDataLst>
              <p:tags r:id="rId25"/>
            </p:custDataLst>
          </p:nvPr>
        </p:nvSpPr>
        <p:spPr>
          <a:xfrm>
            <a:off x="3035713" y="2308758"/>
            <a:ext cx="416918" cy="416918"/>
          </a:xfrm>
          <a:prstGeom prst="ellipse">
            <a:avLst/>
          </a:prstGeom>
          <a:gradFill>
            <a:gsLst>
              <a:gs pos="0">
                <a:schemeClr val="accent2">
                  <a:lumMod val="75000"/>
                  <a:lumOff val="25000"/>
                </a:schemeClr>
              </a:gs>
              <a:gs pos="100000">
                <a:schemeClr val="accent2">
                  <a:lumMod val="85000"/>
                  <a:lumOff val="15000"/>
                </a:schemeClr>
              </a:gs>
            </a:gsLst>
            <a:lin ang="2640000" scaled="0"/>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900">
              <a:solidFill>
                <a:schemeClr val="lt1"/>
              </a:solidFill>
              <a:sym typeface="+mn-ea"/>
            </a:endParaRPr>
          </a:p>
        </p:txBody>
      </p:sp>
      <p:pic>
        <p:nvPicPr>
          <p:cNvPr id="39" name="图片 12" descr="343439383331313b343532303032383bbfcdbba7b9dcc0ed"/>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8678136" y="1541284"/>
            <a:ext cx="216070" cy="216070"/>
          </a:xfrm>
          <a:prstGeom prst="rect">
            <a:avLst/>
          </a:prstGeom>
        </p:spPr>
      </p:pic>
      <p:sp>
        <p:nvSpPr>
          <p:cNvPr id="42" name="椭圆 41"/>
          <p:cNvSpPr/>
          <p:nvPr>
            <p:custDataLst>
              <p:tags r:id="rId29"/>
            </p:custDataLst>
          </p:nvPr>
        </p:nvSpPr>
        <p:spPr>
          <a:xfrm>
            <a:off x="3035713" y="4027523"/>
            <a:ext cx="416918" cy="416918"/>
          </a:xfrm>
          <a:prstGeom prst="ellipse">
            <a:avLst/>
          </a:prstGeom>
          <a:gradFill>
            <a:gsLst>
              <a:gs pos="0">
                <a:schemeClr val="accent4">
                  <a:lumMod val="75000"/>
                  <a:lumOff val="25000"/>
                </a:schemeClr>
              </a:gs>
              <a:gs pos="100000">
                <a:schemeClr val="accent4">
                  <a:lumMod val="85000"/>
                  <a:lumOff val="15000"/>
                </a:schemeClr>
              </a:gs>
            </a:gsLst>
            <a:lin ang="2640000" scaled="0"/>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900">
              <a:solidFill>
                <a:schemeClr val="lt1"/>
              </a:solidFill>
              <a:sym typeface="+mn-ea"/>
            </a:endParaRPr>
          </a:p>
        </p:txBody>
      </p:sp>
      <p:pic>
        <p:nvPicPr>
          <p:cNvPr id="45" name="图片 15" descr="343439383331313b343532303033313bd3a6d3c3c9ccb3c7"/>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687791" y="4976329"/>
            <a:ext cx="204693" cy="204693"/>
          </a:xfrm>
          <a:prstGeom prst="rect">
            <a:avLst/>
          </a:prstGeom>
          <a:effectLst/>
        </p:spPr>
      </p:pic>
      <p:pic>
        <p:nvPicPr>
          <p:cNvPr id="43" name="图片 5" descr="343435383036303b343532343134393bcdb7c4d4b7e7b1a9"/>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8678137" y="3273114"/>
            <a:ext cx="224003" cy="224003"/>
          </a:xfrm>
          <a:prstGeom prst="rect">
            <a:avLst/>
          </a:prstGeom>
        </p:spPr>
      </p:pic>
      <p:pic>
        <p:nvPicPr>
          <p:cNvPr id="40" name="图片 14" descr="343439383331313b343532303033303bd2d1b9bad3a6d3c3"/>
          <p:cNvPicPr>
            <a:picLocks noChangeAspect="1"/>
          </p:cNvPicPr>
          <p:nvPr>
            <p:custDataLst>
              <p:tags r:id="rId36"/>
            </p:custDataLst>
          </p:nvPr>
        </p:nvPicPr>
        <p:blipFill>
          <a:blip r:embed="rId37">
            <a:extLst>
              <a:ext uri="{96DAC541-7B7A-43D3-8B79-37D633B846F1}">
                <asvg:svgBlip xmlns:asvg="http://schemas.microsoft.com/office/drawing/2016/SVG/main" r:embed="rId38"/>
              </a:ext>
            </a:extLst>
          </a:blip>
          <a:stretch>
            <a:fillRect/>
          </a:stretch>
        </p:blipFill>
        <p:spPr>
          <a:xfrm>
            <a:off x="3141825" y="2414870"/>
            <a:ext cx="204693" cy="204693"/>
          </a:xfrm>
          <a:prstGeom prst="rect">
            <a:avLst/>
          </a:prstGeom>
        </p:spPr>
      </p:pic>
      <p:pic>
        <p:nvPicPr>
          <p:cNvPr id="44" name="图片 19" descr="343435383038363b343532323339393bd6b4d0d0d5aad2aa"/>
          <p:cNvPicPr>
            <a:picLocks noChangeAspect="1"/>
          </p:cNvPicPr>
          <p:nvPr>
            <p:custDataLst>
              <p:tags r:id="rId39"/>
            </p:custDataLst>
          </p:nvPr>
        </p:nvPicPr>
        <p:blipFill>
          <a:blip r:embed="rId40">
            <a:extLst>
              <a:ext uri="{96DAC541-7B7A-43D3-8B79-37D633B846F1}">
                <asvg:svgBlip xmlns:asvg="http://schemas.microsoft.com/office/drawing/2016/SVG/main" r:embed="rId41"/>
              </a:ext>
            </a:extLst>
          </a:blip>
          <a:stretch>
            <a:fillRect/>
          </a:stretch>
        </p:blipFill>
        <p:spPr>
          <a:xfrm>
            <a:off x="3141825" y="4133637"/>
            <a:ext cx="204693" cy="204693"/>
          </a:xfrm>
          <a:prstGeom prst="rect">
            <a:avLst/>
          </a:prstGeom>
        </p:spPr>
      </p:pic>
    </p:spTree>
    <p:custDataLst>
      <p:tags r:id="rId42"/>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51280"/>
            <a:ext cx="11090275" cy="5163820"/>
          </a:xfrm>
        </p:spPr>
        <p:txBody>
          <a:bodyPr>
            <a:normAutofit fontScale="90000"/>
          </a:bodyPr>
          <a:p>
            <a:pPr marL="0" indent="0" fontAlgn="auto">
              <a:lnSpc>
                <a:spcPct val="150000"/>
              </a:lnSpc>
              <a:buNone/>
            </a:pPr>
            <a:r>
              <a:rPr lang="zh-CN" altLang="en-US" b="1"/>
              <a:t>（二）压力认知</a:t>
            </a:r>
            <a:endParaRPr lang="zh-CN" altLang="en-US"/>
          </a:p>
          <a:p>
            <a:pPr fontAlgn="auto">
              <a:lnSpc>
                <a:spcPct val="150000"/>
              </a:lnSpc>
            </a:pPr>
            <a:r>
              <a:rPr lang="zh-CN" altLang="en-US"/>
              <a:t>压力认知主要是对压力情境的认识和理解，是压力源与压力反应之间的中介变量。在同样的压力情境下，不同的压力认知可能会引发不同的压力反应。</a:t>
            </a:r>
            <a:endParaRPr lang="zh-CN" altLang="en-US"/>
          </a:p>
          <a:p>
            <a:pPr fontAlgn="auto">
              <a:lnSpc>
                <a:spcPct val="150000"/>
              </a:lnSpc>
            </a:pPr>
            <a:r>
              <a:rPr lang="zh-CN" altLang="en-US"/>
              <a:t>心理学家艾丽娅·克拉姆的研究表明，相信压力有促进作用的人比那些认为压力有害的人，</a:t>
            </a:r>
            <a:r>
              <a:rPr lang="zh-CN" altLang="en-US">
                <a:solidFill>
                  <a:srgbClr val="FF0000"/>
                </a:solidFill>
              </a:rPr>
              <a:t>更少抑郁，对生活更满意，生活中表现得更有活力，同时对自己应对挑战的能力更加自信，也更善于在困难情景中发现意义感。</a:t>
            </a:r>
            <a:endParaRPr lang="zh-CN" altLang="en-US">
              <a:solidFill>
                <a:srgbClr val="FF0000"/>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24193" y="-56197"/>
            <a:ext cx="11090275" cy="1397000"/>
          </a:xfrm>
        </p:spPr>
        <p:txBody>
          <a:bodyPr>
            <a:normAutofit fontScale="90000"/>
          </a:bodyPr>
          <a:p>
            <a:pPr algn="l"/>
            <a:r>
              <a:rPr lang="zh-CN" altLang="en-US" sz="4000">
                <a:latin typeface="华文楷体" panose="02010600040101010101" charset="-122"/>
                <a:ea typeface="华文楷体" panose="02010600040101010101" charset="-122"/>
                <a:sym typeface="+mn-ea"/>
              </a:rPr>
              <a:t>【心理加油站】</a:t>
            </a:r>
            <a:endParaRPr lang="zh-CN" altLang="en-US" sz="4000">
              <a:latin typeface="华文楷体" panose="02010600040101010101" charset="-122"/>
              <a:ea typeface="华文楷体" panose="02010600040101010101" charset="-122"/>
              <a:sym typeface="+mn-ea"/>
            </a:endParaRPr>
          </a:p>
        </p:txBody>
      </p:sp>
      <p:graphicFrame>
        <p:nvGraphicFramePr>
          <p:cNvPr id="4" name="表格 3"/>
          <p:cNvGraphicFramePr/>
          <p:nvPr>
            <p:custDataLst>
              <p:tags r:id="rId1"/>
            </p:custDataLst>
          </p:nvPr>
        </p:nvGraphicFramePr>
        <p:xfrm>
          <a:off x="1336040" y="2086610"/>
          <a:ext cx="9932670" cy="2804795"/>
        </p:xfrm>
        <a:graphic>
          <a:graphicData uri="http://schemas.openxmlformats.org/drawingml/2006/table">
            <a:tbl>
              <a:tblPr/>
              <a:tblGrid>
                <a:gridCol w="4966335"/>
                <a:gridCol w="4966335"/>
              </a:tblGrid>
              <a:tr h="466090">
                <a:tc>
                  <a:txBody>
                    <a:bodyPr/>
                    <a:p>
                      <a:pPr marL="68580" indent="0" algn="ctr">
                        <a:lnSpc>
                          <a:spcPct val="150000"/>
                        </a:lnSpc>
                        <a:spcBef>
                          <a:spcPct val="0"/>
                        </a:spcBef>
                        <a:spcAft>
                          <a:spcPct val="0"/>
                        </a:spcAft>
                      </a:pPr>
                      <a:r>
                        <a:rPr lang="zh-CN" sz="20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认知模式</a:t>
                      </a:r>
                      <a:r>
                        <a:rPr lang="en-US" altLang="zh-CN" sz="20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：压力有害</a:t>
                      </a:r>
                      <a:endParaRPr lang="zh-CN" altLang="en-US" sz="20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2000" b="1">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认知模式</a:t>
                      </a:r>
                      <a:r>
                        <a:rPr lang="en-US" altLang="zh-CN" sz="2000" b="1">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：压力有益</a:t>
                      </a:r>
                      <a:endParaRPr lang="zh-CN" altLang="en-US" sz="2000" b="1">
                        <a:solidFill>
                          <a:srgbClr val="0070C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45465">
                <a:tc>
                  <a:txBody>
                    <a:bodyPr/>
                    <a:p>
                      <a:pPr marL="68580" indent="0" algn="ctr">
                        <a:lnSpc>
                          <a:spcPct val="150000"/>
                        </a:lnSpc>
                        <a:spcBef>
                          <a:spcPct val="0"/>
                        </a:spcBef>
                        <a:spcAft>
                          <a:spcPct val="0"/>
                        </a:spcAft>
                      </a:pPr>
                      <a:r>
                        <a:rPr lang="zh-CN" sz="2000">
                          <a:solidFill>
                            <a:schemeClr val="tx1"/>
                          </a:solidFill>
                          <a:latin typeface="宋体" panose="02010600030101010101" pitchFamily="2" charset="-122"/>
                          <a:ea typeface="宋体" panose="02010600030101010101" pitchFamily="2" charset="-122"/>
                        </a:rPr>
                        <a:t>压力会损害我的健康和活力；</a:t>
                      </a:r>
                      <a:endParaRPr lang="zh-CN" sz="2000">
                        <a:solidFill>
                          <a:schemeClr val="tx1"/>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2000" b="1">
                          <a:solidFill>
                            <a:srgbClr val="0070C0"/>
                          </a:solidFill>
                          <a:latin typeface="宋体" panose="02010600030101010101" pitchFamily="2" charset="-122"/>
                          <a:ea typeface="宋体" panose="02010600030101010101" pitchFamily="2" charset="-122"/>
                        </a:rPr>
                        <a:t>压力有助于我的健康和活力；</a:t>
                      </a:r>
                      <a:endParaRPr lang="zh-CN" sz="2000" b="1">
                        <a:solidFill>
                          <a:srgbClr val="0070C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466090">
                <a:tc>
                  <a:txBody>
                    <a:bodyPr/>
                    <a:p>
                      <a:pPr marL="68580" indent="0" algn="ctr">
                        <a:lnSpc>
                          <a:spcPct val="150000"/>
                        </a:lnSpc>
                        <a:spcBef>
                          <a:spcPct val="0"/>
                        </a:spcBef>
                        <a:spcAft>
                          <a:spcPct val="0"/>
                        </a:spcAft>
                      </a:pPr>
                      <a:r>
                        <a:rPr lang="zh-CN" sz="2000">
                          <a:solidFill>
                            <a:schemeClr val="tx1"/>
                          </a:solidFill>
                          <a:latin typeface="宋体" panose="02010600030101010101" pitchFamily="2" charset="-122"/>
                          <a:ea typeface="宋体" panose="02010600030101010101" pitchFamily="2" charset="-122"/>
                        </a:rPr>
                        <a:t>压力影响我的表现和效率；</a:t>
                      </a:r>
                      <a:endParaRPr lang="zh-CN" sz="2000">
                        <a:solidFill>
                          <a:schemeClr val="tx1"/>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2000" b="1">
                          <a:solidFill>
                            <a:srgbClr val="0070C0"/>
                          </a:solidFill>
                          <a:latin typeface="宋体" panose="02010600030101010101" pitchFamily="2" charset="-122"/>
                          <a:ea typeface="宋体" panose="02010600030101010101" pitchFamily="2" charset="-122"/>
                        </a:rPr>
                        <a:t>压力提升我的表现和效率；</a:t>
                      </a:r>
                      <a:endParaRPr lang="zh-CN" sz="2000" b="1">
                        <a:solidFill>
                          <a:srgbClr val="0070C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465455">
                <a:tc>
                  <a:txBody>
                    <a:bodyPr/>
                    <a:p>
                      <a:pPr marL="68580" indent="0" algn="ctr">
                        <a:lnSpc>
                          <a:spcPct val="150000"/>
                        </a:lnSpc>
                        <a:spcBef>
                          <a:spcPct val="0"/>
                        </a:spcBef>
                        <a:spcAft>
                          <a:spcPct val="0"/>
                        </a:spcAft>
                      </a:pPr>
                      <a:r>
                        <a:rPr lang="zh-CN" sz="2000">
                          <a:solidFill>
                            <a:schemeClr val="tx1"/>
                          </a:solidFill>
                          <a:latin typeface="宋体" panose="02010600030101010101" pitchFamily="2" charset="-122"/>
                          <a:ea typeface="宋体" panose="02010600030101010101" pitchFamily="2" charset="-122"/>
                        </a:rPr>
                        <a:t>压力会阻碍我的学习和成长；</a:t>
                      </a:r>
                      <a:endParaRPr lang="zh-CN" sz="2000">
                        <a:solidFill>
                          <a:schemeClr val="tx1"/>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2000" b="1">
                          <a:solidFill>
                            <a:srgbClr val="0070C0"/>
                          </a:solidFill>
                          <a:latin typeface="宋体" panose="02010600030101010101" pitchFamily="2" charset="-122"/>
                          <a:ea typeface="宋体" panose="02010600030101010101" pitchFamily="2" charset="-122"/>
                        </a:rPr>
                        <a:t>压力会促进我的学习和成长；</a:t>
                      </a:r>
                      <a:endParaRPr lang="zh-CN" sz="2000" b="1">
                        <a:solidFill>
                          <a:srgbClr val="0070C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861695">
                <a:tc>
                  <a:txBody>
                    <a:bodyPr/>
                    <a:p>
                      <a:pPr marL="68580" indent="0" algn="ctr">
                        <a:lnSpc>
                          <a:spcPct val="150000"/>
                        </a:lnSpc>
                        <a:spcBef>
                          <a:spcPct val="0"/>
                        </a:spcBef>
                        <a:spcAft>
                          <a:spcPct val="0"/>
                        </a:spcAft>
                      </a:pPr>
                      <a:r>
                        <a:rPr lang="zh-CN" sz="2000">
                          <a:solidFill>
                            <a:schemeClr val="tx1"/>
                          </a:solidFill>
                          <a:latin typeface="宋体" panose="02010600030101010101" pitchFamily="2" charset="-122"/>
                          <a:ea typeface="宋体" panose="02010600030101010101" pitchFamily="2" charset="-122"/>
                        </a:rPr>
                        <a:t>压力的影响是负面的，应该避免。</a:t>
                      </a:r>
                      <a:endParaRPr lang="zh-CN" sz="2000">
                        <a:solidFill>
                          <a:schemeClr val="tx1"/>
                        </a:solidFill>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2000" b="1">
                          <a:solidFill>
                            <a:srgbClr val="0070C0"/>
                          </a:solidFill>
                          <a:latin typeface="宋体" panose="02010600030101010101" pitchFamily="2" charset="-122"/>
                          <a:ea typeface="宋体" panose="02010600030101010101" pitchFamily="2" charset="-122"/>
                        </a:rPr>
                        <a:t>压力的影响是积极的，应该加以利用。</a:t>
                      </a:r>
                      <a:endParaRPr lang="zh-CN" sz="2000" b="1">
                        <a:solidFill>
                          <a:srgbClr val="0070C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1336040" y="951865"/>
            <a:ext cx="9829800" cy="1106805"/>
          </a:xfrm>
          <a:prstGeom prst="rect">
            <a:avLst/>
          </a:prstGeom>
        </p:spPr>
        <p:txBody>
          <a:bodyPr wrap="square">
            <a:spAutoFit/>
          </a:bodyPr>
          <a:p>
            <a:pPr marL="0" indent="306070" algn="ctr" defTabSz="266700">
              <a:lnSpc>
                <a:spcPct val="150000"/>
              </a:lnSpc>
              <a:spcAft>
                <a:spcPct val="0"/>
              </a:spcAft>
            </a:pPr>
            <a:r>
              <a:rPr lang="zh-CN" altLang="en-US" sz="2800" b="1">
                <a:solidFill>
                  <a:schemeClr val="tx1"/>
                </a:solidFill>
                <a:latin typeface="宋体" panose="02010600030101010101" pitchFamily="2" charset="-122"/>
                <a:ea typeface="宋体" panose="02010600030101010101" pitchFamily="2" charset="-122"/>
              </a:rPr>
              <a:t>压力认知模式测试</a:t>
            </a:r>
            <a:endParaRPr lang="zh-CN" altLang="en-US" sz="2800" b="1">
              <a:solidFill>
                <a:schemeClr val="tx1"/>
              </a:solidFill>
              <a:latin typeface="宋体" panose="02010600030101010101" pitchFamily="2" charset="-122"/>
              <a:ea typeface="宋体" panose="02010600030101010101" pitchFamily="2" charset="-122"/>
            </a:endParaRPr>
          </a:p>
          <a:p>
            <a:pPr marL="0" indent="304800" algn="l" defTabSz="266700">
              <a:lnSpc>
                <a:spcPct val="150000"/>
              </a:lnSpc>
              <a:spcAft>
                <a:spcPct val="0"/>
              </a:spcAft>
            </a:pPr>
            <a:r>
              <a:rPr lang="zh-CN" altLang="en-US" sz="1600">
                <a:solidFill>
                  <a:schemeClr val="tx1"/>
                </a:solidFill>
                <a:latin typeface="宋体" panose="02010600030101010101" pitchFamily="2" charset="-122"/>
                <a:ea typeface="宋体" panose="02010600030101010101" pitchFamily="2" charset="-122"/>
              </a:rPr>
              <a:t>面对压力时，你更同意哪种说法？</a:t>
            </a:r>
            <a:endParaRPr lang="zh-CN" altLang="en-US" sz="1600">
              <a:solidFill>
                <a:schemeClr val="tx1"/>
              </a:solidFill>
              <a:latin typeface="宋体" panose="02010600030101010101" pitchFamily="2" charset="-122"/>
              <a:ea typeface="宋体" panose="02010600030101010101" pitchFamily="2" charset="-122"/>
            </a:endParaRPr>
          </a:p>
        </p:txBody>
      </p:sp>
      <p:sp>
        <p:nvSpPr>
          <p:cNvPr id="7" name="文本框 6"/>
          <p:cNvSpPr txBox="1"/>
          <p:nvPr/>
        </p:nvSpPr>
        <p:spPr>
          <a:xfrm>
            <a:off x="1428750" y="5272405"/>
            <a:ext cx="9990455" cy="922020"/>
          </a:xfrm>
          <a:prstGeom prst="rect">
            <a:avLst/>
          </a:prstGeom>
        </p:spPr>
        <p:txBody>
          <a:bodyPr wrap="square">
            <a:spAutoFit/>
          </a:bodyPr>
          <a:p>
            <a:pPr defTabSz="266700">
              <a:lnSpc>
                <a:spcPct val="150000"/>
              </a:lnSpc>
              <a:spcAft>
                <a:spcPct val="0"/>
              </a:spcAft>
            </a:pPr>
            <a:r>
              <a:rPr lang="zh-CN" altLang="en-US" sz="1800" b="1">
                <a:solidFill>
                  <a:schemeClr val="tx1"/>
                </a:solidFill>
                <a:latin typeface="宋体" panose="02010600030101010101" pitchFamily="2" charset="-122"/>
                <a:ea typeface="宋体" panose="02010600030101010101" pitchFamily="2" charset="-122"/>
              </a:rPr>
              <a:t>小提示：</a:t>
            </a:r>
            <a:r>
              <a:rPr lang="zh-CN" altLang="en-US" sz="1800">
                <a:solidFill>
                  <a:schemeClr val="tx1"/>
                </a:solidFill>
                <a:latin typeface="宋体" panose="02010600030101010101" pitchFamily="2" charset="-122"/>
                <a:ea typeface="宋体" panose="02010600030101010101" pitchFamily="2" charset="-122"/>
              </a:rPr>
              <a:t>如果你认为压力是有益的，你将更容易化压力为动力，更好地应对工作和学习。如果你倾向于认为压力是有害的，请试着改变这种消极的思维，以更好地掌控生活。</a:t>
            </a:r>
            <a:endParaRPr lang="zh-CN" altLang="en-US" sz="1800">
              <a:solidFill>
                <a:schemeClr val="tx1"/>
              </a:solidFill>
              <a:latin typeface="宋体" panose="02010600030101010101" pitchFamily="2" charset="-122"/>
              <a:ea typeface="宋体" panose="0201060003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524510" y="1024255"/>
            <a:ext cx="11441430" cy="2000885"/>
          </a:xfrm>
        </p:spPr>
        <p:txBody>
          <a:bodyPr wrap="square">
            <a:normAutofit fontScale="90000"/>
          </a:bodyPr>
          <a:lstStyle/>
          <a:p>
            <a:pPr marL="0" indent="0" algn="l" fontAlgn="auto">
              <a:lnSpc>
                <a:spcPct val="150000"/>
              </a:lnSpc>
            </a:pPr>
            <a:r>
              <a:rPr lang="en-US" altLang="zh-CN" sz="3200" b="1">
                <a:solidFill>
                  <a:schemeClr val="tx1"/>
                </a:solidFill>
                <a:latin typeface="华文中宋" panose="02010600040101010101" pitchFamily="2" charset="-122"/>
                <a:ea typeface="华文中宋" panose="02010600040101010101" pitchFamily="2" charset="-122"/>
                <a:cs typeface="+mn-cs"/>
                <a:sym typeface="+mn-ea"/>
              </a:rPr>
              <a:t>                                     </a:t>
            </a:r>
            <a:r>
              <a:rPr lang="zh-CN" altLang="en-US" sz="3200" b="1">
                <a:solidFill>
                  <a:schemeClr val="tx1"/>
                </a:solidFill>
                <a:latin typeface="华文中宋" panose="02010600040101010101" pitchFamily="2" charset="-122"/>
                <a:ea typeface="华文中宋" panose="02010600040101010101" pitchFamily="2" charset="-122"/>
                <a:cs typeface="+mn-cs"/>
                <a:sym typeface="+mn-ea"/>
              </a:rPr>
              <a:t>（三）压力反应</a:t>
            </a:r>
            <a:br>
              <a:rPr lang="zh-CN" altLang="en-US" sz="2800">
                <a:solidFill>
                  <a:schemeClr val="tx1"/>
                </a:solidFill>
                <a:latin typeface="华文中宋" panose="02010600040101010101" pitchFamily="2" charset="-122"/>
                <a:ea typeface="华文中宋" panose="02010600040101010101" pitchFamily="2" charset="-122"/>
                <a:cs typeface="+mn-cs"/>
              </a:rPr>
            </a:br>
            <a:r>
              <a:rPr lang="en-US" altLang="zh-CN" sz="2800">
                <a:solidFill>
                  <a:schemeClr val="tx1"/>
                </a:solidFill>
                <a:latin typeface="华文中宋" panose="02010600040101010101" pitchFamily="2" charset="-122"/>
                <a:ea typeface="华文中宋" panose="02010600040101010101" pitchFamily="2" charset="-122"/>
                <a:cs typeface="+mn-cs"/>
              </a:rPr>
              <a:t>     </a:t>
            </a:r>
            <a:r>
              <a:rPr lang="zh-CN" altLang="en-US" sz="2800">
                <a:solidFill>
                  <a:schemeClr val="tx1"/>
                </a:solidFill>
                <a:latin typeface="华文中宋" panose="02010600040101010101" pitchFamily="2" charset="-122"/>
                <a:ea typeface="华文中宋" panose="02010600040101010101" pitchFamily="2" charset="-122"/>
                <a:cs typeface="+mn-cs"/>
                <a:sym typeface="+mn-ea"/>
              </a:rPr>
              <a:t>压力反应是指个体意识到压力源的那一刻，根据既有的认知和评估，做出的“心理状态调整”与“身体备战状态”等一系列快速、复杂的综合反应。压力源与压力反应的关系，相当于作用力与反作用力的关系。</a:t>
            </a:r>
            <a:endParaRPr lang="zh-CN" altLang="en-US" sz="2800">
              <a:solidFill>
                <a:schemeClr val="tx1"/>
              </a:solidFill>
              <a:latin typeface="华文中宋" panose="02010600040101010101" pitchFamily="2" charset="-122"/>
              <a:ea typeface="华文中宋" panose="02010600040101010101" pitchFamily="2" charset="-122"/>
              <a:cs typeface="+mn-cs"/>
            </a:endParaRPr>
          </a:p>
        </p:txBody>
      </p:sp>
      <p:sp>
        <p:nvSpPr>
          <p:cNvPr id="233" name="立方体 232"/>
          <p:cNvSpPr/>
          <p:nvPr>
            <p:custDataLst>
              <p:tags r:id="rId2"/>
            </p:custDataLst>
          </p:nvPr>
        </p:nvSpPr>
        <p:spPr>
          <a:xfrm>
            <a:off x="536543" y="3948437"/>
            <a:ext cx="3681386" cy="1859804"/>
          </a:xfrm>
          <a:prstGeom prst="cube">
            <a:avLst>
              <a:gd name="adj" fmla="val 11645"/>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900">
              <a:latin typeface="+mn-ea"/>
            </a:endParaRPr>
          </a:p>
        </p:txBody>
      </p:sp>
      <p:sp>
        <p:nvSpPr>
          <p:cNvPr id="262" name="矩形 261"/>
          <p:cNvSpPr/>
          <p:nvPr>
            <p:custDataLst>
              <p:tags r:id="rId3"/>
            </p:custDataLst>
          </p:nvPr>
        </p:nvSpPr>
        <p:spPr>
          <a:xfrm>
            <a:off x="741048" y="4263795"/>
            <a:ext cx="3219741" cy="14363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sz="1900" dirty="0">
              <a:latin typeface="+mn-ea"/>
            </a:endParaRPr>
          </a:p>
        </p:txBody>
      </p:sp>
      <p:sp>
        <p:nvSpPr>
          <p:cNvPr id="433" name="立方体 432"/>
          <p:cNvSpPr/>
          <p:nvPr>
            <p:custDataLst>
              <p:tags r:id="rId4"/>
            </p:custDataLst>
          </p:nvPr>
        </p:nvSpPr>
        <p:spPr>
          <a:xfrm>
            <a:off x="4469332" y="3948437"/>
            <a:ext cx="3681386" cy="1859804"/>
          </a:xfrm>
          <a:prstGeom prst="cube">
            <a:avLst>
              <a:gd name="adj" fmla="val 1164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900">
              <a:latin typeface="+mn-ea"/>
            </a:endParaRPr>
          </a:p>
        </p:txBody>
      </p:sp>
      <p:sp>
        <p:nvSpPr>
          <p:cNvPr id="434" name="矩形 433"/>
          <p:cNvSpPr/>
          <p:nvPr>
            <p:custDataLst>
              <p:tags r:id="rId5"/>
            </p:custDataLst>
          </p:nvPr>
        </p:nvSpPr>
        <p:spPr>
          <a:xfrm>
            <a:off x="4614148" y="4263795"/>
            <a:ext cx="3219741" cy="14363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sz="1900" dirty="0">
              <a:latin typeface="+mn-ea"/>
            </a:endParaRPr>
          </a:p>
        </p:txBody>
      </p:sp>
      <p:pic>
        <p:nvPicPr>
          <p:cNvPr id="18" name="图片 19" descr="343435383036303b343532343136343bcfeec4bfb7b6cea7"/>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3119687" y="4918769"/>
            <a:ext cx="781410" cy="781410"/>
          </a:xfrm>
          <a:prstGeom prst="rect">
            <a:avLst/>
          </a:prstGeom>
        </p:spPr>
      </p:pic>
      <p:sp>
        <p:nvSpPr>
          <p:cNvPr id="446" name="立方体 445"/>
          <p:cNvSpPr/>
          <p:nvPr>
            <p:custDataLst>
              <p:tags r:id="rId9"/>
            </p:custDataLst>
          </p:nvPr>
        </p:nvSpPr>
        <p:spPr>
          <a:xfrm>
            <a:off x="8399182" y="3948437"/>
            <a:ext cx="3681386" cy="1859804"/>
          </a:xfrm>
          <a:prstGeom prst="cube">
            <a:avLst>
              <a:gd name="adj" fmla="val 11645"/>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900">
              <a:latin typeface="+mn-ea"/>
            </a:endParaRPr>
          </a:p>
        </p:txBody>
      </p:sp>
      <p:pic>
        <p:nvPicPr>
          <p:cNvPr id="19" name="图片 11" descr="343439383331313b343532303032373bbfcdbba7b5b5b0b8"/>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7052477" y="4944159"/>
            <a:ext cx="728428" cy="728428"/>
          </a:xfrm>
          <a:prstGeom prst="rect">
            <a:avLst/>
          </a:prstGeom>
        </p:spPr>
      </p:pic>
      <p:sp>
        <p:nvSpPr>
          <p:cNvPr id="447" name="矩形 446"/>
          <p:cNvSpPr/>
          <p:nvPr>
            <p:custDataLst>
              <p:tags r:id="rId13"/>
            </p:custDataLst>
          </p:nvPr>
        </p:nvSpPr>
        <p:spPr>
          <a:xfrm>
            <a:off x="8543997" y="4263795"/>
            <a:ext cx="3219741" cy="14363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sz="1900" dirty="0">
              <a:latin typeface="+mn-ea"/>
            </a:endParaRPr>
          </a:p>
        </p:txBody>
      </p:sp>
      <p:pic>
        <p:nvPicPr>
          <p:cNvPr id="20" name="图片 21" descr="343439383331313b343532303033363bd3aad2b5ccfcc5e4d6c3"/>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10980241" y="4945843"/>
            <a:ext cx="729752" cy="729752"/>
          </a:xfrm>
          <a:prstGeom prst="rect">
            <a:avLst/>
          </a:prstGeom>
        </p:spPr>
      </p:pic>
      <p:sp>
        <p:nvSpPr>
          <p:cNvPr id="14" name="矩形 13"/>
          <p:cNvSpPr/>
          <p:nvPr>
            <p:custDataLst>
              <p:tags r:id="rId17"/>
            </p:custDataLst>
          </p:nvPr>
        </p:nvSpPr>
        <p:spPr>
          <a:xfrm>
            <a:off x="932762" y="4409345"/>
            <a:ext cx="2826093" cy="1188657"/>
          </a:xfrm>
          <a:prstGeom prst="rect">
            <a:avLst/>
          </a:prstGeom>
          <a:noFill/>
        </p:spPr>
        <p:txBody>
          <a:bodyPr wrap="square" lIns="75649" tIns="75649" bIns="49540">
            <a:noAutofit/>
          </a:bodyPr>
          <a:lstStyle/>
          <a:p>
            <a:pPr>
              <a:lnSpc>
                <a:spcPct val="120000"/>
              </a:lnSpc>
              <a:spcBef>
                <a:spcPct val="0"/>
              </a:spcBef>
              <a:spcAft>
                <a:spcPct val="0"/>
              </a:spcAft>
            </a:pPr>
            <a:r>
              <a:rPr lang="zh-CN" altLang="en-US" sz="4000" b="1" kern="100" dirty="0">
                <a:solidFill>
                  <a:schemeClr val="dk1">
                    <a:lumMod val="100000"/>
                  </a:schemeClr>
                </a:solidFill>
                <a:latin typeface="+mn-ea"/>
                <a:cs typeface="+mn-ea"/>
                <a:sym typeface="+mn-ea"/>
              </a:rPr>
              <a:t>生理反应</a:t>
            </a:r>
            <a:endParaRPr lang="zh-CN" altLang="en-US" sz="4000" b="1" kern="100" dirty="0">
              <a:solidFill>
                <a:schemeClr val="dk1">
                  <a:lumMod val="100000"/>
                </a:schemeClr>
              </a:solidFill>
              <a:latin typeface="+mn-ea"/>
              <a:cs typeface="+mn-ea"/>
              <a:sym typeface="+mn-ea"/>
            </a:endParaRPr>
          </a:p>
        </p:txBody>
      </p:sp>
      <p:sp>
        <p:nvSpPr>
          <p:cNvPr id="15" name="矩形 14"/>
          <p:cNvSpPr/>
          <p:nvPr>
            <p:custDataLst>
              <p:tags r:id="rId18"/>
            </p:custDataLst>
          </p:nvPr>
        </p:nvSpPr>
        <p:spPr>
          <a:xfrm>
            <a:off x="4861877" y="4409345"/>
            <a:ext cx="2826093" cy="1188657"/>
          </a:xfrm>
          <a:prstGeom prst="rect">
            <a:avLst/>
          </a:prstGeom>
          <a:noFill/>
        </p:spPr>
        <p:txBody>
          <a:bodyPr wrap="square" lIns="75649" tIns="75649" bIns="49540">
            <a:noAutofit/>
          </a:bodyPr>
          <a:lstStyle/>
          <a:p>
            <a:pPr>
              <a:lnSpc>
                <a:spcPct val="120000"/>
              </a:lnSpc>
              <a:spcBef>
                <a:spcPct val="0"/>
              </a:spcBef>
              <a:spcAft>
                <a:spcPct val="0"/>
              </a:spcAft>
            </a:pPr>
            <a:r>
              <a:rPr lang="zh-CN" altLang="en-US" sz="4000" b="1" kern="100" dirty="0">
                <a:solidFill>
                  <a:schemeClr val="dk1">
                    <a:lumMod val="100000"/>
                  </a:schemeClr>
                </a:solidFill>
                <a:latin typeface="+mn-ea"/>
                <a:cs typeface="+mn-ea"/>
                <a:sym typeface="+mn-ea"/>
              </a:rPr>
              <a:t>心理反应</a:t>
            </a:r>
            <a:endParaRPr lang="zh-CN" altLang="en-US" sz="4000" b="1" kern="100" dirty="0">
              <a:solidFill>
                <a:schemeClr val="dk1">
                  <a:lumMod val="100000"/>
                </a:schemeClr>
              </a:solidFill>
              <a:latin typeface="+mn-ea"/>
              <a:cs typeface="+mn-ea"/>
              <a:sym typeface="+mn-ea"/>
            </a:endParaRPr>
          </a:p>
        </p:txBody>
      </p:sp>
      <p:sp>
        <p:nvSpPr>
          <p:cNvPr id="16" name="矩形 15"/>
          <p:cNvSpPr/>
          <p:nvPr>
            <p:custDataLst>
              <p:tags r:id="rId19"/>
            </p:custDataLst>
          </p:nvPr>
        </p:nvSpPr>
        <p:spPr>
          <a:xfrm>
            <a:off x="8748356" y="4409345"/>
            <a:ext cx="2826093" cy="1188657"/>
          </a:xfrm>
          <a:prstGeom prst="rect">
            <a:avLst/>
          </a:prstGeom>
          <a:noFill/>
        </p:spPr>
        <p:txBody>
          <a:bodyPr wrap="square" lIns="75649" tIns="75649" bIns="49540">
            <a:noAutofit/>
          </a:bodyPr>
          <a:lstStyle/>
          <a:p>
            <a:pPr>
              <a:lnSpc>
                <a:spcPct val="120000"/>
              </a:lnSpc>
              <a:spcBef>
                <a:spcPct val="0"/>
              </a:spcBef>
              <a:spcAft>
                <a:spcPct val="0"/>
              </a:spcAft>
            </a:pPr>
            <a:r>
              <a:rPr lang="zh-CN" altLang="en-US" sz="4000" b="1" kern="100" dirty="0">
                <a:solidFill>
                  <a:schemeClr val="dk1">
                    <a:lumMod val="100000"/>
                  </a:schemeClr>
                </a:solidFill>
                <a:latin typeface="+mn-ea"/>
                <a:cs typeface="+mn-ea"/>
                <a:sym typeface="+mn-ea"/>
              </a:rPr>
              <a:t>行为反应</a:t>
            </a:r>
            <a:endParaRPr lang="zh-CN" altLang="en-US" sz="4000" b="1" kern="100" dirty="0">
              <a:solidFill>
                <a:schemeClr val="dk1">
                  <a:lumMod val="100000"/>
                </a:schemeClr>
              </a:solidFill>
              <a:latin typeface="+mn-ea"/>
              <a:cs typeface="+mn-ea"/>
              <a:sym typeface="+mn-ea"/>
            </a:endParaRPr>
          </a:p>
        </p:txBody>
      </p:sp>
      <p:sp>
        <p:nvSpPr>
          <p:cNvPr id="438" name="立方体 437"/>
          <p:cNvSpPr/>
          <p:nvPr>
            <p:custDataLst>
              <p:tags r:id="rId20"/>
            </p:custDataLst>
          </p:nvPr>
        </p:nvSpPr>
        <p:spPr>
          <a:xfrm>
            <a:off x="4771459" y="3535310"/>
            <a:ext cx="631452" cy="573379"/>
          </a:xfrm>
          <a:prstGeom prst="cube">
            <a:avLst>
              <a:gd name="adj" fmla="val 12058"/>
            </a:avLst>
          </a:prstGeom>
          <a:gradFill>
            <a:gsLst>
              <a:gs pos="0">
                <a:schemeClr val="accent3">
                  <a:lumMod val="10000"/>
                  <a:lumOff val="90000"/>
                </a:schemeClr>
              </a:gs>
              <a:gs pos="0">
                <a:schemeClr val="accent3">
                  <a:lumMod val="10000"/>
                  <a:lumOff val="9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r>
              <a:rPr lang="en-US" altLang="zh-CN" sz="2110" b="1" dirty="0">
                <a:solidFill>
                  <a:schemeClr val="accent3"/>
                </a:solidFill>
                <a:latin typeface="+mn-ea"/>
                <a:cs typeface="+mn-ea"/>
                <a:sym typeface="+mn-ea"/>
              </a:rPr>
              <a:t>02</a:t>
            </a:r>
            <a:endParaRPr lang="zh-CN" altLang="zh-CN" sz="2110" b="1" dirty="0">
              <a:solidFill>
                <a:schemeClr val="accent3"/>
              </a:solidFill>
              <a:latin typeface="+mn-ea"/>
              <a:cs typeface="+mn-ea"/>
              <a:sym typeface="+mn-ea"/>
            </a:endParaRPr>
          </a:p>
        </p:txBody>
      </p:sp>
      <p:sp>
        <p:nvSpPr>
          <p:cNvPr id="243" name="立方体 242"/>
          <p:cNvSpPr/>
          <p:nvPr>
            <p:custDataLst>
              <p:tags r:id="rId21"/>
            </p:custDataLst>
          </p:nvPr>
        </p:nvSpPr>
        <p:spPr>
          <a:xfrm>
            <a:off x="838670" y="3535310"/>
            <a:ext cx="631452" cy="573379"/>
          </a:xfrm>
          <a:prstGeom prst="cube">
            <a:avLst>
              <a:gd name="adj" fmla="val 12058"/>
            </a:avLst>
          </a:prstGeom>
          <a:gradFill>
            <a:gsLst>
              <a:gs pos="0">
                <a:schemeClr val="accent1">
                  <a:lumMod val="10000"/>
                  <a:lumOff val="90000"/>
                </a:schemeClr>
              </a:gs>
              <a:gs pos="0">
                <a:schemeClr val="accent1">
                  <a:lumMod val="10000"/>
                  <a:lumOff val="9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r>
              <a:rPr lang="en-US" altLang="zh-CN" sz="2110" b="1" dirty="0">
                <a:solidFill>
                  <a:schemeClr val="accent1"/>
                </a:solidFill>
                <a:latin typeface="+mn-ea"/>
                <a:cs typeface="+mn-ea"/>
                <a:sym typeface="+mn-ea"/>
              </a:rPr>
              <a:t>01</a:t>
            </a:r>
            <a:endParaRPr lang="zh-CN" altLang="zh-CN" sz="2110" b="1" dirty="0">
              <a:solidFill>
                <a:schemeClr val="accent1"/>
              </a:solidFill>
              <a:latin typeface="+mn-ea"/>
              <a:cs typeface="+mn-ea"/>
              <a:sym typeface="+mn-ea"/>
            </a:endParaRPr>
          </a:p>
        </p:txBody>
      </p:sp>
      <p:sp>
        <p:nvSpPr>
          <p:cNvPr id="451" name="立方体 450"/>
          <p:cNvSpPr/>
          <p:nvPr>
            <p:custDataLst>
              <p:tags r:id="rId22"/>
            </p:custDataLst>
          </p:nvPr>
        </p:nvSpPr>
        <p:spPr>
          <a:xfrm>
            <a:off x="8701309" y="3535310"/>
            <a:ext cx="631452" cy="573379"/>
          </a:xfrm>
          <a:prstGeom prst="cube">
            <a:avLst>
              <a:gd name="adj" fmla="val 12058"/>
            </a:avLst>
          </a:prstGeom>
          <a:gradFill>
            <a:gsLst>
              <a:gs pos="0">
                <a:schemeClr val="accent1">
                  <a:lumMod val="10000"/>
                  <a:lumOff val="90000"/>
                </a:schemeClr>
              </a:gs>
              <a:gs pos="0">
                <a:schemeClr val="accent1">
                  <a:lumMod val="10000"/>
                  <a:lumOff val="9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r>
              <a:rPr lang="en-US" altLang="zh-CN" sz="2110" b="1">
                <a:solidFill>
                  <a:schemeClr val="accent1"/>
                </a:solidFill>
                <a:latin typeface="+mn-ea"/>
                <a:cs typeface="+mn-ea"/>
                <a:sym typeface="+mn-ea"/>
              </a:rPr>
              <a:t>03</a:t>
            </a:r>
            <a:endParaRPr lang="zh-CN" altLang="zh-CN" sz="2110" b="1">
              <a:solidFill>
                <a:schemeClr val="accent1"/>
              </a:solidFill>
              <a:latin typeface="+mn-ea"/>
              <a:cs typeface="+mn-ea"/>
              <a:sym typeface="+mn-ea"/>
            </a:endParaRPr>
          </a:p>
        </p:txBody>
      </p:sp>
    </p:spTree>
    <p:custDataLst>
      <p:tags r:id="rId23"/>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99783" y="231458"/>
            <a:ext cx="11090275" cy="1397000"/>
          </a:xfrm>
        </p:spPr>
        <p:txBody>
          <a:bodyPr/>
          <a:p>
            <a:r>
              <a:rPr lang="zh-CN" altLang="en-US" sz="3600"/>
              <a:t>压力模型</a:t>
            </a:r>
            <a:endParaRPr lang="zh-CN" altLang="en-US" sz="3600"/>
          </a:p>
        </p:txBody>
      </p:sp>
      <p:pic>
        <p:nvPicPr>
          <p:cNvPr id="1073742850" name="内容占位符 1073742849"/>
          <p:cNvPicPr>
            <a:picLocks noRot="1" noChangeAspect="1"/>
          </p:cNvPicPr>
          <p:nvPr>
            <p:ph idx="1"/>
          </p:nvPr>
        </p:nvPicPr>
        <p:blipFill>
          <a:blip r:embed="rId1"/>
          <a:stretch>
            <a:fillRect/>
          </a:stretch>
        </p:blipFill>
        <p:spPr>
          <a:xfrm>
            <a:off x="2972435" y="1671955"/>
            <a:ext cx="6523990" cy="4569460"/>
          </a:xfrm>
          <a:prstGeom prst="rect">
            <a:avLst/>
          </a:prstGeom>
          <a:noFill/>
          <a:ln w="9525">
            <a:noFill/>
          </a:ln>
        </p:spPr>
      </p:pic>
      <p:sp>
        <p:nvSpPr>
          <p:cNvPr id="100" name="文本框 99"/>
          <p:cNvSpPr txBox="1"/>
          <p:nvPr/>
        </p:nvSpPr>
        <p:spPr>
          <a:xfrm>
            <a:off x="800100" y="1224915"/>
            <a:ext cx="11379200" cy="460375"/>
          </a:xfrm>
          <a:prstGeom prst="rect">
            <a:avLst/>
          </a:prstGeom>
          <a:noFill/>
          <a:ln w="9525">
            <a:noFill/>
          </a:ln>
        </p:spPr>
        <p:txBody>
          <a:bodyPr wrap="square">
            <a:spAutoFit/>
          </a:bodyPr>
          <a:p>
            <a:pPr marL="0" indent="304800"/>
            <a:r>
              <a:rPr lang="zh-CN" sz="2400" b="0">
                <a:ea typeface="宋体" panose="02010600030101010101" pitchFamily="2" charset="-122"/>
              </a:rPr>
              <a:t>以下模型可以帮助我们更好地理解压力源、压力认知和压力反应三者间的关系。</a:t>
            </a:r>
            <a:endParaRPr lang="zh-CN" altLang="en-US" sz="2400" b="0">
              <a:ea typeface="宋体" panose="0201060003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l"/>
            <a:r>
              <a:rPr lang="zh-CN" altLang="en-US" sz="3600"/>
              <a:t>【心理加油站】</a:t>
            </a:r>
            <a:endParaRPr lang="zh-CN" altLang="en-US" sz="3600">
              <a:sym typeface="+mn-ea"/>
            </a:endParaRPr>
          </a:p>
        </p:txBody>
      </p:sp>
      <p:sp>
        <p:nvSpPr>
          <p:cNvPr id="3" name="内容占位符 2"/>
          <p:cNvSpPr>
            <a:spLocks noGrp="1"/>
          </p:cNvSpPr>
          <p:nvPr>
            <p:ph idx="1"/>
          </p:nvPr>
        </p:nvSpPr>
        <p:spPr>
          <a:xfrm>
            <a:off x="338455" y="1925955"/>
            <a:ext cx="5836285" cy="4589145"/>
          </a:xfrm>
        </p:spPr>
        <p:txBody>
          <a:bodyPr>
            <a:normAutofit fontScale="25000"/>
          </a:bodyPr>
          <a:p>
            <a:pPr marL="0" indent="0" fontAlgn="auto">
              <a:lnSpc>
                <a:spcPct val="150000"/>
              </a:lnSpc>
              <a:buNone/>
            </a:pPr>
            <a:r>
              <a:rPr lang="en-US"/>
              <a:t>   </a:t>
            </a:r>
            <a:r>
              <a:rPr lang="en-US" sz="6000"/>
              <a:t>     </a:t>
            </a:r>
            <a:r>
              <a:rPr sz="7200"/>
              <a:t>耶克斯-多德森定律（Yerkes-Dodson Law）反应了压力与表现之间的倒U型关系。该定律描述了三种主要的心理状态——空闲、心流和疲惫（分别对应于压力的三类刺激区域——低刺激区、最佳刺激区和高刺激区）对个体能力表现的影响。这里的能力包括工作、学习和竞技在内的任何领域的技能水平。</a:t>
            </a:r>
            <a:endParaRPr sz="7200"/>
          </a:p>
          <a:p>
            <a:pPr marL="0" indent="0" fontAlgn="auto">
              <a:lnSpc>
                <a:spcPct val="150000"/>
              </a:lnSpc>
              <a:buNone/>
            </a:pPr>
            <a:r>
              <a:rPr sz="7200"/>
              <a:t> </a:t>
            </a:r>
            <a:r>
              <a:rPr lang="en-US" sz="7200"/>
              <a:t>     </a:t>
            </a:r>
            <a:r>
              <a:rPr sz="7200"/>
              <a:t>如图8-2所示，空闲和疲惫状态时人的工作表现水平低下，心流状态时表现水平优异。可见，适当的压力有助于提升人们的工作表现水平，而缺少压力或过度压力则会降低工作表现水平。</a:t>
            </a:r>
            <a:endParaRPr sz="7200"/>
          </a:p>
        </p:txBody>
      </p:sp>
      <p:pic>
        <p:nvPicPr>
          <p:cNvPr id="4" name="图片 -2147482618" descr="1554521322(1)"/>
          <p:cNvPicPr>
            <a:picLocks noChangeAspect="1"/>
          </p:cNvPicPr>
          <p:nvPr/>
        </p:nvPicPr>
        <p:blipFill>
          <a:blip r:embed="rId1"/>
          <a:stretch>
            <a:fillRect/>
          </a:stretch>
        </p:blipFill>
        <p:spPr>
          <a:xfrm>
            <a:off x="6479540" y="1961833"/>
            <a:ext cx="5273040" cy="3888105"/>
          </a:xfrm>
          <a:prstGeom prst="rect">
            <a:avLst/>
          </a:prstGeom>
          <a:noFill/>
          <a:ln w="9525">
            <a:noFill/>
          </a:ln>
        </p:spPr>
      </p:pic>
      <p:sp>
        <p:nvSpPr>
          <p:cNvPr id="5" name="文本框 4"/>
          <p:cNvSpPr txBox="1"/>
          <p:nvPr/>
        </p:nvSpPr>
        <p:spPr>
          <a:xfrm>
            <a:off x="4485005" y="735965"/>
            <a:ext cx="4472940" cy="521970"/>
          </a:xfrm>
          <a:prstGeom prst="rect">
            <a:avLst/>
          </a:prstGeom>
          <a:noFill/>
        </p:spPr>
        <p:txBody>
          <a:bodyPr wrap="none" rtlCol="0" anchor="t">
            <a:spAutoFit/>
          </a:bodyPr>
          <a:p>
            <a:r>
              <a:rPr lang="zh-CN" altLang="en-US" sz="2800" b="1">
                <a:sym typeface="+mn-ea"/>
              </a:rPr>
              <a:t>适当的压力有助于提升表现</a:t>
            </a:r>
            <a:endParaRPr lang="zh-CN" altLang="en-US" sz="2800" b="1">
              <a:sym typeface="+mn-ea"/>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custDataLst>
              <p:tags r:id="rId1"/>
            </p:custDataLst>
          </p:nvPr>
        </p:nvSpPr>
        <p:spPr>
          <a:xfrm>
            <a:off x="1422153" y="4375005"/>
            <a:ext cx="9889734" cy="2098619"/>
          </a:xfrm>
          <a:prstGeom prst="ellipse">
            <a:avLst/>
          </a:prstGeom>
          <a:noFill/>
          <a:ln w="19050">
            <a:gradFill>
              <a:gsLst>
                <a:gs pos="31000">
                  <a:srgbClr val="AFC6FF">
                    <a:alpha val="0"/>
                  </a:srgbClr>
                </a:gs>
                <a:gs pos="77000">
                  <a:schemeClr val="accent1">
                    <a:lumMod val="60000"/>
                    <a:lumOff val="40000"/>
                    <a:alpha val="7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900"/>
          </a:p>
        </p:txBody>
      </p:sp>
      <p:sp>
        <p:nvSpPr>
          <p:cNvPr id="5" name="椭圆 4"/>
          <p:cNvSpPr/>
          <p:nvPr>
            <p:custDataLst>
              <p:tags r:id="rId2"/>
            </p:custDataLst>
          </p:nvPr>
        </p:nvSpPr>
        <p:spPr>
          <a:xfrm>
            <a:off x="2524995" y="4375005"/>
            <a:ext cx="7684051" cy="1533363"/>
          </a:xfrm>
          <a:prstGeom prst="ellipse">
            <a:avLst/>
          </a:prstGeom>
          <a:noFill/>
          <a:ln w="53975">
            <a:gradFill>
              <a:gsLst>
                <a:gs pos="38000">
                  <a:srgbClr val="AFC6FF">
                    <a:alpha val="0"/>
                  </a:srgbClr>
                </a:gs>
                <a:gs pos="85000">
                  <a:schemeClr val="accent1">
                    <a:alpha val="65000"/>
                  </a:schemeClr>
                </a:gs>
              </a:gsLst>
              <a:lin ang="546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900"/>
          </a:p>
        </p:txBody>
      </p:sp>
      <p:sp>
        <p:nvSpPr>
          <p:cNvPr id="30" name="任意多边形 29"/>
          <p:cNvSpPr/>
          <p:nvPr>
            <p:custDataLst>
              <p:tags r:id="rId3"/>
            </p:custDataLst>
          </p:nvPr>
        </p:nvSpPr>
        <p:spPr>
          <a:xfrm>
            <a:off x="5140988" y="2251672"/>
            <a:ext cx="733111" cy="2595829"/>
          </a:xfrm>
          <a:custGeom>
            <a:avLst/>
            <a:gdLst>
              <a:gd name="connsiteX0" fmla="*/ 0 w 808"/>
              <a:gd name="connsiteY0" fmla="*/ 0 h 2861"/>
              <a:gd name="connsiteX1" fmla="*/ 808 w 808"/>
              <a:gd name="connsiteY1" fmla="*/ 159 h 2861"/>
              <a:gd name="connsiteX2" fmla="*/ 803 w 808"/>
              <a:gd name="connsiteY2" fmla="*/ 2623 h 2861"/>
              <a:gd name="connsiteX3" fmla="*/ 14 w 808"/>
              <a:gd name="connsiteY3" fmla="*/ 2861 h 2861"/>
              <a:gd name="connsiteX4" fmla="*/ 0 w 808"/>
              <a:gd name="connsiteY4" fmla="*/ 0 h 2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 h="2861">
                <a:moveTo>
                  <a:pt x="0" y="0"/>
                </a:moveTo>
                <a:lnTo>
                  <a:pt x="808" y="159"/>
                </a:lnTo>
                <a:lnTo>
                  <a:pt x="803" y="2623"/>
                </a:lnTo>
                <a:lnTo>
                  <a:pt x="14" y="2861"/>
                </a:lnTo>
                <a:lnTo>
                  <a:pt x="0" y="0"/>
                </a:lnTo>
                <a:close/>
              </a:path>
            </a:pathLst>
          </a:custGeom>
          <a:gradFill>
            <a:gsLst>
              <a:gs pos="54000">
                <a:schemeClr val="accent1"/>
              </a:gs>
              <a:gs pos="0">
                <a:schemeClr val="accent1">
                  <a:lumMod val="60000"/>
                  <a:lumOff val="40000"/>
                </a:schemeClr>
              </a:gs>
              <a:gs pos="81000">
                <a:schemeClr val="accent1"/>
              </a:gs>
              <a:gs pos="100000">
                <a:schemeClr val="accent1"/>
              </a:gs>
            </a:gsLst>
            <a:lin ang="5400000" scaled="0"/>
          </a:gradFill>
          <a:ln>
            <a:gradFill>
              <a:gsLst>
                <a:gs pos="37000">
                  <a:schemeClr val="accent1">
                    <a:lumMod val="5000"/>
                    <a:lumOff val="95000"/>
                  </a:schemeClr>
                </a:gs>
                <a:gs pos="0">
                  <a:schemeClr val="accent1">
                    <a:lumMod val="45000"/>
                    <a:lumOff val="55000"/>
                  </a:schemeClr>
                </a:gs>
                <a:gs pos="100000">
                  <a:schemeClr val="bg1"/>
                </a:gs>
                <a:gs pos="71000">
                  <a:schemeClr val="accent1">
                    <a:lumMod val="30000"/>
                    <a:lumOff val="70000"/>
                  </a:schemeClr>
                </a:gs>
              </a:gsLst>
              <a:lin ang="16200000" scaled="0"/>
            </a:gradFill>
          </a:ln>
          <a:effectLst>
            <a:outerShdw blurRad="254000" dist="1524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lstStyle/>
          <a:p>
            <a:pPr lvl="0" algn="ctr">
              <a:spcBef>
                <a:spcPct val="0"/>
              </a:spcBef>
              <a:spcAft>
                <a:spcPct val="0"/>
              </a:spcAft>
              <a:buClrTx/>
              <a:buSzTx/>
              <a:buFontTx/>
            </a:pPr>
            <a:r>
              <a:rPr lang="en-US" altLang="zh-CN" sz="1900" b="1" dirty="0">
                <a:solidFill>
                  <a:srgbClr val="FFFFFF"/>
                </a:solidFill>
                <a:latin typeface="+mn-ea"/>
                <a:cs typeface="+mn-ea"/>
                <a:sym typeface="+mn-ea"/>
              </a:rPr>
              <a:t>01</a:t>
            </a:r>
            <a:endParaRPr lang="en-US" altLang="zh-CN" sz="1900" b="1" dirty="0">
              <a:solidFill>
                <a:srgbClr val="FFFFFF"/>
              </a:solidFill>
              <a:latin typeface="+mn-ea"/>
              <a:cs typeface="+mn-ea"/>
              <a:sym typeface="+mn-ea"/>
            </a:endParaRPr>
          </a:p>
        </p:txBody>
      </p:sp>
      <p:sp>
        <p:nvSpPr>
          <p:cNvPr id="31" name="任意多边形 30"/>
          <p:cNvSpPr/>
          <p:nvPr>
            <p:custDataLst>
              <p:tags r:id="rId4"/>
            </p:custDataLst>
          </p:nvPr>
        </p:nvSpPr>
        <p:spPr>
          <a:xfrm>
            <a:off x="6346808" y="1576630"/>
            <a:ext cx="1097851" cy="3926859"/>
          </a:xfrm>
          <a:custGeom>
            <a:avLst/>
            <a:gdLst>
              <a:gd name="connsiteX0" fmla="*/ 0 w 1283"/>
              <a:gd name="connsiteY0" fmla="*/ 0 h 4589"/>
              <a:gd name="connsiteX1" fmla="*/ 1243 w 1283"/>
              <a:gd name="connsiteY1" fmla="*/ 473 h 4589"/>
              <a:gd name="connsiteX2" fmla="*/ 1283 w 1283"/>
              <a:gd name="connsiteY2" fmla="*/ 4117 h 4589"/>
              <a:gd name="connsiteX3" fmla="*/ 0 w 1283"/>
              <a:gd name="connsiteY3" fmla="*/ 4589 h 4589"/>
              <a:gd name="connsiteX4" fmla="*/ 0 w 1283"/>
              <a:gd name="connsiteY4" fmla="*/ 0 h 4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3" h="4589">
                <a:moveTo>
                  <a:pt x="0" y="0"/>
                </a:moveTo>
                <a:lnTo>
                  <a:pt x="1243" y="473"/>
                </a:lnTo>
                <a:lnTo>
                  <a:pt x="1283" y="4117"/>
                </a:lnTo>
                <a:lnTo>
                  <a:pt x="0" y="4589"/>
                </a:lnTo>
                <a:lnTo>
                  <a:pt x="0" y="0"/>
                </a:lnTo>
                <a:close/>
              </a:path>
            </a:pathLst>
          </a:custGeom>
          <a:gradFill>
            <a:gsLst>
              <a:gs pos="54000">
                <a:schemeClr val="accent4"/>
              </a:gs>
              <a:gs pos="0">
                <a:schemeClr val="accent4">
                  <a:lumMod val="60000"/>
                  <a:lumOff val="40000"/>
                </a:schemeClr>
              </a:gs>
              <a:gs pos="100000">
                <a:schemeClr val="accent4">
                  <a:lumMod val="60000"/>
                  <a:lumOff val="40000"/>
                </a:schemeClr>
              </a:gs>
            </a:gsLst>
            <a:lin ang="5400000" scaled="0"/>
          </a:gradFill>
          <a:ln>
            <a:gradFill>
              <a:gsLst>
                <a:gs pos="32000">
                  <a:schemeClr val="accent1">
                    <a:lumMod val="5000"/>
                    <a:lumOff val="95000"/>
                  </a:schemeClr>
                </a:gs>
                <a:gs pos="0">
                  <a:schemeClr val="accent4">
                    <a:lumMod val="20000"/>
                    <a:lumOff val="80000"/>
                  </a:schemeClr>
                </a:gs>
                <a:gs pos="100000">
                  <a:schemeClr val="bg1"/>
                </a:gs>
                <a:gs pos="71000">
                  <a:schemeClr val="accent4">
                    <a:lumMod val="20000"/>
                    <a:lumOff val="80000"/>
                  </a:schemeClr>
                </a:gs>
              </a:gsLst>
              <a:lin ang="16200000" scaled="1"/>
            </a:gradFill>
          </a:ln>
          <a:effectLst>
            <a:outerShdw blurRad="254000" dist="152400" dir="5400000" algn="t"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lstStyle/>
          <a:p>
            <a:pPr lvl="0" algn="ctr">
              <a:spcBef>
                <a:spcPct val="0"/>
              </a:spcBef>
              <a:spcAft>
                <a:spcPct val="0"/>
              </a:spcAft>
              <a:buClrTx/>
              <a:buSzTx/>
              <a:buFontTx/>
            </a:pPr>
            <a:r>
              <a:rPr lang="en-US" altLang="zh-CN" sz="1900" b="1" dirty="0">
                <a:solidFill>
                  <a:srgbClr val="FFFFFF"/>
                </a:solidFill>
                <a:latin typeface="+mn-ea"/>
                <a:cs typeface="+mn-ea"/>
                <a:sym typeface="+mn-ea"/>
              </a:rPr>
              <a:t>02</a:t>
            </a:r>
            <a:endParaRPr lang="en-US" altLang="zh-CN" sz="1900" b="1" dirty="0">
              <a:solidFill>
                <a:srgbClr val="FFFFFF"/>
              </a:solidFill>
              <a:latin typeface="+mn-ea"/>
              <a:cs typeface="+mn-ea"/>
              <a:sym typeface="+mn-ea"/>
            </a:endParaRPr>
          </a:p>
        </p:txBody>
      </p:sp>
      <p:sp>
        <p:nvSpPr>
          <p:cNvPr id="16" name="任意多边形 15"/>
          <p:cNvSpPr/>
          <p:nvPr>
            <p:custDataLst>
              <p:tags r:id="rId5"/>
            </p:custDataLst>
          </p:nvPr>
        </p:nvSpPr>
        <p:spPr>
          <a:xfrm>
            <a:off x="736206" y="2284750"/>
            <a:ext cx="4094475" cy="408376"/>
          </a:xfrm>
          <a:custGeom>
            <a:avLst/>
            <a:gdLst>
              <a:gd name="connisteX0" fmla="*/ 0 w 2971165"/>
              <a:gd name="connsiteY0" fmla="*/ 0 h 285750"/>
              <a:gd name="connisteX1" fmla="*/ 2684780 w 2971165"/>
              <a:gd name="connsiteY1" fmla="*/ 0 h 285750"/>
              <a:gd name="connisteX2" fmla="*/ 2971165 w 2971165"/>
              <a:gd name="connsiteY2" fmla="*/ 285750 h 285750"/>
            </a:gdLst>
            <a:ahLst/>
            <a:cxnLst>
              <a:cxn ang="0">
                <a:pos x="connisteX0" y="connsiteY0"/>
              </a:cxn>
              <a:cxn ang="0">
                <a:pos x="connisteX1" y="connsiteY1"/>
              </a:cxn>
              <a:cxn ang="0">
                <a:pos x="connisteX2" y="connsiteY2"/>
              </a:cxn>
            </a:cxnLst>
            <a:rect l="l" t="t" r="r" b="b"/>
            <a:pathLst>
              <a:path w="2971165" h="285750">
                <a:moveTo>
                  <a:pt x="0" y="0"/>
                </a:moveTo>
                <a:lnTo>
                  <a:pt x="2684780" y="0"/>
                </a:lnTo>
                <a:lnTo>
                  <a:pt x="2971165" y="285750"/>
                </a:lnTo>
              </a:path>
            </a:pathLst>
          </a:custGeom>
          <a:noFill/>
          <a:ln>
            <a:gradFill>
              <a:gsLst>
                <a:gs pos="100000">
                  <a:srgbClr val="AFC6FF">
                    <a:alpha val="0"/>
                  </a:srgbClr>
                </a:gs>
                <a:gs pos="47000">
                  <a:schemeClr val="accent1">
                    <a:alpha val="70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900">
              <a:sym typeface="+mn-ea"/>
            </a:endParaRPr>
          </a:p>
        </p:txBody>
      </p:sp>
      <p:sp>
        <p:nvSpPr>
          <p:cNvPr id="19" name="任意多边形 18"/>
          <p:cNvSpPr/>
          <p:nvPr>
            <p:custDataLst>
              <p:tags r:id="rId6"/>
            </p:custDataLst>
          </p:nvPr>
        </p:nvSpPr>
        <p:spPr>
          <a:xfrm>
            <a:off x="7683291" y="1986837"/>
            <a:ext cx="4439253" cy="1085210"/>
          </a:xfrm>
          <a:custGeom>
            <a:avLst/>
            <a:gdLst>
              <a:gd name="connisteX0" fmla="*/ 0 w 3169285"/>
              <a:gd name="connsiteY0" fmla="*/ 759460 h 759460"/>
              <a:gd name="connisteX1" fmla="*/ 451485 w 3169285"/>
              <a:gd name="connsiteY1" fmla="*/ 0 h 759460"/>
              <a:gd name="connisteX2" fmla="*/ 3169285 w 3169285"/>
              <a:gd name="connsiteY2" fmla="*/ 0 h 759460"/>
            </a:gdLst>
            <a:ahLst/>
            <a:cxnLst>
              <a:cxn ang="0">
                <a:pos x="connisteX0" y="connsiteY0"/>
              </a:cxn>
              <a:cxn ang="0">
                <a:pos x="connisteX1" y="connsiteY1"/>
              </a:cxn>
              <a:cxn ang="0">
                <a:pos x="connisteX2" y="connsiteY2"/>
              </a:cxn>
            </a:cxnLst>
            <a:rect l="l" t="t" r="r" b="b"/>
            <a:pathLst>
              <a:path w="3169285" h="759460">
                <a:moveTo>
                  <a:pt x="0" y="759460"/>
                </a:moveTo>
                <a:lnTo>
                  <a:pt x="451485" y="0"/>
                </a:lnTo>
                <a:lnTo>
                  <a:pt x="3169285" y="0"/>
                </a:lnTo>
              </a:path>
            </a:pathLst>
          </a:custGeom>
          <a:noFill/>
          <a:ln>
            <a:gradFill>
              <a:gsLst>
                <a:gs pos="0">
                  <a:schemeClr val="accent4"/>
                </a:gs>
                <a:gs pos="100000">
                  <a:schemeClr val="accent4">
                    <a:alpha val="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900">
              <a:sym typeface="+mn-ea"/>
            </a:endParaRPr>
          </a:p>
        </p:txBody>
      </p:sp>
      <p:sp>
        <p:nvSpPr>
          <p:cNvPr id="2" name="矩形 1"/>
          <p:cNvSpPr/>
          <p:nvPr>
            <p:custDataLst>
              <p:tags r:id="rId7"/>
            </p:custDataLst>
          </p:nvPr>
        </p:nvSpPr>
        <p:spPr>
          <a:xfrm>
            <a:off x="8451173" y="2071190"/>
            <a:ext cx="3657981" cy="2760223"/>
          </a:xfrm>
          <a:prstGeom prst="rect">
            <a:avLst/>
          </a:prstGeom>
          <a:noFill/>
        </p:spPr>
        <p:txBody>
          <a:bodyPr wrap="square" lIns="0" tIns="0" rIns="0" bIns="0" rtlCol="0" anchor="t" anchorCtr="0">
            <a:noAutofit/>
          </a:bodyPr>
          <a:lstStyle/>
          <a:p>
            <a:pPr marL="457200" lvl="1" indent="0" fontAlgn="auto">
              <a:lnSpc>
                <a:spcPct val="150000"/>
              </a:lnSpc>
              <a:buNone/>
            </a:pPr>
            <a:r>
              <a:rPr lang="zh-CN" altLang="en-US" sz="2000" b="1">
                <a:latin typeface="华文中宋" panose="02010600040101010101" pitchFamily="2" charset="-122"/>
                <a:ea typeface="华文中宋" panose="02010600040101010101" pitchFamily="2" charset="-122"/>
                <a:sym typeface="+mn-ea"/>
              </a:rPr>
              <a:t>1.人际压力源</a:t>
            </a:r>
            <a:endParaRPr lang="zh-CN" altLang="en-US" sz="2000" b="1">
              <a:latin typeface="华文中宋" panose="02010600040101010101" pitchFamily="2" charset="-122"/>
              <a:ea typeface="华文中宋" panose="02010600040101010101" pitchFamily="2" charset="-122"/>
            </a:endParaRPr>
          </a:p>
          <a:p>
            <a:pPr marL="457200" lvl="1" indent="0" fontAlgn="auto">
              <a:lnSpc>
                <a:spcPct val="150000"/>
              </a:lnSpc>
              <a:buNone/>
            </a:pPr>
            <a:r>
              <a:rPr lang="zh-CN" altLang="en-US" sz="2000" b="1">
                <a:latin typeface="华文中宋" panose="02010600040101010101" pitchFamily="2" charset="-122"/>
                <a:ea typeface="华文中宋" panose="02010600040101010101" pitchFamily="2" charset="-122"/>
                <a:sym typeface="+mn-ea"/>
              </a:rPr>
              <a:t>2.学习压力源</a:t>
            </a:r>
            <a:endParaRPr lang="zh-CN" altLang="en-US" sz="2000" b="1">
              <a:latin typeface="华文中宋" panose="02010600040101010101" pitchFamily="2" charset="-122"/>
              <a:ea typeface="华文中宋" panose="02010600040101010101" pitchFamily="2" charset="-122"/>
            </a:endParaRPr>
          </a:p>
          <a:p>
            <a:pPr marL="457200" lvl="1" indent="0" fontAlgn="auto">
              <a:lnSpc>
                <a:spcPct val="150000"/>
              </a:lnSpc>
              <a:buNone/>
            </a:pPr>
            <a:r>
              <a:rPr lang="zh-CN" altLang="en-US" sz="2000" b="1">
                <a:latin typeface="华文中宋" panose="02010600040101010101" pitchFamily="2" charset="-122"/>
                <a:ea typeface="华文中宋" panose="02010600040101010101" pitchFamily="2" charset="-122"/>
                <a:sym typeface="+mn-ea"/>
              </a:rPr>
              <a:t>3.情感压力源</a:t>
            </a:r>
            <a:endParaRPr lang="zh-CN" altLang="en-US" sz="2000" b="1">
              <a:latin typeface="华文中宋" panose="02010600040101010101" pitchFamily="2" charset="-122"/>
              <a:ea typeface="华文中宋" panose="02010600040101010101" pitchFamily="2" charset="-122"/>
            </a:endParaRPr>
          </a:p>
          <a:p>
            <a:pPr marL="457200" lvl="1" indent="0" fontAlgn="auto">
              <a:lnSpc>
                <a:spcPct val="150000"/>
              </a:lnSpc>
              <a:buNone/>
            </a:pPr>
            <a:r>
              <a:rPr lang="zh-CN" altLang="en-US" sz="2000" b="1">
                <a:latin typeface="华文中宋" panose="02010600040101010101" pitchFamily="2" charset="-122"/>
                <a:ea typeface="华文中宋" panose="02010600040101010101" pitchFamily="2" charset="-122"/>
                <a:sym typeface="+mn-ea"/>
              </a:rPr>
              <a:t>4.生活压力源 </a:t>
            </a:r>
            <a:endParaRPr lang="zh-CN" altLang="en-US" sz="2000" b="1">
              <a:latin typeface="华文中宋" panose="02010600040101010101" pitchFamily="2" charset="-122"/>
              <a:ea typeface="华文中宋" panose="02010600040101010101" pitchFamily="2" charset="-122"/>
            </a:endParaRPr>
          </a:p>
          <a:p>
            <a:pPr marL="457200" lvl="1" indent="0" fontAlgn="auto">
              <a:lnSpc>
                <a:spcPct val="150000"/>
              </a:lnSpc>
              <a:buNone/>
            </a:pPr>
            <a:r>
              <a:rPr lang="zh-CN" altLang="en-US" sz="2000" b="1">
                <a:latin typeface="华文中宋" panose="02010600040101010101" pitchFamily="2" charset="-122"/>
                <a:ea typeface="华文中宋" panose="02010600040101010101" pitchFamily="2" charset="-122"/>
                <a:sym typeface="+mn-ea"/>
              </a:rPr>
              <a:t>5.就业压力源</a:t>
            </a:r>
            <a:r>
              <a:rPr lang="zh-CN" altLang="en-US" sz="1690">
                <a:sym typeface="+mn-ea"/>
              </a:rPr>
              <a:t> </a:t>
            </a:r>
            <a:endParaRPr lang="zh-CN" altLang="en-US" sz="1690"/>
          </a:p>
          <a:p>
            <a:pPr>
              <a:lnSpc>
                <a:spcPct val="130000"/>
              </a:lnSpc>
              <a:spcBef>
                <a:spcPct val="0"/>
              </a:spcBef>
              <a:spcAft>
                <a:spcPct val="0"/>
              </a:spcAft>
            </a:pPr>
            <a:endParaRPr lang="zh-CN" altLang="en-US" sz="1690" dirty="0">
              <a:ln>
                <a:noFill/>
                <a:prstDash val="sysDot"/>
              </a:ln>
              <a:solidFill>
                <a:schemeClr val="tx1">
                  <a:lumMod val="65000"/>
                  <a:lumOff val="35000"/>
                </a:schemeClr>
              </a:solidFill>
              <a:latin typeface="+mn-ea"/>
              <a:cs typeface="+mn-ea"/>
            </a:endParaRPr>
          </a:p>
        </p:txBody>
      </p:sp>
      <p:sp>
        <p:nvSpPr>
          <p:cNvPr id="3" name="矩形 2"/>
          <p:cNvSpPr/>
          <p:nvPr>
            <p:custDataLst>
              <p:tags r:id="rId8"/>
            </p:custDataLst>
          </p:nvPr>
        </p:nvSpPr>
        <p:spPr>
          <a:xfrm>
            <a:off x="8451173" y="1314689"/>
            <a:ext cx="3428353" cy="585116"/>
          </a:xfrm>
          <a:prstGeom prst="rect">
            <a:avLst/>
          </a:prstGeom>
          <a:noFill/>
        </p:spPr>
        <p:txBody>
          <a:bodyPr wrap="square" lIns="0" tIns="0" rIns="0" bIns="0" rtlCol="0" anchor="b" anchorCtr="0">
            <a:noAutofit/>
          </a:bodyPr>
          <a:lstStyle/>
          <a:p>
            <a:pPr>
              <a:spcBef>
                <a:spcPct val="0"/>
              </a:spcBef>
              <a:spcAft>
                <a:spcPct val="0"/>
              </a:spcAft>
            </a:pPr>
            <a:r>
              <a:rPr lang="zh-CN" altLang="en-US" sz="3200" b="1" dirty="0">
                <a:solidFill>
                  <a:schemeClr val="accent4"/>
                </a:solidFill>
                <a:latin typeface="+mn-ea"/>
                <a:cs typeface="+mn-ea"/>
              </a:rPr>
              <a:t>内部压力源</a:t>
            </a:r>
            <a:endParaRPr lang="zh-CN" altLang="en-US" sz="3200" b="1" dirty="0">
              <a:solidFill>
                <a:schemeClr val="accent4"/>
              </a:solidFill>
              <a:latin typeface="+mn-ea"/>
              <a:cs typeface="+mn-ea"/>
            </a:endParaRPr>
          </a:p>
        </p:txBody>
      </p:sp>
      <p:sp>
        <p:nvSpPr>
          <p:cNvPr id="6" name="矩形 5"/>
          <p:cNvSpPr/>
          <p:nvPr>
            <p:custDataLst>
              <p:tags r:id="rId9"/>
            </p:custDataLst>
          </p:nvPr>
        </p:nvSpPr>
        <p:spPr>
          <a:xfrm>
            <a:off x="1422676" y="2391737"/>
            <a:ext cx="3612457" cy="2464317"/>
          </a:xfrm>
          <a:prstGeom prst="rect">
            <a:avLst/>
          </a:prstGeom>
          <a:noFill/>
        </p:spPr>
        <p:txBody>
          <a:bodyPr wrap="square" lIns="0" tIns="0" rIns="0" bIns="0" rtlCol="0" anchor="t" anchorCtr="0">
            <a:noAutofit/>
          </a:bodyPr>
          <a:lstStyle/>
          <a:p>
            <a:pPr marL="457200" lvl="1" algn="l" fontAlgn="auto">
              <a:lnSpc>
                <a:spcPct val="150000"/>
              </a:lnSpc>
              <a:buClrTx/>
              <a:buSzTx/>
              <a:buNone/>
            </a:pPr>
            <a:r>
              <a:rPr lang="zh-CN" altLang="en-US" sz="2000" b="1">
                <a:latin typeface="华文中宋" panose="02010600040101010101" pitchFamily="2" charset="-122"/>
                <a:ea typeface="华文中宋" panose="02010600040101010101" pitchFamily="2" charset="-122"/>
              </a:rPr>
              <a:t>1.角色适应压力源</a:t>
            </a:r>
            <a:endParaRPr lang="zh-CN" altLang="en-US" sz="2000" b="1">
              <a:latin typeface="华文中宋" panose="02010600040101010101" pitchFamily="2" charset="-122"/>
              <a:ea typeface="华文中宋" panose="02010600040101010101" pitchFamily="2" charset="-122"/>
            </a:endParaRPr>
          </a:p>
          <a:p>
            <a:pPr marL="457200" lvl="1" algn="l" fontAlgn="auto">
              <a:lnSpc>
                <a:spcPct val="150000"/>
              </a:lnSpc>
              <a:buClrTx/>
              <a:buSzTx/>
              <a:buNone/>
            </a:pPr>
            <a:r>
              <a:rPr lang="zh-CN" altLang="en-US" sz="2000" b="1">
                <a:latin typeface="华文中宋" panose="02010600040101010101" pitchFamily="2" charset="-122"/>
                <a:ea typeface="华文中宋" panose="02010600040101010101" pitchFamily="2" charset="-122"/>
              </a:rPr>
              <a:t>2.家庭压力源</a:t>
            </a:r>
            <a:endParaRPr lang="zh-CN" altLang="en-US" sz="2000" b="1">
              <a:latin typeface="华文中宋" panose="02010600040101010101" pitchFamily="2" charset="-122"/>
              <a:ea typeface="华文中宋" panose="02010600040101010101" pitchFamily="2" charset="-122"/>
            </a:endParaRPr>
          </a:p>
          <a:p>
            <a:pPr marL="457200" lvl="1" algn="l" fontAlgn="auto">
              <a:lnSpc>
                <a:spcPct val="150000"/>
              </a:lnSpc>
              <a:buClrTx/>
              <a:buSzTx/>
              <a:buNone/>
            </a:pPr>
            <a:r>
              <a:rPr lang="zh-CN" altLang="en-US" sz="2000" b="1">
                <a:latin typeface="华文中宋" panose="02010600040101010101" pitchFamily="2" charset="-122"/>
                <a:ea typeface="华文中宋" panose="02010600040101010101" pitchFamily="2" charset="-122"/>
              </a:rPr>
              <a:t>3.社会压力源</a:t>
            </a:r>
            <a:endParaRPr lang="zh-CN" altLang="en-US" sz="2000" b="1">
              <a:latin typeface="华文中宋" panose="02010600040101010101" pitchFamily="2" charset="-122"/>
              <a:ea typeface="华文中宋" panose="02010600040101010101" pitchFamily="2" charset="-122"/>
            </a:endParaRPr>
          </a:p>
          <a:p>
            <a:pPr marL="914400" lvl="2" indent="0" algn="l">
              <a:lnSpc>
                <a:spcPct val="130000"/>
              </a:lnSpc>
              <a:spcBef>
                <a:spcPct val="0"/>
              </a:spcBef>
              <a:spcAft>
                <a:spcPct val="0"/>
              </a:spcAft>
              <a:buNone/>
            </a:pPr>
            <a:endParaRPr lang="zh-CN" altLang="en-US" sz="2000" dirty="0">
              <a:ln>
                <a:noFill/>
                <a:prstDash val="sysDot"/>
              </a:ln>
              <a:solidFill>
                <a:schemeClr val="tx1">
                  <a:lumMod val="65000"/>
                  <a:lumOff val="35000"/>
                </a:schemeClr>
              </a:solidFill>
              <a:latin typeface="+mn-ea"/>
              <a:cs typeface="+mn-ea"/>
            </a:endParaRPr>
          </a:p>
        </p:txBody>
      </p:sp>
      <p:sp>
        <p:nvSpPr>
          <p:cNvPr id="7" name="矩形 6"/>
          <p:cNvSpPr/>
          <p:nvPr>
            <p:custDataLst>
              <p:tags r:id="rId10"/>
            </p:custDataLst>
          </p:nvPr>
        </p:nvSpPr>
        <p:spPr>
          <a:xfrm>
            <a:off x="668345" y="1581138"/>
            <a:ext cx="3303163" cy="640683"/>
          </a:xfrm>
          <a:prstGeom prst="rect">
            <a:avLst/>
          </a:prstGeom>
          <a:noFill/>
        </p:spPr>
        <p:txBody>
          <a:bodyPr wrap="square" lIns="0" tIns="0" rIns="0" bIns="0" rtlCol="0" anchor="b" anchorCtr="0">
            <a:noAutofit/>
          </a:bodyPr>
          <a:lstStyle/>
          <a:p>
            <a:pPr algn="r">
              <a:spcBef>
                <a:spcPct val="0"/>
              </a:spcBef>
              <a:spcAft>
                <a:spcPct val="0"/>
              </a:spcAft>
            </a:pPr>
            <a:r>
              <a:rPr lang="zh-CN" altLang="en-US" sz="3600" b="1" dirty="0">
                <a:solidFill>
                  <a:schemeClr val="accent1"/>
                </a:solidFill>
                <a:latin typeface="+mn-ea"/>
                <a:cs typeface="+mn-ea"/>
              </a:rPr>
              <a:t>外部压力源</a:t>
            </a:r>
            <a:endParaRPr lang="zh-CN" altLang="en-US" sz="3600" b="1" dirty="0">
              <a:solidFill>
                <a:schemeClr val="accent1"/>
              </a:solidFill>
              <a:latin typeface="+mn-ea"/>
              <a:cs typeface="+mn-ea"/>
            </a:endParaRPr>
          </a:p>
        </p:txBody>
      </p:sp>
      <p:sp>
        <p:nvSpPr>
          <p:cNvPr id="14" name="标题 16"/>
          <p:cNvSpPr>
            <a:spLocks noGrp="1"/>
          </p:cNvSpPr>
          <p:nvPr>
            <p:ph type="title"/>
            <p:custDataLst>
              <p:tags r:id="rId11"/>
            </p:custDataLst>
          </p:nvPr>
        </p:nvSpPr>
        <p:spPr>
          <a:xfrm>
            <a:off x="643893" y="347915"/>
            <a:ext cx="11564638" cy="743902"/>
          </a:xfrm>
        </p:spPr>
        <p:txBody>
          <a:bodyPr wrap="square">
            <a:normAutofit fontScale="90000"/>
          </a:bodyPr>
          <a:lstStyle/>
          <a:p>
            <a:r>
              <a:rPr lang="zh-CN" altLang="en-US" sz="4400">
                <a:solidFill>
                  <a:schemeClr val="tx1"/>
                </a:solidFill>
                <a:latin typeface="华文中宋" panose="02010600040101010101" pitchFamily="2" charset="-122"/>
                <a:ea typeface="华文中宋" panose="02010600040101010101" pitchFamily="2" charset="-122"/>
              </a:rPr>
              <a:t>二、大学生压力的来源</a:t>
            </a:r>
            <a:endParaRPr lang="zh-CN" altLang="en-US" sz="4400">
              <a:solidFill>
                <a:schemeClr val="tx1"/>
              </a:solidFill>
              <a:latin typeface="华文中宋" panose="02010600040101010101" pitchFamily="2" charset="-122"/>
              <a:ea typeface="华文中宋" panose="02010600040101010101" pitchFamily="2" charset="-122"/>
            </a:endParaRPr>
          </a:p>
        </p:txBody>
      </p:sp>
    </p:spTree>
    <p:custDataLst>
      <p:tags r:id="rId12"/>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4053205" y="375920"/>
            <a:ext cx="5281295" cy="835025"/>
          </a:xfrm>
        </p:spPr>
        <p:txBody>
          <a:bodyPr wrap="square" lIns="94884" tIns="49339" rIns="94884" bIns="0">
            <a:normAutofit/>
          </a:bodyPr>
          <a:lstStyle/>
          <a:p>
            <a:pPr algn="l"/>
            <a:r>
              <a:rPr lang="zh-CN" altLang="en-US" sz="4000">
                <a:solidFill>
                  <a:schemeClr val="tx1"/>
                </a:solidFill>
                <a:latin typeface="华文中宋" panose="02010600040101010101" pitchFamily="2" charset="-122"/>
                <a:ea typeface="华文中宋" panose="02010600040101010101" pitchFamily="2" charset="-122"/>
              </a:rPr>
              <a:t>三、大学生压力的特点</a:t>
            </a:r>
            <a:endParaRPr lang="zh-CN" altLang="en-US" sz="4000">
              <a:solidFill>
                <a:schemeClr val="tx1"/>
              </a:solidFill>
              <a:latin typeface="华文中宋" panose="02010600040101010101" pitchFamily="2" charset="-122"/>
              <a:ea typeface="华文中宋" panose="02010600040101010101" pitchFamily="2" charset="-122"/>
            </a:endParaRPr>
          </a:p>
        </p:txBody>
      </p:sp>
      <p:sp>
        <p:nvSpPr>
          <p:cNvPr id="2" name="直角三角形 1"/>
          <p:cNvSpPr/>
          <p:nvPr>
            <p:custDataLst>
              <p:tags r:id="rId2"/>
            </p:custDataLst>
          </p:nvPr>
        </p:nvSpPr>
        <p:spPr>
          <a:xfrm flipH="1" flipV="1">
            <a:off x="732263" y="2294394"/>
            <a:ext cx="201199" cy="272990"/>
          </a:xfrm>
          <a:prstGeom prst="rtTriangl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3" name="矩形: 圆角 2"/>
          <p:cNvSpPr/>
          <p:nvPr>
            <p:custDataLst>
              <p:tags r:id="rId3"/>
            </p:custDataLst>
          </p:nvPr>
        </p:nvSpPr>
        <p:spPr>
          <a:xfrm>
            <a:off x="898218" y="2022175"/>
            <a:ext cx="3382656" cy="4490897"/>
          </a:xfrm>
          <a:prstGeom prst="roundRect">
            <a:avLst>
              <a:gd name="adj" fmla="val 8073"/>
            </a:avLst>
          </a:prstGeom>
          <a:solidFill>
            <a:srgbClr val="FFFFFF"/>
          </a:solidFill>
          <a:ln>
            <a:solidFill>
              <a:schemeClr val="accent1">
                <a:lumMod val="20000"/>
                <a:lumOff val="80000"/>
              </a:schemeClr>
            </a:solid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79588" tIns="379588" rIns="379588" bIns="379588" numCol="1" spcCol="0" rtlCol="0" fromWordArt="0" anchor="ctr" anchorCtr="0" forceAA="0" compatLnSpc="1">
            <a:noAutofit/>
          </a:bodyPr>
          <a:lstStyle/>
          <a:p>
            <a:pPr marL="0" indent="0">
              <a:lnSpc>
                <a:spcPct val="150000"/>
              </a:lnSpc>
              <a:buNone/>
            </a:pPr>
            <a:endParaRPr lang="zh-CN" altLang="en-US" sz="1600" kern="0" dirty="0">
              <a:ln>
                <a:noFill/>
                <a:prstDash val="sysDot"/>
              </a:ln>
              <a:solidFill>
                <a:srgbClr val="292929"/>
              </a:solidFill>
              <a:latin typeface="+mn-ea"/>
              <a:sym typeface="+mn-ea"/>
            </a:endParaRPr>
          </a:p>
          <a:p>
            <a:pPr marL="0" indent="0">
              <a:lnSpc>
                <a:spcPct val="150000"/>
              </a:lnSpc>
              <a:buNone/>
            </a:pPr>
            <a:r>
              <a:rPr lang="zh-CN" altLang="en-US" sz="1600" kern="0" dirty="0">
                <a:ln>
                  <a:noFill/>
                  <a:prstDash val="sysDot"/>
                </a:ln>
                <a:solidFill>
                  <a:srgbClr val="292929"/>
                </a:solidFill>
                <a:latin typeface="+mn-ea"/>
                <a:sym typeface="+mn-ea"/>
              </a:rPr>
              <a:t>大学生群体都身处大学校园环境，加上相似的年龄与学习阶段、接近的抗压能力、共同的心理期待等，导致他们的压力源具有普遍的集中性。正如前面所介绍的，学习（不特指专业课程学习）问题、人际关系处理、恋爱情感、职业选择等都是大学生的压力来源。</a:t>
            </a:r>
            <a:endParaRPr lang="zh-CN" altLang="en-US" sz="1600" kern="0" dirty="0">
              <a:ln>
                <a:noFill/>
                <a:prstDash val="sysDot"/>
              </a:ln>
              <a:solidFill>
                <a:srgbClr val="292929"/>
              </a:solidFill>
              <a:latin typeface="+mn-ea"/>
              <a:sym typeface="+mn-ea"/>
            </a:endParaRPr>
          </a:p>
          <a:p>
            <a:pPr marL="0" indent="0">
              <a:lnSpc>
                <a:spcPct val="150000"/>
              </a:lnSpc>
              <a:buNone/>
            </a:pPr>
            <a:endParaRPr lang="zh-CN" altLang="en-US" sz="1600" kern="0" dirty="0">
              <a:ln>
                <a:noFill/>
                <a:prstDash val="sysDot"/>
              </a:ln>
              <a:solidFill>
                <a:srgbClr val="292929"/>
              </a:solidFill>
              <a:latin typeface="+mn-ea"/>
              <a:sym typeface="+mn-ea"/>
            </a:endParaRPr>
          </a:p>
        </p:txBody>
      </p:sp>
      <p:sp>
        <p:nvSpPr>
          <p:cNvPr id="4" name="矩形: 单圆角 3"/>
          <p:cNvSpPr/>
          <p:nvPr>
            <p:custDataLst>
              <p:tags r:id="rId4"/>
            </p:custDataLst>
          </p:nvPr>
        </p:nvSpPr>
        <p:spPr>
          <a:xfrm>
            <a:off x="732263" y="1698966"/>
            <a:ext cx="3476907" cy="607267"/>
          </a:xfrm>
          <a:prstGeom prst="round1Rect">
            <a:avLst/>
          </a:prstGeom>
          <a:gradFill flip="none" rotWithShape="1">
            <a:gsLst>
              <a:gs pos="100000">
                <a:schemeClr val="accent1"/>
              </a:gs>
              <a:gs pos="0">
                <a:schemeClr val="accent1">
                  <a:lumMod val="70000"/>
                  <a:lumOff val="30000"/>
                  <a:alpha val="100000"/>
                </a:schemeClr>
              </a:gs>
            </a:gsLst>
            <a:lin ang="0" scaled="1"/>
            <a:tileRect/>
          </a:gradFill>
          <a:ln>
            <a:no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indent="452755"/>
            <a:r>
              <a:rPr lang="zh-CN" altLang="en-US" sz="2110" b="1" spc="300" dirty="0">
                <a:solidFill>
                  <a:schemeClr val="lt1">
                    <a:lumMod val="100000"/>
                  </a:schemeClr>
                </a:solidFill>
                <a:latin typeface="+mj-ea"/>
              </a:rPr>
              <a:t>（一）集中性</a:t>
            </a:r>
            <a:endParaRPr lang="zh-CN" altLang="en-US" sz="2110" b="1" spc="300" dirty="0">
              <a:solidFill>
                <a:schemeClr val="lt1">
                  <a:lumMod val="100000"/>
                </a:schemeClr>
              </a:solidFill>
              <a:latin typeface="+mj-ea"/>
            </a:endParaRPr>
          </a:p>
        </p:txBody>
      </p:sp>
      <p:sp>
        <p:nvSpPr>
          <p:cNvPr id="20" name="直角三角形 19"/>
          <p:cNvSpPr/>
          <p:nvPr>
            <p:custDataLst>
              <p:tags r:id="rId5"/>
            </p:custDataLst>
          </p:nvPr>
        </p:nvSpPr>
        <p:spPr>
          <a:xfrm flipH="1" flipV="1">
            <a:off x="4639391" y="2294394"/>
            <a:ext cx="201199" cy="272990"/>
          </a:xfrm>
          <a:prstGeom prst="rtTriangl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21" name="矩形: 圆角 20"/>
          <p:cNvSpPr/>
          <p:nvPr>
            <p:custDataLst>
              <p:tags r:id="rId6"/>
            </p:custDataLst>
          </p:nvPr>
        </p:nvSpPr>
        <p:spPr>
          <a:xfrm>
            <a:off x="4805345" y="1998495"/>
            <a:ext cx="3382656" cy="4490897"/>
          </a:xfrm>
          <a:prstGeom prst="roundRect">
            <a:avLst>
              <a:gd name="adj" fmla="val 8073"/>
            </a:avLst>
          </a:prstGeom>
          <a:solidFill>
            <a:srgbClr val="FFFFFF"/>
          </a:solidFill>
          <a:ln>
            <a:solidFill>
              <a:schemeClr val="accent1">
                <a:lumMod val="20000"/>
                <a:lumOff val="80000"/>
              </a:schemeClr>
            </a:solid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79588" tIns="379588" rIns="379588" bIns="379588" numCol="1" spcCol="0" rtlCol="0" fromWordArt="0" anchor="ctr" anchorCtr="0" forceAA="0" compatLnSpc="1">
            <a:noAutofit/>
          </a:bodyPr>
          <a:lstStyle/>
          <a:p>
            <a:pPr marL="0" algn="just" rtl="0" eaLnBrk="1" latinLnBrk="0" hangingPunct="1">
              <a:lnSpc>
                <a:spcPct val="150000"/>
              </a:lnSpc>
              <a:spcBef>
                <a:spcPts val="0"/>
              </a:spcBef>
              <a:spcAft>
                <a:spcPts val="0"/>
              </a:spcAft>
            </a:pPr>
            <a:r>
              <a:rPr lang="zh-CN" altLang="en-US" sz="1690" kern="0" dirty="0">
                <a:ln>
                  <a:noFill/>
                  <a:prstDash val="sysDot"/>
                </a:ln>
                <a:solidFill>
                  <a:srgbClr val="292929"/>
                </a:solidFill>
                <a:latin typeface="+mn-ea"/>
                <a:sym typeface="+mn-ea"/>
              </a:rPr>
              <a:t>大学生正处于自我意识的分化与整合阶段，这会在一定程度上引发其对压力认知的夸大化，如两极化思维、武断性推论、选择性概括、夸大和缩小、过度引申等。而压力越大，大学生认知方面的功能及弹性思考也会越差。</a:t>
            </a:r>
            <a:endParaRPr lang="zh-CN" altLang="en-US" sz="1690" kern="0" dirty="0">
              <a:ln>
                <a:noFill/>
                <a:prstDash val="sysDot"/>
              </a:ln>
              <a:solidFill>
                <a:srgbClr val="292929"/>
              </a:solidFill>
              <a:latin typeface="+mn-ea"/>
              <a:sym typeface="+mn-ea"/>
            </a:endParaRPr>
          </a:p>
        </p:txBody>
      </p:sp>
      <p:sp>
        <p:nvSpPr>
          <p:cNvPr id="23" name="矩形: 单圆角 22"/>
          <p:cNvSpPr/>
          <p:nvPr>
            <p:custDataLst>
              <p:tags r:id="rId7"/>
            </p:custDataLst>
          </p:nvPr>
        </p:nvSpPr>
        <p:spPr>
          <a:xfrm>
            <a:off x="4639391" y="1698966"/>
            <a:ext cx="3476907" cy="607267"/>
          </a:xfrm>
          <a:prstGeom prst="round1Rect">
            <a:avLst/>
          </a:prstGeom>
          <a:gradFill flip="none" rotWithShape="1">
            <a:gsLst>
              <a:gs pos="100000">
                <a:schemeClr val="accent1"/>
              </a:gs>
              <a:gs pos="0">
                <a:schemeClr val="accent1">
                  <a:lumMod val="70000"/>
                  <a:lumOff val="30000"/>
                  <a:alpha val="100000"/>
                </a:schemeClr>
              </a:gs>
            </a:gsLst>
            <a:lin ang="0" scaled="1"/>
            <a:tileRect/>
          </a:gradFill>
          <a:ln>
            <a:no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indent="452755"/>
            <a:r>
              <a:rPr lang="zh-CN" altLang="en-US" sz="2110" b="1" spc="300" dirty="0">
                <a:solidFill>
                  <a:schemeClr val="lt1">
                    <a:lumMod val="100000"/>
                  </a:schemeClr>
                </a:solidFill>
                <a:latin typeface="+mj-ea"/>
                <a:sym typeface="+mn-ea"/>
              </a:rPr>
              <a:t>（二）易夸大</a:t>
            </a:r>
            <a:endParaRPr lang="zh-CN" altLang="en-US" sz="2110" b="1" spc="300" dirty="0">
              <a:solidFill>
                <a:schemeClr val="lt1">
                  <a:lumMod val="100000"/>
                </a:schemeClr>
              </a:solidFill>
              <a:latin typeface="+mj-ea"/>
              <a:sym typeface="+mn-ea"/>
            </a:endParaRPr>
          </a:p>
        </p:txBody>
      </p:sp>
      <p:sp>
        <p:nvSpPr>
          <p:cNvPr id="29" name="直角三角形 28"/>
          <p:cNvSpPr/>
          <p:nvPr>
            <p:custDataLst>
              <p:tags r:id="rId8"/>
            </p:custDataLst>
          </p:nvPr>
        </p:nvSpPr>
        <p:spPr>
          <a:xfrm flipH="1" flipV="1">
            <a:off x="8577875" y="2294394"/>
            <a:ext cx="201199" cy="272990"/>
          </a:xfrm>
          <a:prstGeom prst="rtTriangl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30" name="矩形: 圆角 29"/>
          <p:cNvSpPr/>
          <p:nvPr>
            <p:custDataLst>
              <p:tags r:id="rId9"/>
            </p:custDataLst>
          </p:nvPr>
        </p:nvSpPr>
        <p:spPr>
          <a:xfrm>
            <a:off x="8743829" y="1998495"/>
            <a:ext cx="3382656" cy="4490897"/>
          </a:xfrm>
          <a:prstGeom prst="roundRect">
            <a:avLst>
              <a:gd name="adj" fmla="val 8073"/>
            </a:avLst>
          </a:prstGeom>
          <a:solidFill>
            <a:srgbClr val="FFFFFF"/>
          </a:solidFill>
          <a:ln>
            <a:solidFill>
              <a:schemeClr val="accent1">
                <a:lumMod val="20000"/>
                <a:lumOff val="80000"/>
              </a:schemeClr>
            </a:solid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79588" tIns="379588" rIns="379588" bIns="379588" numCol="1" spcCol="0" rtlCol="0" fromWordArt="0" anchor="ctr" anchorCtr="0" forceAA="0" compatLnSpc="1">
            <a:noAutofit/>
          </a:bodyPr>
          <a:lstStyle/>
          <a:p>
            <a:pPr marL="0" algn="just" rtl="0" eaLnBrk="1" latinLnBrk="0" hangingPunct="1">
              <a:lnSpc>
                <a:spcPct val="150000"/>
              </a:lnSpc>
              <a:spcBef>
                <a:spcPts val="0"/>
              </a:spcBef>
              <a:spcAft>
                <a:spcPts val="0"/>
              </a:spcAft>
            </a:pPr>
            <a:r>
              <a:rPr lang="zh-CN" altLang="en-US" sz="1690" kern="0" dirty="0">
                <a:ln>
                  <a:noFill/>
                  <a:prstDash val="sysDot"/>
                </a:ln>
                <a:solidFill>
                  <a:srgbClr val="292929"/>
                </a:solidFill>
                <a:latin typeface="+mn-ea"/>
                <a:sym typeface="+mn-ea"/>
              </a:rPr>
              <a:t>大学生处于身心发育的不稳定阶段，人格、认知方式、社会支持系统等均不完善，可能会因为一些或大或小的现实困难和问题，突然产生巨大的压力感，并且不断攀升，进而影响其认知和行为选择。</a:t>
            </a:r>
            <a:endParaRPr lang="zh-CN" altLang="en-US" sz="1690" kern="0" dirty="0">
              <a:ln>
                <a:noFill/>
                <a:prstDash val="sysDot"/>
              </a:ln>
              <a:solidFill>
                <a:srgbClr val="292929"/>
              </a:solidFill>
              <a:latin typeface="+mn-ea"/>
              <a:sym typeface="+mn-ea"/>
            </a:endParaRPr>
          </a:p>
        </p:txBody>
      </p:sp>
      <p:sp>
        <p:nvSpPr>
          <p:cNvPr id="31" name="矩形: 单圆角 30"/>
          <p:cNvSpPr/>
          <p:nvPr>
            <p:custDataLst>
              <p:tags r:id="rId10"/>
            </p:custDataLst>
          </p:nvPr>
        </p:nvSpPr>
        <p:spPr>
          <a:xfrm>
            <a:off x="8577875" y="1698966"/>
            <a:ext cx="3476907" cy="607267"/>
          </a:xfrm>
          <a:prstGeom prst="round1Rect">
            <a:avLst/>
          </a:prstGeom>
          <a:gradFill flip="none" rotWithShape="1">
            <a:gsLst>
              <a:gs pos="100000">
                <a:schemeClr val="accent1"/>
              </a:gs>
              <a:gs pos="0">
                <a:schemeClr val="accent1">
                  <a:lumMod val="70000"/>
                  <a:lumOff val="30000"/>
                  <a:alpha val="100000"/>
                </a:schemeClr>
              </a:gs>
            </a:gsLst>
            <a:lin ang="0" scaled="1"/>
            <a:tileRect/>
          </a:gradFill>
          <a:ln>
            <a:noFill/>
          </a:ln>
          <a:effectLst>
            <a:outerShdw blurRad="203200" dist="76200" dir="8100000" algn="tr" rotWithShape="0">
              <a:schemeClr val="accent1">
                <a:lumMod val="75000"/>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indent="452755"/>
            <a:r>
              <a:rPr lang="zh-CN" altLang="en-US" sz="2110" b="1" spc="300" dirty="0">
                <a:solidFill>
                  <a:schemeClr val="lt1">
                    <a:lumMod val="100000"/>
                  </a:schemeClr>
                </a:solidFill>
                <a:latin typeface="+mj-ea"/>
                <a:sym typeface="+mn-ea"/>
              </a:rPr>
              <a:t>（三）突发性</a:t>
            </a:r>
            <a:endParaRPr lang="zh-CN" altLang="en-US" sz="2110" b="1" spc="300" dirty="0">
              <a:solidFill>
                <a:schemeClr val="lt1">
                  <a:lumMod val="100000"/>
                </a:schemeClr>
              </a:solidFill>
              <a:latin typeface="+mj-ea"/>
              <a:sym typeface="+mn-ea"/>
            </a:endParaRPr>
          </a:p>
        </p:txBody>
      </p:sp>
    </p:spTree>
    <p:custDataLst>
      <p:tags r:id="rId1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710" y="87630"/>
            <a:ext cx="4044950" cy="997585"/>
          </a:xfrm>
        </p:spPr>
        <p:txBody>
          <a:bodyPr/>
          <a:lstStyle/>
          <a:p>
            <a:pPr algn="l"/>
            <a:r>
              <a:rPr lang="zh-CN" altLang="en-US" sz="3600" dirty="0">
                <a:sym typeface="+mn-ea"/>
              </a:rPr>
              <a:t>【习近平语录】</a:t>
            </a:r>
            <a:endParaRPr lang="zh-CN" altLang="en-US" sz="3600" dirty="0">
              <a:sym typeface="+mn-ea"/>
            </a:endParaRPr>
          </a:p>
        </p:txBody>
      </p:sp>
      <p:sp>
        <p:nvSpPr>
          <p:cNvPr id="3" name="内容占位符 2"/>
          <p:cNvSpPr>
            <a:spLocks noGrp="1"/>
          </p:cNvSpPr>
          <p:nvPr>
            <p:ph idx="1"/>
          </p:nvPr>
        </p:nvSpPr>
        <p:spPr>
          <a:xfrm>
            <a:off x="546100" y="1240155"/>
            <a:ext cx="11971655" cy="4236085"/>
          </a:xfrm>
        </p:spPr>
        <p:txBody>
          <a:bodyPr>
            <a:normAutofit/>
          </a:bodyPr>
          <a:lstStyle/>
          <a:p>
            <a:pPr marL="0" indent="0" fontAlgn="auto">
              <a:lnSpc>
                <a:spcPct val="150000"/>
              </a:lnSpc>
              <a:buNone/>
            </a:pPr>
            <a:r>
              <a:rPr lang="en-US" altLang="zh-CN" dirty="0">
                <a:sym typeface="+mn-ea"/>
              </a:rPr>
              <a:t>      </a:t>
            </a:r>
            <a:r>
              <a:rPr lang="zh-CN" altLang="en-US" dirty="0">
                <a:sym typeface="+mn-ea"/>
              </a:rPr>
              <a:t>青年时期多经历一点摔打、挫折、考验，有利于走好一生的路。要历练宠辱不惊的心理素质，坚定百折不挠的进取意志，保持乐观向上的精神状态，变挫折为动力，用从挫折中吸取的教训启迪人生，使人生获得升华和超越。</a:t>
            </a:r>
            <a:endParaRPr lang="zh-CN" altLang="en-US" dirty="0">
              <a:sym typeface="+mn-ea"/>
            </a:endParaRPr>
          </a:p>
          <a:p>
            <a:pPr marL="0" indent="0">
              <a:lnSpc>
                <a:spcPct val="120000"/>
              </a:lnSpc>
              <a:buNone/>
            </a:pPr>
            <a:endParaRPr lang="zh-CN" altLang="en-US" dirty="0"/>
          </a:p>
          <a:p>
            <a:pPr marL="0" indent="0">
              <a:lnSpc>
                <a:spcPct val="120000"/>
              </a:lnSpc>
              <a:buNone/>
            </a:pPr>
            <a:r>
              <a:rPr lang="en-US" altLang="zh-CN" dirty="0">
                <a:sym typeface="+mn-ea"/>
              </a:rPr>
              <a:t>            </a:t>
            </a:r>
            <a:r>
              <a:rPr lang="zh-CN" altLang="en-US" dirty="0">
                <a:sym typeface="+mn-ea"/>
              </a:rPr>
              <a:t>——2013年5月4日，习近平同各界优秀青年代表座谈时的讲话。</a:t>
            </a:r>
            <a:endParaRPr lang="zh-CN"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6422674"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有效应对压力</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668338" y="879793"/>
            <a:ext cx="11090275" cy="1397000"/>
          </a:xfrm>
        </p:spPr>
        <p:txBody>
          <a:bodyPr>
            <a:normAutofit/>
          </a:bodyPr>
          <a:p>
            <a:r>
              <a:rPr lang="zh-CN" altLang="en-US" b="1">
                <a:sym typeface="+mn-ea"/>
              </a:rPr>
              <a:t>小高的噩梦</a:t>
            </a:r>
            <a:br>
              <a:rPr lang="zh-CN" altLang="en-US" b="1"/>
            </a:br>
            <a:endParaRPr lang="zh-CN" altLang="en-US" b="1"/>
          </a:p>
        </p:txBody>
      </p:sp>
      <p:sp>
        <p:nvSpPr>
          <p:cNvPr id="3" name="内容占位符 2"/>
          <p:cNvSpPr>
            <a:spLocks noGrp="1"/>
          </p:cNvSpPr>
          <p:nvPr>
            <p:ph idx="1"/>
          </p:nvPr>
        </p:nvSpPr>
        <p:spPr/>
        <p:txBody>
          <a:bodyPr>
            <a:normAutofit fontScale="60000"/>
          </a:bodyPr>
          <a:p>
            <a:pPr marL="0" indent="0">
              <a:lnSpc>
                <a:spcPct val="150000"/>
              </a:lnSpc>
              <a:buNone/>
            </a:pPr>
            <a:r>
              <a:rPr lang="en-US" altLang="zh-CN" sz="3600"/>
              <a:t>      </a:t>
            </a:r>
            <a:r>
              <a:rPr lang="zh-CN" altLang="en-US" sz="3600"/>
              <a:t>最近，小高睡觉常常</a:t>
            </a:r>
            <a:r>
              <a:rPr lang="zh-CN" altLang="en-US" sz="3600" b="1"/>
              <a:t>半夜惊醒</a:t>
            </a:r>
            <a:r>
              <a:rPr lang="zh-CN" altLang="en-US" sz="3600"/>
              <a:t>，有时还做一些可怕的噩梦。</a:t>
            </a:r>
            <a:r>
              <a:rPr lang="zh-CN" altLang="en-US" sz="3600" b="1">
                <a:solidFill>
                  <a:srgbClr val="FF0000"/>
                </a:solidFill>
              </a:rPr>
              <a:t>好几次都是梦见有人在后面追她，她想逃，却发现自己怎么也跑不动……</a:t>
            </a:r>
            <a:r>
              <a:rPr lang="zh-CN" altLang="en-US" sz="3600"/>
              <a:t>。早上醒来，总是觉得很疲倦，吃饭也没啥胃口。在大学里，小高每天都有做不完的事，但觉得没有收获。在社团里当干事忙着干活还要经常加班；身为班长，要负责班里大大小小的事情，有时还要被同学埋怨。小高很看重学习，但每天只要一睁开眼就在忙学生活动，根本没时间静下心来看书，有时甚至累得上课打瞌睡。现在，只要微信铃声一响，她就担心是不是有什么工作等着她去落实……“学习不能拉下，可是大家都指着我干活呢……”小高越想，心就越烦，压力大得快要崩溃了。</a:t>
            </a:r>
            <a:r>
              <a:rPr lang="zh-CN" altLang="en-US"/>
              <a:t>       </a:t>
            </a:r>
            <a:endParaRPr lang="zh-CN" altLang="en-US"/>
          </a:p>
        </p:txBody>
      </p:sp>
      <p:sp>
        <p:nvSpPr>
          <p:cNvPr id="2" name="文本框 1"/>
          <p:cNvSpPr txBox="1"/>
          <p:nvPr/>
        </p:nvSpPr>
        <p:spPr>
          <a:xfrm>
            <a:off x="308610" y="87630"/>
            <a:ext cx="3953510" cy="946150"/>
          </a:xfrm>
          <a:prstGeom prst="rect">
            <a:avLst/>
          </a:prstGeom>
          <a:noFill/>
        </p:spPr>
        <p:txBody>
          <a:bodyPr wrap="square" rtlCol="0" anchor="t">
            <a:noAutofit/>
          </a:bodyPr>
          <a:p>
            <a:r>
              <a:rPr lang="zh-CN" altLang="en-US" sz="4400" b="1">
                <a:sym typeface="+mn-ea"/>
              </a:rPr>
              <a:t>【案例导入】</a:t>
            </a:r>
            <a:endParaRPr lang="zh-CN" altLang="en-US" sz="4400" b="1">
              <a:sym typeface="+mn-ea"/>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t>思考：小高该如何应对现实的压力？ </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5948" y="663893"/>
            <a:ext cx="11090275" cy="1397000"/>
          </a:xfrm>
        </p:spPr>
        <p:txBody>
          <a:bodyPr/>
          <a:p>
            <a:r>
              <a:rPr lang="zh-CN" altLang="en-US">
                <a:sym typeface="+mn-ea"/>
              </a:rPr>
              <a:t>一、压力应对</a:t>
            </a:r>
            <a:br>
              <a:rPr lang="zh-CN" altLang="en-US"/>
            </a:br>
            <a:endParaRPr lang="zh-CN" altLang="en-US"/>
          </a:p>
        </p:txBody>
      </p:sp>
      <p:sp>
        <p:nvSpPr>
          <p:cNvPr id="3" name="内容占位符 2"/>
          <p:cNvSpPr>
            <a:spLocks noGrp="1"/>
          </p:cNvSpPr>
          <p:nvPr>
            <p:ph idx="1"/>
          </p:nvPr>
        </p:nvSpPr>
        <p:spPr/>
        <p:txBody>
          <a:bodyPr>
            <a:normAutofit lnSpcReduction="10000"/>
          </a:bodyPr>
          <a:p>
            <a:pPr fontAlgn="auto">
              <a:lnSpc>
                <a:spcPct val="150000"/>
              </a:lnSpc>
            </a:pPr>
            <a:r>
              <a:rPr lang="zh-CN" altLang="en-US"/>
              <a:t>应对（coping）是个体在面对压力时做出的认知和行为上的努力，是缓和压力的重要机制。应对影响着个体压力反应的性质和强度，进而调节着压力同个体心理健康之间的关系。</a:t>
            </a:r>
            <a:endParaRPr lang="zh-CN" altLang="en-US"/>
          </a:p>
          <a:p>
            <a:pPr fontAlgn="auto">
              <a:lnSpc>
                <a:spcPct val="150000"/>
              </a:lnSpc>
            </a:pPr>
            <a:r>
              <a:rPr lang="zh-CN" altLang="en-US"/>
              <a:t>压力应对分为理性的应对和非理性的应对两大类。</a:t>
            </a:r>
            <a:endParaRPr lang="zh-CN" altLang="en-US"/>
          </a:p>
          <a:p>
            <a:pPr fontAlgn="auto">
              <a:lnSpc>
                <a:spcPct val="150000"/>
              </a:lnSpc>
            </a:pPr>
            <a:endParaRPr lang="zh-CN" altLang="en-US"/>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图形 3"/>
          <p:cNvSpPr/>
          <p:nvPr>
            <p:custDataLst>
              <p:tags r:id="rId1"/>
            </p:custDataLst>
          </p:nvPr>
        </p:nvSpPr>
        <p:spPr>
          <a:xfrm>
            <a:off x="736248" y="1415445"/>
            <a:ext cx="5963663" cy="5202310"/>
          </a:xfrm>
          <a:custGeom>
            <a:avLst/>
            <a:gdLst>
              <a:gd name="connsiteX0" fmla="*/ 0 w 5656607"/>
              <a:gd name="connsiteY0" fmla="*/ 298931 h 4934454"/>
              <a:gd name="connsiteX1" fmla="*/ 0 w 5656607"/>
              <a:gd name="connsiteY1" fmla="*/ 4635524 h 4934454"/>
              <a:gd name="connsiteX2" fmla="*/ 312591 w 5656607"/>
              <a:gd name="connsiteY2" fmla="*/ 4934455 h 4934454"/>
              <a:gd name="connsiteX3" fmla="*/ 4364164 w 5656607"/>
              <a:gd name="connsiteY3" fmla="*/ 4934455 h 4934454"/>
              <a:gd name="connsiteX4" fmla="*/ 4669709 w 5656607"/>
              <a:gd name="connsiteY4" fmla="*/ 4698646 h 4934454"/>
              <a:gd name="connsiteX5" fmla="*/ 5649438 w 5656607"/>
              <a:gd name="connsiteY5" fmla="*/ 362058 h 4934454"/>
              <a:gd name="connsiteX6" fmla="*/ 5343892 w 5656607"/>
              <a:gd name="connsiteY6" fmla="*/ 0 h 4934454"/>
              <a:gd name="connsiteX7" fmla="*/ 312591 w 5656607"/>
              <a:gd name="connsiteY7" fmla="*/ 0 h 4934454"/>
              <a:gd name="connsiteX8" fmla="*/ 0 w 5656607"/>
              <a:gd name="connsiteY8" fmla="*/ 298931 h 493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56607" h="4934454">
                <a:moveTo>
                  <a:pt x="0" y="298931"/>
                </a:moveTo>
                <a:lnTo>
                  <a:pt x="0" y="4635524"/>
                </a:lnTo>
                <a:cubicBezTo>
                  <a:pt x="0" y="4800617"/>
                  <a:pt x="139952" y="4934455"/>
                  <a:pt x="312591" y="4934455"/>
                </a:cubicBezTo>
                <a:lnTo>
                  <a:pt x="4364164" y="4934455"/>
                </a:lnTo>
                <a:cubicBezTo>
                  <a:pt x="4511369" y="4934455"/>
                  <a:pt x="4638625" y="4836244"/>
                  <a:pt x="4669709" y="4698646"/>
                </a:cubicBezTo>
                <a:lnTo>
                  <a:pt x="5649438" y="362058"/>
                </a:lnTo>
                <a:cubicBezTo>
                  <a:pt x="5691506" y="175836"/>
                  <a:pt x="5543119" y="0"/>
                  <a:pt x="5343892" y="0"/>
                </a:cubicBezTo>
                <a:lnTo>
                  <a:pt x="312591" y="0"/>
                </a:lnTo>
                <a:cubicBezTo>
                  <a:pt x="139952" y="0"/>
                  <a:pt x="0" y="133836"/>
                  <a:pt x="0" y="298931"/>
                </a:cubicBezTo>
                <a:close/>
              </a:path>
            </a:pathLst>
          </a:custGeom>
          <a:solidFill>
            <a:schemeClr val="accent1"/>
          </a:solidFill>
          <a:ln w="6243" cap="flat">
            <a:noFill/>
            <a:prstDash val="solid"/>
            <a:miter/>
          </a:ln>
        </p:spPr>
        <p:txBody>
          <a:bodyPr rtlCol="0" anchor="ctr"/>
          <a:lstStyle/>
          <a:p>
            <a:endParaRPr lang="zh-CN" altLang="en-US" sz="1900"/>
          </a:p>
        </p:txBody>
      </p:sp>
      <p:sp>
        <p:nvSpPr>
          <p:cNvPr id="5" name="图形 1"/>
          <p:cNvSpPr/>
          <p:nvPr>
            <p:custDataLst>
              <p:tags r:id="rId2"/>
            </p:custDataLst>
          </p:nvPr>
        </p:nvSpPr>
        <p:spPr>
          <a:xfrm flipH="1" flipV="1">
            <a:off x="6079097" y="1415445"/>
            <a:ext cx="5963663" cy="5202310"/>
          </a:xfrm>
          <a:custGeom>
            <a:avLst/>
            <a:gdLst>
              <a:gd name="connsiteX0" fmla="*/ 0 w 5656607"/>
              <a:gd name="connsiteY0" fmla="*/ 298931 h 4934454"/>
              <a:gd name="connsiteX1" fmla="*/ 0 w 5656607"/>
              <a:gd name="connsiteY1" fmla="*/ 4635524 h 4934454"/>
              <a:gd name="connsiteX2" fmla="*/ 312591 w 5656607"/>
              <a:gd name="connsiteY2" fmla="*/ 4934455 h 4934454"/>
              <a:gd name="connsiteX3" fmla="*/ 4364164 w 5656607"/>
              <a:gd name="connsiteY3" fmla="*/ 4934455 h 4934454"/>
              <a:gd name="connsiteX4" fmla="*/ 4669709 w 5656607"/>
              <a:gd name="connsiteY4" fmla="*/ 4698646 h 4934454"/>
              <a:gd name="connsiteX5" fmla="*/ 5649438 w 5656607"/>
              <a:gd name="connsiteY5" fmla="*/ 362058 h 4934454"/>
              <a:gd name="connsiteX6" fmla="*/ 5343892 w 5656607"/>
              <a:gd name="connsiteY6" fmla="*/ 0 h 4934454"/>
              <a:gd name="connsiteX7" fmla="*/ 312591 w 5656607"/>
              <a:gd name="connsiteY7" fmla="*/ 0 h 4934454"/>
              <a:gd name="connsiteX8" fmla="*/ 0 w 5656607"/>
              <a:gd name="connsiteY8" fmla="*/ 298931 h 493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56607" h="4934454">
                <a:moveTo>
                  <a:pt x="0" y="298931"/>
                </a:moveTo>
                <a:lnTo>
                  <a:pt x="0" y="4635524"/>
                </a:lnTo>
                <a:cubicBezTo>
                  <a:pt x="0" y="4800617"/>
                  <a:pt x="139952" y="4934455"/>
                  <a:pt x="312591" y="4934455"/>
                </a:cubicBezTo>
                <a:lnTo>
                  <a:pt x="4364164" y="4934455"/>
                </a:lnTo>
                <a:cubicBezTo>
                  <a:pt x="4511369" y="4934455"/>
                  <a:pt x="4638625" y="4836244"/>
                  <a:pt x="4669709" y="4698646"/>
                </a:cubicBezTo>
                <a:lnTo>
                  <a:pt x="5649438" y="362058"/>
                </a:lnTo>
                <a:cubicBezTo>
                  <a:pt x="5691506" y="175836"/>
                  <a:pt x="5543119" y="0"/>
                  <a:pt x="5343892" y="0"/>
                </a:cubicBezTo>
                <a:lnTo>
                  <a:pt x="312591" y="0"/>
                </a:lnTo>
                <a:cubicBezTo>
                  <a:pt x="139952" y="0"/>
                  <a:pt x="0" y="133836"/>
                  <a:pt x="0" y="298931"/>
                </a:cubicBezTo>
                <a:close/>
              </a:path>
            </a:pathLst>
          </a:custGeom>
          <a:solidFill>
            <a:schemeClr val="tx1">
              <a:lumMod val="40000"/>
              <a:lumOff val="60000"/>
              <a:alpha val="20000"/>
            </a:schemeClr>
          </a:solidFill>
          <a:ln w="6243" cap="flat">
            <a:noFill/>
            <a:prstDash val="solid"/>
            <a:miter/>
          </a:ln>
        </p:spPr>
        <p:txBody>
          <a:bodyPr rtlCol="0" anchor="ctr"/>
          <a:lstStyle/>
          <a:p>
            <a:endParaRPr lang="zh-CN" altLang="en-US" sz="1900" dirty="0">
              <a:solidFill>
                <a:schemeClr val="bg1">
                  <a:lumMod val="95000"/>
                </a:schemeClr>
              </a:solidFill>
            </a:endParaRPr>
          </a:p>
        </p:txBody>
      </p:sp>
      <p:sp>
        <p:nvSpPr>
          <p:cNvPr id="6" name="标题 5"/>
          <p:cNvSpPr>
            <a:spLocks noGrp="1"/>
          </p:cNvSpPr>
          <p:nvPr>
            <p:ph type="title"/>
            <p:custDataLst>
              <p:tags r:id="rId3"/>
            </p:custDataLst>
          </p:nvPr>
        </p:nvSpPr>
        <p:spPr>
          <a:xfrm>
            <a:off x="736248" y="415486"/>
            <a:ext cx="11386253" cy="743902"/>
          </a:xfrm>
        </p:spPr>
        <p:txBody>
          <a:bodyPr lIns="0" tIns="0" rIns="0" bIns="0" anchor="b" anchorCtr="0">
            <a:normAutofit/>
          </a:bodyPr>
          <a:lstStyle/>
          <a:p>
            <a:r>
              <a:rPr lang="zh-CN" altLang="en-US" sz="4400">
                <a:solidFill>
                  <a:schemeClr val="tx1"/>
                </a:solidFill>
                <a:latin typeface="华文中宋" panose="02010600040101010101" pitchFamily="2" charset="-122"/>
                <a:ea typeface="华文中宋" panose="02010600040101010101" pitchFamily="2" charset="-122"/>
              </a:rPr>
              <a:t>一、压力应对</a:t>
            </a:r>
            <a:endParaRPr lang="zh-CN" altLang="en-US" sz="4400">
              <a:solidFill>
                <a:schemeClr val="tx1"/>
              </a:solidFill>
              <a:latin typeface="华文中宋" panose="02010600040101010101" pitchFamily="2" charset="-122"/>
              <a:ea typeface="华文中宋" panose="02010600040101010101" pitchFamily="2" charset="-122"/>
            </a:endParaRPr>
          </a:p>
        </p:txBody>
      </p:sp>
      <p:sp>
        <p:nvSpPr>
          <p:cNvPr id="11" name="矩形 10"/>
          <p:cNvSpPr/>
          <p:nvPr>
            <p:custDataLst>
              <p:tags r:id="rId4"/>
            </p:custDataLst>
          </p:nvPr>
        </p:nvSpPr>
        <p:spPr>
          <a:xfrm>
            <a:off x="1122786" y="2876464"/>
            <a:ext cx="4634235" cy="3352049"/>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800">
                <a:solidFill>
                  <a:schemeClr val="bg1"/>
                </a:solidFill>
                <a:latin typeface="华文中宋" panose="02010600040101010101" pitchFamily="2" charset="-122"/>
                <a:ea typeface="华文中宋" panose="02010600040101010101" pitchFamily="2" charset="-122"/>
              </a:rPr>
              <a:t>指以</a:t>
            </a:r>
            <a:r>
              <a:rPr lang="zh-CN" altLang="en-US" sz="1800" b="1">
                <a:solidFill>
                  <a:schemeClr val="bg1"/>
                </a:solidFill>
                <a:latin typeface="华文中宋" panose="02010600040101010101" pitchFamily="2" charset="-122"/>
                <a:ea typeface="华文中宋" panose="02010600040101010101" pitchFamily="2" charset="-122"/>
              </a:rPr>
              <a:t>解决问题、寻求自我发展与突破为主</a:t>
            </a:r>
            <a:r>
              <a:rPr lang="zh-CN" altLang="en-US" sz="1800">
                <a:solidFill>
                  <a:schemeClr val="bg1"/>
                </a:solidFill>
                <a:latin typeface="华文中宋" panose="02010600040101010101" pitchFamily="2" charset="-122"/>
                <a:ea typeface="华文中宋" panose="02010600040101010101" pitchFamily="2" charset="-122"/>
              </a:rPr>
              <a:t>的一些应对方式，表现为积极、理性的应对策略。比如学习好的问题解决技巧、改善社会互动、调整成效信念等等。理性应对可在一定程度上减轻身心症状，还有助于学生树立积极的生活态度，有效解决问题、突破困境，从而不断进步。</a:t>
            </a:r>
            <a:endParaRPr lang="zh-CN" altLang="en-US" sz="1800">
              <a:solidFill>
                <a:schemeClr val="bg1"/>
              </a:solidFill>
              <a:latin typeface="华文中宋" panose="02010600040101010101" pitchFamily="2" charset="-122"/>
              <a:ea typeface="华文中宋" panose="02010600040101010101" pitchFamily="2" charset="-122"/>
            </a:endParaRPr>
          </a:p>
        </p:txBody>
      </p:sp>
      <p:sp>
        <p:nvSpPr>
          <p:cNvPr id="12" name="矩形 11"/>
          <p:cNvSpPr/>
          <p:nvPr>
            <p:custDataLst>
              <p:tags r:id="rId5"/>
            </p:custDataLst>
          </p:nvPr>
        </p:nvSpPr>
        <p:spPr>
          <a:xfrm>
            <a:off x="7086449" y="2876464"/>
            <a:ext cx="4634235" cy="3352049"/>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800">
                <a:latin typeface="华文中宋" panose="02010600040101010101" pitchFamily="2" charset="-122"/>
                <a:ea typeface="华文中宋" panose="02010600040101010101" pitchFamily="2" charset="-122"/>
              </a:rPr>
              <a:t>指面临压力时不以主动解决问题为出发点，而是采取</a:t>
            </a:r>
            <a:r>
              <a:rPr lang="zh-CN" altLang="en-US" sz="1800" b="1">
                <a:solidFill>
                  <a:srgbClr val="FF0000"/>
                </a:solidFill>
                <a:latin typeface="华文中宋" panose="02010600040101010101" pitchFamily="2" charset="-122"/>
                <a:ea typeface="华文中宋" panose="02010600040101010101" pitchFamily="2" charset="-122"/>
              </a:rPr>
              <a:t>退避、自责、幻想，或者把压力合理化的消极被动方式</a:t>
            </a:r>
            <a:r>
              <a:rPr lang="zh-CN" altLang="en-US" sz="1800">
                <a:latin typeface="华文中宋" panose="02010600040101010101" pitchFamily="2" charset="-122"/>
                <a:ea typeface="华文中宋" panose="02010600040101010101" pitchFamily="2" charset="-122"/>
              </a:rPr>
              <a:t>。例如，使用消极的情绪发泄方式、攻击别人、放弃竞争、逃避现实，或者将压力归咎于他人等等。这种处理方式不仅不利于解决问题，还可能带来更多的麻烦和困扰，甚至让人陷入心理困境。</a:t>
            </a:r>
            <a:endParaRPr lang="zh-CN" altLang="en-US" sz="1800">
              <a:latin typeface="华文中宋" panose="02010600040101010101" pitchFamily="2" charset="-122"/>
              <a:ea typeface="华文中宋" panose="02010600040101010101" pitchFamily="2" charset="-122"/>
            </a:endParaRPr>
          </a:p>
        </p:txBody>
      </p:sp>
      <p:sp>
        <p:nvSpPr>
          <p:cNvPr id="13" name="矩形 12"/>
          <p:cNvSpPr/>
          <p:nvPr>
            <p:custDataLst>
              <p:tags r:id="rId6"/>
            </p:custDataLst>
          </p:nvPr>
        </p:nvSpPr>
        <p:spPr>
          <a:xfrm>
            <a:off x="1172845" y="1391285"/>
            <a:ext cx="4481195" cy="890905"/>
          </a:xfrm>
          <a:prstGeom prst="rect">
            <a:avLst/>
          </a:prstGeom>
          <a:noFill/>
        </p:spPr>
        <p:txBody>
          <a:bodyPr wrap="none" lIns="0" tIns="0" rIns="0" bIns="0" rtlCol="0" anchor="b">
            <a:noAutofit/>
          </a:bodyPr>
          <a:lstStyle/>
          <a:p>
            <a:pPr algn="l">
              <a:spcBef>
                <a:spcPct val="0"/>
              </a:spcBef>
              <a:spcAft>
                <a:spcPct val="0"/>
              </a:spcAft>
              <a:buClr>
                <a:schemeClr val="accent1"/>
              </a:buClr>
              <a:buSzPct val="70000"/>
            </a:pPr>
            <a:r>
              <a:rPr lang="zh-CN" altLang="en-US" sz="3600" b="1">
                <a:solidFill>
                  <a:schemeClr val="bg1"/>
                </a:solidFill>
                <a:latin typeface="华文中宋" panose="02010600040101010101" pitchFamily="2" charset="-122"/>
                <a:ea typeface="华文中宋" panose="02010600040101010101" pitchFamily="2" charset="-122"/>
                <a:sym typeface="+mn-ea"/>
              </a:rPr>
              <a:t>（一）理性应对</a:t>
            </a:r>
            <a:endParaRPr lang="zh-CN" altLang="en-US" sz="3600" b="1">
              <a:solidFill>
                <a:schemeClr val="bg1"/>
              </a:solidFill>
              <a:latin typeface="华文中宋" panose="02010600040101010101" pitchFamily="2" charset="-122"/>
              <a:ea typeface="华文中宋" panose="02010600040101010101" pitchFamily="2" charset="-122"/>
              <a:sym typeface="+mn-ea"/>
            </a:endParaRPr>
          </a:p>
        </p:txBody>
      </p:sp>
      <p:sp>
        <p:nvSpPr>
          <p:cNvPr id="14" name="矩形 13"/>
          <p:cNvSpPr/>
          <p:nvPr>
            <p:custDataLst>
              <p:tags r:id="rId7"/>
            </p:custDataLst>
          </p:nvPr>
        </p:nvSpPr>
        <p:spPr>
          <a:xfrm>
            <a:off x="8229886" y="1456177"/>
            <a:ext cx="3582874" cy="890660"/>
          </a:xfrm>
          <a:prstGeom prst="rect">
            <a:avLst/>
          </a:prstGeom>
          <a:noFill/>
        </p:spPr>
        <p:txBody>
          <a:bodyPr wrap="none" lIns="0" tIns="0" rIns="0" bIns="0" rtlCol="0" anchor="b">
            <a:noAutofit/>
          </a:bodyPr>
          <a:lstStyle/>
          <a:p>
            <a:pPr algn="l">
              <a:lnSpc>
                <a:spcPct val="150000"/>
              </a:lnSpc>
              <a:spcBef>
                <a:spcPct val="0"/>
              </a:spcBef>
              <a:spcAft>
                <a:spcPct val="0"/>
              </a:spcAft>
            </a:pPr>
            <a:r>
              <a:rPr lang="zh-CN" altLang="en-US" sz="3600" b="1">
                <a:solidFill>
                  <a:schemeClr val="tx1"/>
                </a:solidFill>
                <a:latin typeface="华文中宋" panose="02010600040101010101" pitchFamily="2" charset="-122"/>
                <a:ea typeface="华文中宋" panose="02010600040101010101" pitchFamily="2" charset="-122"/>
                <a:sym typeface="+mn-ea"/>
              </a:rPr>
              <a:t>（二）非理性应对</a:t>
            </a:r>
            <a:endParaRPr lang="zh-CN" altLang="en-US" sz="3600" b="1">
              <a:solidFill>
                <a:schemeClr val="tx1"/>
              </a:solidFill>
              <a:latin typeface="华文中宋" panose="02010600040101010101" pitchFamily="2" charset="-122"/>
              <a:ea typeface="华文中宋" panose="02010600040101010101" pitchFamily="2" charset="-122"/>
              <a:sym typeface="+mn-ea"/>
            </a:endParaRPr>
          </a:p>
        </p:txBody>
      </p:sp>
      <p:pic>
        <p:nvPicPr>
          <p:cNvPr id="10" name="图形 9"/>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5276660" y="1636985"/>
            <a:ext cx="569853" cy="762726"/>
          </a:xfrm>
          <a:prstGeom prst="rect">
            <a:avLst/>
          </a:prstGeom>
        </p:spPr>
      </p:pic>
      <p:pic>
        <p:nvPicPr>
          <p:cNvPr id="8" name="图形 7"/>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7375087" y="1744430"/>
            <a:ext cx="695469" cy="537674"/>
          </a:xfrm>
          <a:prstGeom prst="rect">
            <a:avLst/>
          </a:prstGeom>
        </p:spPr>
      </p:pic>
    </p:spTree>
    <p:custDataLst>
      <p:tags r:id="rId14"/>
    </p:custData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二、提升抗压能力</a:t>
            </a:r>
            <a:endParaRPr lang="zh-CN" altLang="en-US"/>
          </a:p>
        </p:txBody>
      </p:sp>
      <p:sp>
        <p:nvSpPr>
          <p:cNvPr id="3" name="内容占位符 2"/>
          <p:cNvSpPr>
            <a:spLocks noGrp="1"/>
          </p:cNvSpPr>
          <p:nvPr>
            <p:ph idx="1"/>
          </p:nvPr>
        </p:nvSpPr>
        <p:spPr>
          <a:xfrm>
            <a:off x="955993" y="1239838"/>
            <a:ext cx="11090275" cy="4589462"/>
          </a:xfrm>
        </p:spPr>
        <p:txBody>
          <a:bodyPr>
            <a:noAutofit/>
          </a:bodyPr>
          <a:p>
            <a:pPr marL="0" algn="l" fontAlgn="auto">
              <a:lnSpc>
                <a:spcPct val="150000"/>
              </a:lnSpc>
              <a:buClrTx/>
              <a:buSzTx/>
              <a:buNone/>
            </a:pPr>
            <a:r>
              <a:rPr lang="zh-CN" altLang="en-US" sz="2800" b="1"/>
              <a:t>（一）调整思维模式</a:t>
            </a:r>
            <a:endParaRPr lang="zh-CN" altLang="en-US" sz="2800" b="1"/>
          </a:p>
          <a:p>
            <a:pPr fontAlgn="auto">
              <a:lnSpc>
                <a:spcPct val="150000"/>
              </a:lnSpc>
            </a:pPr>
            <a:r>
              <a:rPr lang="zh-CN" altLang="en-US" sz="2400"/>
              <a:t>思维模式是指人们在处理问题、表达观点、构建思维框架时所采用的一种规则或方式，它会在很大程度上影响人们的思考、感受和行为。</a:t>
            </a:r>
            <a:endParaRPr lang="zh-CN" altLang="en-US" sz="2400"/>
          </a:p>
          <a:p>
            <a:pPr fontAlgn="auto">
              <a:lnSpc>
                <a:spcPct val="150000"/>
              </a:lnSpc>
            </a:pPr>
            <a:r>
              <a:rPr lang="zh-CN" altLang="en-US" sz="2400"/>
              <a:t>有的人在遇到难事时，会这样想，</a:t>
            </a:r>
            <a:r>
              <a:rPr lang="zh-CN" altLang="en-US" sz="2400" b="1">
                <a:solidFill>
                  <a:srgbClr val="FF0000"/>
                </a:solidFill>
              </a:rPr>
              <a:t>“我再也承受不住了！”“我觉得我的世界已经崩塌了！”“我的生活中再也没有希望了！”</a:t>
            </a:r>
            <a:r>
              <a:rPr lang="zh-CN" altLang="en-US" sz="2400"/>
              <a:t>，这些都是典型的“灾难化”思维。</a:t>
            </a:r>
            <a:endParaRPr lang="zh-CN" altLang="en-US" sz="2400"/>
          </a:p>
          <a:p>
            <a:pPr fontAlgn="auto">
              <a:lnSpc>
                <a:spcPct val="150000"/>
              </a:lnSpc>
            </a:pPr>
            <a:r>
              <a:rPr lang="zh-CN" altLang="en-US" sz="2400"/>
              <a:t>如果换个表达方式，如</a:t>
            </a:r>
            <a:r>
              <a:rPr lang="zh-CN" altLang="en-US" sz="2400" b="1">
                <a:solidFill>
                  <a:srgbClr val="00B050"/>
                </a:solidFill>
              </a:rPr>
              <a:t>“发生这样的事情是糟糕的，但情况还是有转机的。”</a:t>
            </a:r>
            <a:r>
              <a:rPr lang="zh-CN" altLang="en-US" sz="2400"/>
              <a:t>，则可以帮助我们更加客观冷静地对待压力，避免极端思维。</a:t>
            </a:r>
            <a:endParaRPr lang="zh-CN" altLang="en-US" sz="240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二、提升抗压能力</a:t>
            </a:r>
            <a:endParaRPr lang="zh-CN" altLang="en-US"/>
          </a:p>
        </p:txBody>
      </p:sp>
      <p:sp>
        <p:nvSpPr>
          <p:cNvPr id="3" name="内容占位符 2"/>
          <p:cNvSpPr>
            <a:spLocks noGrp="1"/>
          </p:cNvSpPr>
          <p:nvPr>
            <p:ph idx="1"/>
          </p:nvPr>
        </p:nvSpPr>
        <p:spPr>
          <a:xfrm>
            <a:off x="884238" y="1671638"/>
            <a:ext cx="11090275" cy="4589462"/>
          </a:xfrm>
        </p:spPr>
        <p:txBody>
          <a:bodyPr>
            <a:normAutofit/>
          </a:bodyPr>
          <a:p>
            <a:pPr marL="0" indent="0" fontAlgn="auto">
              <a:lnSpc>
                <a:spcPct val="150000"/>
              </a:lnSpc>
              <a:buNone/>
            </a:pPr>
            <a:r>
              <a:rPr lang="zh-CN" altLang="en-US" b="1"/>
              <a:t>（二）学会自我放松</a:t>
            </a:r>
            <a:endParaRPr lang="zh-CN" altLang="en-US" b="1"/>
          </a:p>
          <a:p>
            <a:pPr fontAlgn="auto">
              <a:lnSpc>
                <a:spcPct val="150000"/>
              </a:lnSpc>
            </a:pPr>
            <a:r>
              <a:rPr lang="zh-CN" altLang="en-US"/>
              <a:t>放松是指身体或精神由紧张状态转向松弛状态的过程。当压力事件不断出现时，持续数分钟的放松，可能比一小时睡眠的效果还好。</a:t>
            </a:r>
            <a:endParaRPr lang="zh-CN" altLang="en-US"/>
          </a:p>
          <a:p>
            <a:pPr fontAlgn="auto">
              <a:lnSpc>
                <a:spcPct val="150000"/>
              </a:lnSpc>
            </a:pPr>
            <a:r>
              <a:rPr lang="zh-CN" altLang="en-US"/>
              <a:t>日常生活中比较常见的放松方法有游泳、做操、散步、按摩、泡热水澡、自然疗法等。</a:t>
            </a:r>
            <a:endParaRPr lang="zh-CN" alt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二、提升抗压能力</a:t>
            </a:r>
            <a:endParaRPr lang="zh-CN" altLang="en-US"/>
          </a:p>
        </p:txBody>
      </p:sp>
      <p:sp>
        <p:nvSpPr>
          <p:cNvPr id="3" name="内容占位符 2"/>
          <p:cNvSpPr>
            <a:spLocks noGrp="1"/>
          </p:cNvSpPr>
          <p:nvPr>
            <p:ph idx="1"/>
          </p:nvPr>
        </p:nvSpPr>
        <p:spPr>
          <a:xfrm>
            <a:off x="884555" y="1392555"/>
            <a:ext cx="11090275" cy="5122545"/>
          </a:xfrm>
        </p:spPr>
        <p:txBody>
          <a:bodyPr>
            <a:noAutofit/>
          </a:bodyPr>
          <a:p>
            <a:pPr marL="0" indent="0" fontAlgn="auto">
              <a:lnSpc>
                <a:spcPct val="150000"/>
              </a:lnSpc>
              <a:buNone/>
            </a:pPr>
            <a:r>
              <a:rPr lang="zh-CN" altLang="en-US" sz="2400" b="1"/>
              <a:t>（三）善用社会支持</a:t>
            </a:r>
            <a:endParaRPr lang="zh-CN" altLang="en-US" sz="2400" b="1"/>
          </a:p>
          <a:p>
            <a:pPr fontAlgn="auto">
              <a:lnSpc>
                <a:spcPct val="150000"/>
              </a:lnSpc>
            </a:pPr>
            <a:r>
              <a:rPr lang="zh-CN" altLang="en-US" sz="2400"/>
              <a:t>良好的社会支持不仅能丰富解决问题的资源，加强我们应对挑战的能力，还可以从心理上帮助我们减压。</a:t>
            </a:r>
            <a:endParaRPr lang="zh-CN" altLang="en-US" sz="2400"/>
          </a:p>
          <a:p>
            <a:pPr fontAlgn="auto">
              <a:lnSpc>
                <a:spcPct val="150000"/>
              </a:lnSpc>
            </a:pPr>
            <a:r>
              <a:rPr lang="zh-CN" altLang="en-US" sz="2400"/>
              <a:t>社会支持可以让我们获得情感安慰，让我们在压力面前不会感到孤立无援；可以让我们获得行动建议，帮助我们渡过难关；可以让我们恢复信心和勇气，更好地应对压力。当我们有压力的时候，和朋友聊天，找家人倾诉，向老师寻求建议，或者养一只宠物，都会削减压力。</a:t>
            </a:r>
            <a:endParaRPr lang="zh-CN" altLang="en-US" sz="2400"/>
          </a:p>
          <a:p>
            <a:pPr fontAlgn="auto">
              <a:lnSpc>
                <a:spcPct val="150000"/>
              </a:lnSpc>
            </a:pPr>
            <a:r>
              <a:rPr lang="zh-CN" altLang="en-US" sz="2400"/>
              <a:t>此外，加入互助小组也是一种为减少特定的压力源寻求社会支持的好方法。</a:t>
            </a:r>
            <a:endParaRPr lang="zh-CN" altLang="en-US" sz="240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二、提升抗压能力</a:t>
            </a:r>
            <a:endParaRPr lang="zh-CN" altLang="en-US"/>
          </a:p>
        </p:txBody>
      </p:sp>
      <p:sp>
        <p:nvSpPr>
          <p:cNvPr id="3" name="内容占位符 2"/>
          <p:cNvSpPr>
            <a:spLocks noGrp="1"/>
          </p:cNvSpPr>
          <p:nvPr>
            <p:ph idx="1"/>
          </p:nvPr>
        </p:nvSpPr>
        <p:spPr>
          <a:xfrm>
            <a:off x="884555" y="1661160"/>
            <a:ext cx="11090275" cy="4853940"/>
          </a:xfrm>
        </p:spPr>
        <p:txBody>
          <a:bodyPr>
            <a:normAutofit/>
          </a:bodyPr>
          <a:p>
            <a:pPr marL="0" indent="0" fontAlgn="auto">
              <a:lnSpc>
                <a:spcPct val="150000"/>
              </a:lnSpc>
              <a:buNone/>
            </a:pPr>
            <a:r>
              <a:rPr lang="zh-CN" altLang="en-US" sz="2400" b="1"/>
              <a:t>（四）强化时间管理</a:t>
            </a:r>
            <a:endParaRPr lang="zh-CN" altLang="en-US" sz="2400" b="1"/>
          </a:p>
          <a:p>
            <a:pPr marL="0" indent="0" fontAlgn="auto">
              <a:lnSpc>
                <a:spcPct val="150000"/>
              </a:lnSpc>
              <a:buNone/>
            </a:pPr>
            <a:r>
              <a:rPr lang="en-US" altLang="zh-CN" sz="1800"/>
              <a:t>    </a:t>
            </a:r>
            <a:r>
              <a:rPr lang="en-US" altLang="zh-CN" sz="2400"/>
              <a:t> </a:t>
            </a:r>
            <a:r>
              <a:rPr lang="zh-CN" altLang="en-US" sz="2400"/>
              <a:t>大学生要学会合理规划时间，分配好任务和优先处理重要的事情。</a:t>
            </a:r>
            <a:endParaRPr lang="zh-CN" altLang="en-US" sz="2400"/>
          </a:p>
          <a:p>
            <a:pPr lvl="1" fontAlgn="auto">
              <a:lnSpc>
                <a:spcPct val="150000"/>
              </a:lnSpc>
            </a:pPr>
            <a:r>
              <a:rPr lang="zh-CN" altLang="en-US" sz="2055"/>
              <a:t>通过合理规划时间，可以更有效地利用时间处理任务和活动，减少时间上的紧迫感和压力。</a:t>
            </a:r>
            <a:endParaRPr lang="zh-CN" altLang="en-US" sz="2055"/>
          </a:p>
          <a:p>
            <a:pPr lvl="1" fontAlgn="auto">
              <a:lnSpc>
                <a:spcPct val="150000"/>
              </a:lnSpc>
            </a:pPr>
            <a:r>
              <a:rPr lang="zh-CN" altLang="en-US" sz="2055"/>
              <a:t>列出待办事项的清单，再按重要性和紧急程度进行排序，优先将精力和时间集中在最重要的事情上，才可以增加处理任务的把握和成就感。</a:t>
            </a:r>
            <a:endParaRPr lang="zh-CN" altLang="en-US" sz="2055"/>
          </a:p>
          <a:p>
            <a:pPr lvl="1" fontAlgn="auto">
              <a:lnSpc>
                <a:spcPct val="150000"/>
              </a:lnSpc>
            </a:pPr>
            <a:r>
              <a:rPr lang="zh-CN" altLang="en-US" sz="2055"/>
              <a:t>将目标分解为具体可行的步骤，设定目标与时间表，可以更好地把握工作和学习的进度，减少拖延、提升行动力。</a:t>
            </a:r>
            <a:endParaRPr lang="zh-CN" altLang="en-US" sz="2055"/>
          </a:p>
          <a:p>
            <a:pPr lvl="1" fontAlgn="auto">
              <a:lnSpc>
                <a:spcPct val="150000"/>
              </a:lnSpc>
            </a:pPr>
            <a:r>
              <a:rPr lang="zh-CN" altLang="en-US" sz="2055"/>
              <a:t>建立定期反馈和检查的机制，可以帮助我们在实现目标的过程中及时调整和优化计划。</a:t>
            </a:r>
            <a:endParaRPr lang="zh-CN" altLang="en-US" sz="2055"/>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认识挫折</a:t>
              </a:r>
              <a:endParaRPr lang="zh-CN" altLang="en-US" sz="4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64465" y="160020"/>
            <a:ext cx="2668905" cy="795655"/>
          </a:xfrm>
        </p:spPr>
        <p:txBody>
          <a:bodyPr/>
          <a:lstStyle/>
          <a:p>
            <a:pPr algn="l"/>
            <a:r>
              <a:rPr lang="en-US" altLang="zh-CN" sz="3600" dirty="0"/>
              <a:t>【</a:t>
            </a:r>
            <a:r>
              <a:rPr lang="zh-CN" altLang="en-US" sz="3600" dirty="0"/>
              <a:t>心语心言</a:t>
            </a:r>
            <a:r>
              <a:rPr lang="en-US" altLang="zh-CN" sz="3600" dirty="0" smtClean="0"/>
              <a:t>】</a:t>
            </a:r>
            <a:endParaRPr lang="en-US" altLang="zh-CN" sz="3600" dirty="0" smtClean="0"/>
          </a:p>
        </p:txBody>
      </p:sp>
      <p:sp>
        <p:nvSpPr>
          <p:cNvPr id="3" name="内容占位符 2"/>
          <p:cNvSpPr>
            <a:spLocks noGrp="1"/>
          </p:cNvSpPr>
          <p:nvPr>
            <p:ph idx="1"/>
          </p:nvPr>
        </p:nvSpPr>
        <p:spPr>
          <a:xfrm>
            <a:off x="3315970" y="1311910"/>
            <a:ext cx="8874760" cy="4236085"/>
          </a:xfrm>
        </p:spPr>
        <p:txBody>
          <a:bodyPr>
            <a:normAutofit fontScale="90000"/>
          </a:bodyPr>
          <a:lstStyle/>
          <a:p>
            <a:pPr>
              <a:lnSpc>
                <a:spcPct val="120000"/>
              </a:lnSpc>
            </a:pPr>
            <a:r>
              <a:rPr lang="zh-CN" altLang="en-US" dirty="0"/>
              <a:t>但愿所有负担都将变成礼物，所受的苦都能照亮未来的路。</a:t>
            </a:r>
            <a:endParaRPr lang="zh-CN" altLang="en-US" dirty="0"/>
          </a:p>
          <a:p>
            <a:pPr marL="0" indent="0" algn="r">
              <a:lnSpc>
                <a:spcPct val="120000"/>
              </a:lnSpc>
              <a:buNone/>
            </a:pPr>
            <a:r>
              <a:rPr dirty="0"/>
              <a:t>——卢苏伟</a:t>
            </a:r>
            <a:endParaRPr dirty="0"/>
          </a:p>
          <a:p>
            <a:pPr>
              <a:lnSpc>
                <a:spcPct val="120000"/>
              </a:lnSpc>
            </a:pPr>
            <a:r>
              <a:rPr lang="zh-CN" altLang="en-US" dirty="0"/>
              <a:t>命运总是不如人愿。但往往是在无数的痛苦中，在重重的矛盾和艰辛中，才使人成熟起来。</a:t>
            </a:r>
            <a:endParaRPr lang="zh-CN" altLang="en-US" dirty="0"/>
          </a:p>
          <a:p>
            <a:pPr marL="0" indent="0" algn="r">
              <a:lnSpc>
                <a:spcPct val="120000"/>
              </a:lnSpc>
              <a:buNone/>
            </a:pPr>
            <a:r>
              <a:rPr lang="zh-CN" altLang="en-US" dirty="0"/>
              <a:t>——路遥</a:t>
            </a:r>
            <a:endParaRPr lang="zh-CN" altLang="en-US" dirty="0"/>
          </a:p>
          <a:p>
            <a:pPr>
              <a:lnSpc>
                <a:spcPct val="120000"/>
              </a:lnSpc>
            </a:pPr>
            <a:r>
              <a:rPr lang="zh-CN" altLang="en-US" dirty="0"/>
              <a:t>最常见的导致失败的原因是人们遇到挫折就放弃的习惯。</a:t>
            </a:r>
            <a:endParaRPr lang="zh-CN" altLang="en-US" dirty="0"/>
          </a:p>
          <a:p>
            <a:pPr marL="0" indent="0" algn="r">
              <a:lnSpc>
                <a:spcPct val="120000"/>
              </a:lnSpc>
              <a:buNone/>
            </a:pPr>
            <a:r>
              <a:rPr dirty="0"/>
              <a:t>——〔美〕拿破仑·希尔</a:t>
            </a:r>
            <a:endParaRPr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97125" y="231775"/>
            <a:ext cx="8126095" cy="1065530"/>
          </a:xfrm>
        </p:spPr>
        <p:txBody>
          <a:bodyPr>
            <a:normAutofit fontScale="90000"/>
          </a:bodyPr>
          <a:lstStyle/>
          <a:p>
            <a:br>
              <a:rPr sz="3600" dirty="0"/>
            </a:br>
            <a:r>
              <a:rPr sz="3600" dirty="0">
                <a:sym typeface="+mn-ea"/>
              </a:rPr>
              <a:t>王阳明：凡是磨你的，必能渡你</a:t>
            </a:r>
            <a:endParaRPr lang="zh-CN" altLang="en-US" sz="3600" dirty="0">
              <a:sym typeface="+mn-ea"/>
            </a:endParaRPr>
          </a:p>
        </p:txBody>
      </p:sp>
      <p:sp>
        <p:nvSpPr>
          <p:cNvPr id="3" name="内容占位符 2"/>
          <p:cNvSpPr>
            <a:spLocks noGrp="1"/>
          </p:cNvSpPr>
          <p:nvPr>
            <p:ph idx="1"/>
          </p:nvPr>
        </p:nvSpPr>
        <p:spPr>
          <a:xfrm>
            <a:off x="396875" y="1383665"/>
            <a:ext cx="12010390" cy="4921885"/>
          </a:xfrm>
        </p:spPr>
        <p:txBody>
          <a:bodyPr>
            <a:noAutofit/>
          </a:bodyPr>
          <a:lstStyle/>
          <a:p>
            <a:pPr marL="0" indent="0" fontAlgn="auto">
              <a:lnSpc>
                <a:spcPct val="150000"/>
              </a:lnSpc>
              <a:buNone/>
            </a:pPr>
            <a:r>
              <a:rPr lang="en-US" altLang="zh-CN" sz="2000" dirty="0"/>
              <a:t>      </a:t>
            </a:r>
            <a:r>
              <a:rPr lang="zh-CN" altLang="en-US" sz="2000" dirty="0"/>
              <a:t>王守仁，号阳明，是明朝中期著名的思想家、哲学家，心学之集大成者。他开创的阳明心学，打破了程朱理学一统天下的局面，对儒学演变与文学创作产生了巨大影响。“心即理”“知行合一”“致良知”等心学思想蜚声中外，深刻影响了中华民族现代文明和世界文明。</a:t>
            </a:r>
            <a:endParaRPr lang="zh-CN" altLang="en-US" sz="2000" dirty="0"/>
          </a:p>
          <a:p>
            <a:pPr marL="0" indent="0" fontAlgn="auto">
              <a:lnSpc>
                <a:spcPct val="150000"/>
              </a:lnSpc>
              <a:buNone/>
            </a:pPr>
            <a:r>
              <a:rPr lang="zh-CN" altLang="en-US" sz="2000" dirty="0"/>
              <a:t>     </a:t>
            </a:r>
            <a:r>
              <a:rPr lang="en-US" altLang="zh-CN" sz="2000" dirty="0"/>
              <a:t> </a:t>
            </a:r>
            <a:r>
              <a:rPr lang="zh-CN" altLang="en-US" sz="2000" dirty="0"/>
              <a:t>可能很多人都不知道，王阳明生来是一个资质平平的普通人。在5岁的时候，都还不会说话；年轻时参加科举，接连两次都落榜；好不容易通过科举，又接二连三遭遇被贬、流放、追杀……但王阳明始终没有被挫折打垮。</a:t>
            </a:r>
            <a:endParaRPr lang="zh-CN" altLang="en-US" sz="2000" dirty="0"/>
          </a:p>
          <a:p>
            <a:pPr marL="0" indent="0" fontAlgn="auto">
              <a:lnSpc>
                <a:spcPct val="150000"/>
              </a:lnSpc>
              <a:buNone/>
            </a:pPr>
            <a:r>
              <a:rPr lang="zh-CN" altLang="en-US" sz="2000" dirty="0"/>
              <a:t>      面对连续的失败，王阳明并没有放弃，而是继续努力学习，并开始了自己的文学创作。在第三次参加科举考试时，他终于考中了进士，并开始了自己的官宦生涯。虽然仕途之路遭遇很多坎坷，王阳明始终没有放弃自己的信念和追求，而是在困境中不断思考和探索，领悟了“心即理”的哲学思想，并成为一代思想家和哲学家。  </a:t>
            </a:r>
            <a:endParaRPr lang="zh-CN" altLang="en-US" sz="2000" dirty="0"/>
          </a:p>
        </p:txBody>
      </p:sp>
      <p:sp>
        <p:nvSpPr>
          <p:cNvPr id="4" name="文本框 3"/>
          <p:cNvSpPr txBox="1"/>
          <p:nvPr/>
        </p:nvSpPr>
        <p:spPr>
          <a:xfrm>
            <a:off x="308610" y="231775"/>
            <a:ext cx="2928620" cy="645160"/>
          </a:xfrm>
          <a:prstGeom prst="rect">
            <a:avLst/>
          </a:prstGeom>
          <a:noFill/>
        </p:spPr>
        <p:txBody>
          <a:bodyPr wrap="square" rtlCol="0" anchor="t">
            <a:spAutoFit/>
          </a:bodyPr>
          <a:p>
            <a:r>
              <a:rPr lang="en-US" altLang="zh-CN" sz="3600" b="1" dirty="0">
                <a:sym typeface="+mn-ea"/>
              </a:rPr>
              <a:t> </a:t>
            </a:r>
            <a:r>
              <a:rPr sz="3600" b="1" dirty="0">
                <a:sym typeface="+mn-ea"/>
              </a:rPr>
              <a:t>【案例导入】</a:t>
            </a:r>
            <a:endParaRPr lang="zh-CN" altLang="en-US" sz="3600" b="1" dirty="0">
              <a:sym typeface="+mn-ea"/>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8234680" cy="3223260"/>
          </a:xfrm>
        </p:spPr>
        <p:txBody>
          <a:bodyPr/>
          <a:lstStyle/>
          <a:p>
            <a:pPr fontAlgn="auto">
              <a:lnSpc>
                <a:spcPct val="150000"/>
              </a:lnSpc>
            </a:pPr>
            <a:r>
              <a:rPr lang="zh-CN" altLang="en-US" sz="3200" dirty="0"/>
              <a:t>思考：王阳明的经历给我们什么样的启示？</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一、挫折的内涵</a:t>
            </a:r>
            <a:endParaRPr lang="zh-CN" altLang="en-US"/>
          </a:p>
        </p:txBody>
      </p:sp>
      <p:sp>
        <p:nvSpPr>
          <p:cNvPr id="3" name="内容占位符 2"/>
          <p:cNvSpPr>
            <a:spLocks noGrp="1"/>
          </p:cNvSpPr>
          <p:nvPr>
            <p:ph idx="1"/>
          </p:nvPr>
        </p:nvSpPr>
        <p:spPr>
          <a:xfrm>
            <a:off x="483235" y="1925955"/>
            <a:ext cx="11874500" cy="4589145"/>
          </a:xfrm>
        </p:spPr>
        <p:txBody>
          <a:bodyPr>
            <a:normAutofit lnSpcReduction="20000"/>
          </a:bodyPr>
          <a:p>
            <a:pPr marL="0" indent="0" fontAlgn="auto">
              <a:lnSpc>
                <a:spcPct val="150000"/>
              </a:lnSpc>
              <a:buNone/>
            </a:pPr>
            <a:r>
              <a:rPr lang="en-US" altLang="zh-CN" sz="1800"/>
              <a:t>         </a:t>
            </a:r>
            <a:r>
              <a:rPr lang="en-US" altLang="zh-CN" sz="1600"/>
              <a:t> </a:t>
            </a:r>
            <a:r>
              <a:rPr lang="zh-CN" altLang="en-US" dirty="0"/>
              <a:t>挫折是个体从事有目的的活动受到阻碍或干扰，导致动机不能实现，需要和愿望不被满足时所产生的一种紧张状态和情绪反应。</a:t>
            </a:r>
            <a:endParaRPr lang="zh-CN" altLang="en-US" dirty="0"/>
          </a:p>
          <a:p>
            <a:pPr marL="0" indent="0" fontAlgn="auto">
              <a:lnSpc>
                <a:spcPct val="150000"/>
              </a:lnSpc>
              <a:buNone/>
            </a:pPr>
            <a:r>
              <a:rPr lang="en-US" altLang="zh-CN" dirty="0"/>
              <a:t>      </a:t>
            </a:r>
            <a:r>
              <a:rPr lang="zh-CN" altLang="en-US" dirty="0"/>
              <a:t>挫折体验一般包含了痛苦、失落、绝望、愤怒或焦虑等多种情绪状态。</a:t>
            </a:r>
            <a:r>
              <a:rPr lang="en-US" altLang="zh-CN" sz="2000">
                <a:solidFill>
                  <a:schemeClr val="accent6">
                    <a:lumMod val="60000"/>
                    <a:lumOff val="40000"/>
                  </a:schemeClr>
                </a:solidFill>
              </a:rPr>
              <a:t> </a:t>
            </a:r>
            <a:endParaRPr lang="en-US" altLang="zh-CN" sz="2000">
              <a:solidFill>
                <a:schemeClr val="accent6">
                  <a:lumMod val="60000"/>
                  <a:lumOff val="40000"/>
                </a:schemeClr>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原创设计师QQ598969553        _1"/>
          <p:cNvCxnSpPr/>
          <p:nvPr/>
        </p:nvCxnSpPr>
        <p:spPr>
          <a:xfrm rot="5400000">
            <a:off x="2469307" y="3864131"/>
            <a:ext cx="376541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原创设计师QQ598969553        _2"/>
          <p:cNvCxnSpPr/>
          <p:nvPr/>
        </p:nvCxnSpPr>
        <p:spPr>
          <a:xfrm rot="5400000">
            <a:off x="6089614" y="3864131"/>
            <a:ext cx="376541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原创设计师QQ598969553        _3"/>
          <p:cNvSpPr/>
          <p:nvPr/>
        </p:nvSpPr>
        <p:spPr>
          <a:xfrm>
            <a:off x="1220346" y="1981427"/>
            <a:ext cx="2778891" cy="1107839"/>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6422" tIns="48210" rIns="96422" bIns="48210"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endParaRPr lang="zh-CN" altLang="en-US" sz="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3200">
                <a:solidFill>
                  <a:schemeClr val="bg1"/>
                </a:solidFill>
                <a:latin typeface="微软雅黑" panose="020B0503020204020204" pitchFamily="34" charset="-122"/>
                <a:ea typeface="微软雅黑" panose="020B0503020204020204" pitchFamily="34" charset="-122"/>
                <a:sym typeface="+mn-ea"/>
              </a:rPr>
              <a:t>挫折情境</a:t>
            </a:r>
            <a:endParaRPr lang="zh-CN" altLang="en-US" sz="32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23" name="矩形 22"/>
          <p:cNvSpPr/>
          <p:nvPr/>
        </p:nvSpPr>
        <p:spPr>
          <a:xfrm>
            <a:off x="843915" y="3371850"/>
            <a:ext cx="3508375" cy="3207385"/>
          </a:xfrm>
          <a:prstGeom prst="rect">
            <a:avLst/>
          </a:prstGeom>
        </p:spPr>
        <p:txBody>
          <a:bodyPr wrap="square">
            <a:spAutoFit/>
          </a:bodyPr>
          <a:lstStyle/>
          <a:p>
            <a:pPr marL="0" indent="0" fontAlgn="auto">
              <a:lnSpc>
                <a:spcPct val="150000"/>
              </a:lnSpc>
              <a:buNone/>
            </a:pPr>
            <a:r>
              <a:rPr lang="zh-CN" altLang="en-US" sz="2250" b="1">
                <a:sym typeface="+mn-ea"/>
              </a:rPr>
              <a:t>即对人们的需要、动机或目的性活动造成内外障碍或干扰的状态或条件，它可能是某个人或某件事，也可能是各种自然、社会环境。</a:t>
            </a:r>
            <a:endParaRPr lang="zh-CN" altLang="en-US" sz="2250" b="1">
              <a:sym typeface="+mn-ea"/>
            </a:endParaRPr>
          </a:p>
        </p:txBody>
      </p:sp>
      <p:sp>
        <p:nvSpPr>
          <p:cNvPr id="24" name="原创设计师QQ598969553        _5"/>
          <p:cNvSpPr/>
          <p:nvPr/>
        </p:nvSpPr>
        <p:spPr>
          <a:xfrm>
            <a:off x="4771704" y="1981429"/>
            <a:ext cx="2778893" cy="1107839"/>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6422" tIns="48210" rIns="96422" bIns="48210" anchor="ctr"/>
          <a:lstStyle/>
          <a:p>
            <a:pPr lvl="0" algn="ctr" eaLnBrk="0" fontAlgn="base" hangingPunct="0">
              <a:spcBef>
                <a:spcPct val="0"/>
              </a:spcBef>
              <a:spcAft>
                <a:spcPct val="0"/>
              </a:spcAft>
              <a:defRPr/>
            </a:pPr>
            <a:r>
              <a:rPr lang="zh-CN" altLang="en-US" sz="100" b="1" kern="0" dirty="0">
                <a:solidFill>
                  <a:schemeClr val="bg1"/>
                </a:solidFill>
                <a:latin typeface="微软雅黑" panose="020B0503020204020204" pitchFamily="34" charset="-122"/>
                <a:ea typeface="微软雅黑" panose="020B0503020204020204" pitchFamily="34" charset="-122"/>
              </a:rPr>
              <a:t>心理咨询</a:t>
            </a:r>
            <a:endParaRPr lang="zh-CN" altLang="en-US" sz="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3600" b="1">
                <a:sym typeface="+mn-ea"/>
              </a:rPr>
              <a:t>挫折认知</a:t>
            </a:r>
            <a:endParaRPr lang="zh-CN" altLang="en-US" sz="3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27" name="矩形 26"/>
          <p:cNvSpPr/>
          <p:nvPr/>
        </p:nvSpPr>
        <p:spPr>
          <a:xfrm>
            <a:off x="4706040" y="3371879"/>
            <a:ext cx="2911811" cy="2687955"/>
          </a:xfrm>
          <a:prstGeom prst="rect">
            <a:avLst/>
          </a:prstGeom>
        </p:spPr>
        <p:txBody>
          <a:bodyPr wrap="square">
            <a:spAutoFit/>
          </a:bodyPr>
          <a:lstStyle/>
          <a:p>
            <a:pPr fontAlgn="auto">
              <a:lnSpc>
                <a:spcPct val="150000"/>
              </a:lnSpc>
            </a:pPr>
            <a:r>
              <a:rPr lang="zh-CN" altLang="en-US" sz="2250" b="1">
                <a:sym typeface="+mn-ea"/>
              </a:rPr>
              <a:t>即个体对挫折情境的自我知觉、认识和评价，受个体的认知结构影响，这是挫折产生和应对挫折的关键。</a:t>
            </a:r>
            <a:endParaRPr lang="zh-CN" altLang="en-US" sz="2250" b="1">
              <a:sym typeface="+mn-ea"/>
            </a:endParaRPr>
          </a:p>
        </p:txBody>
      </p:sp>
      <p:sp>
        <p:nvSpPr>
          <p:cNvPr id="28" name="原创设计师QQ598969553        _7"/>
          <p:cNvSpPr/>
          <p:nvPr/>
        </p:nvSpPr>
        <p:spPr>
          <a:xfrm>
            <a:off x="8326924" y="1981429"/>
            <a:ext cx="2780752" cy="1107838"/>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6422" tIns="48210" rIns="96422" bIns="48210" anchor="ctr"/>
          <a:lstStyle/>
          <a:p>
            <a:pPr lvl="0" algn="ctr" eaLnBrk="0" fontAlgn="base" hangingPunct="0">
              <a:spcBef>
                <a:spcPct val="0"/>
              </a:spcBef>
              <a:spcAft>
                <a:spcPct val="0"/>
              </a:spcAft>
              <a:defRPr/>
            </a:pPr>
            <a:r>
              <a:rPr lang="zh-CN" altLang="en-US" sz="100" b="1" kern="0" dirty="0">
                <a:solidFill>
                  <a:schemeClr val="bg1"/>
                </a:solidFill>
                <a:latin typeface="微软雅黑" panose="020B0503020204020204" pitchFamily="34" charset="-122"/>
                <a:ea typeface="微软雅黑" panose="020B0503020204020204" pitchFamily="34" charset="-122"/>
              </a:rPr>
              <a:t>心理治疗</a:t>
            </a:r>
            <a:endParaRPr lang="zh-CN" altLang="en-US" sz="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3600" b="1">
                <a:sym typeface="+mn-ea"/>
              </a:rPr>
              <a:t>挫折反应</a:t>
            </a:r>
            <a:endParaRPr lang="zh-CN" altLang="en-US" sz="3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sp>
        <p:nvSpPr>
          <p:cNvPr id="31" name="矩形 30"/>
          <p:cNvSpPr/>
          <p:nvPr/>
        </p:nvSpPr>
        <p:spPr>
          <a:xfrm>
            <a:off x="8039309" y="3473672"/>
            <a:ext cx="3800266" cy="1753235"/>
          </a:xfrm>
          <a:prstGeom prst="rect">
            <a:avLst/>
          </a:prstGeom>
        </p:spPr>
        <p:txBody>
          <a:bodyPr wrap="square">
            <a:spAutoFit/>
          </a:bodyPr>
          <a:lstStyle/>
          <a:p>
            <a:pPr marL="0" indent="0" fontAlgn="auto">
              <a:lnSpc>
                <a:spcPct val="150000"/>
              </a:lnSpc>
              <a:buNone/>
            </a:pPr>
            <a:r>
              <a:rPr lang="zh-CN" altLang="en-US" sz="2400" b="1">
                <a:sym typeface="+mn-ea"/>
              </a:rPr>
              <a:t>人们因动机、需要受阻产生的烦恼、困惑、焦虑、愤怒等负面情绪体验。</a:t>
            </a:r>
            <a:endParaRPr lang="zh-CN" altLang="en-US" sz="2400" b="1">
              <a:sym typeface="+mn-ea"/>
            </a:endParaRPr>
          </a:p>
        </p:txBody>
      </p:sp>
      <p:pic>
        <p:nvPicPr>
          <p:cNvPr id="17" name="Picture 64"/>
          <p:cNvPicPr>
            <a:picLocks noGrp="1" noSelect="1" noRot="1" noChangeAspect="1" noMove="1" noResize="1" noChangeShapeType="1"/>
          </p:cNvPicPr>
          <p:nvPr/>
        </p:nvPicPr>
        <p:blipFill>
          <a:blip r:embed="rId1" cstate="screen"/>
          <a:stretch>
            <a:fillRect/>
          </a:stretch>
        </p:blipFill>
        <p:spPr>
          <a:xfrm>
            <a:off x="5039536" y="24897083"/>
            <a:ext cx="2779677" cy="718594"/>
          </a:xfrm>
          <a:prstGeom prst="rect">
            <a:avLst/>
          </a:prstGeom>
        </p:spPr>
      </p:pic>
      <p:sp>
        <p:nvSpPr>
          <p:cNvPr id="2" name="标题 1"/>
          <p:cNvSpPr>
            <a:spLocks noGrp="1"/>
          </p:cNvSpPr>
          <p:nvPr>
            <p:ph type="title"/>
          </p:nvPr>
        </p:nvSpPr>
        <p:spPr>
          <a:xfrm>
            <a:off x="749300" y="675005"/>
            <a:ext cx="11090275" cy="639445"/>
          </a:xfrm>
        </p:spPr>
        <p:txBody>
          <a:bodyPr>
            <a:normAutofit fontScale="90000"/>
          </a:bodyPr>
          <a:p>
            <a:r>
              <a:rPr lang="zh-CN" altLang="en-US">
                <a:sym typeface="+mn-ea"/>
              </a:rPr>
              <a:t>一、挫折的内涵</a:t>
            </a:r>
            <a:br>
              <a:rPr lang="zh-CN" altLang="en-US"/>
            </a:br>
            <a:endParaRPr lang="zh-CN" altLang="en-US"/>
          </a:p>
        </p:txBody>
      </p:sp>
      <p:sp>
        <p:nvSpPr>
          <p:cNvPr id="3" name="文本框 2"/>
          <p:cNvSpPr txBox="1"/>
          <p:nvPr/>
        </p:nvSpPr>
        <p:spPr>
          <a:xfrm>
            <a:off x="1096010" y="1089660"/>
            <a:ext cx="3383280" cy="521970"/>
          </a:xfrm>
          <a:prstGeom prst="rect">
            <a:avLst/>
          </a:prstGeom>
          <a:noFill/>
        </p:spPr>
        <p:txBody>
          <a:bodyPr wrap="none" rtlCol="0" anchor="t">
            <a:spAutoFit/>
          </a:bodyPr>
          <a:p>
            <a:pPr algn="l"/>
            <a:r>
              <a:rPr lang="zh-CN" altLang="en-US" sz="2800">
                <a:latin typeface="微软雅黑" panose="020B0503020204020204" pitchFamily="34" charset="-122"/>
                <a:ea typeface="微软雅黑" panose="020B0503020204020204" pitchFamily="34" charset="-122"/>
                <a:sym typeface="+mn-ea"/>
              </a:rPr>
              <a:t>挫折包括三个要素：</a:t>
            </a:r>
            <a:endParaRPr lang="zh-CN" altLang="en-US" sz="2800">
              <a:latin typeface="微软雅黑" panose="020B0503020204020204" pitchFamily="34" charset="-122"/>
              <a:ea typeface="微软雅黑" panose="020B0503020204020204" pitchFamily="34" charset="-122"/>
              <a:sym typeface="+mn-ea"/>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500"/>
                                        <p:tgtEl>
                                          <p:spTgt spid="2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par>
                          <p:cTn id="24" fill="hold">
                            <p:stCondLst>
                              <p:cond delay="2500"/>
                            </p:stCondLst>
                            <p:childTnLst>
                              <p:par>
                                <p:cTn id="25" presetID="4"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ox(in)">
                                      <p:cBhvr>
                                        <p:cTn id="27" dur="2000"/>
                                        <p:tgtEl>
                                          <p:spTgt spid="23"/>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box(in)">
                                      <p:cBhvr>
                                        <p:cTn id="30" dur="2000"/>
                                        <p:tgtEl>
                                          <p:spTgt spid="27"/>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box(in)">
                                      <p:cBhvr>
                                        <p:cTn id="33"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4" grpId="0" bldLvl="0" animBg="1"/>
      <p:bldP spid="28" grpId="0" bldLvl="0" animBg="1"/>
      <p:bldP spid="23" grpId="0"/>
      <p:bldP spid="27"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sym typeface="+mn-ea"/>
              </a:rPr>
              <a:t>挫折的产生需要具备五个条件</a:t>
            </a:r>
            <a:endParaRPr lang="zh-CN" altLang="en-US" sz="3600">
              <a:sym typeface="+mn-ea"/>
            </a:endParaRPr>
          </a:p>
        </p:txBody>
      </p:sp>
      <p:sp>
        <p:nvSpPr>
          <p:cNvPr id="3" name="内容占位符 2"/>
          <p:cNvSpPr>
            <a:spLocks noGrp="1"/>
          </p:cNvSpPr>
          <p:nvPr>
            <p:ph idx="1"/>
          </p:nvPr>
        </p:nvSpPr>
        <p:spPr/>
        <p:txBody>
          <a:bodyPr>
            <a:normAutofit fontScale="90000"/>
          </a:bodyPr>
          <a:p>
            <a:pPr marL="0" indent="0" fontAlgn="auto">
              <a:lnSpc>
                <a:spcPct val="150000"/>
              </a:lnSpc>
              <a:buNone/>
            </a:pPr>
            <a:r>
              <a:rPr lang="zh-CN" altLang="en-US"/>
              <a:t>1.有一定的需要和由此产生的动机；</a:t>
            </a:r>
            <a:endParaRPr lang="zh-CN" altLang="en-US"/>
          </a:p>
          <a:p>
            <a:pPr marL="0" indent="0" fontAlgn="auto">
              <a:lnSpc>
                <a:spcPct val="150000"/>
              </a:lnSpc>
              <a:buNone/>
            </a:pPr>
            <a:r>
              <a:rPr lang="zh-CN" altLang="en-US"/>
              <a:t>2.有满足动机的手段和行动；</a:t>
            </a:r>
            <a:endParaRPr lang="zh-CN" altLang="en-US"/>
          </a:p>
          <a:p>
            <a:pPr marL="0" indent="0" fontAlgn="auto">
              <a:lnSpc>
                <a:spcPct val="150000"/>
              </a:lnSpc>
              <a:buNone/>
            </a:pPr>
            <a:r>
              <a:rPr lang="zh-CN" altLang="en-US"/>
              <a:t>3.在动机驱使下有挫折情境发生；</a:t>
            </a:r>
            <a:endParaRPr lang="zh-CN" altLang="en-US"/>
          </a:p>
          <a:p>
            <a:pPr marL="0" indent="0" fontAlgn="auto">
              <a:lnSpc>
                <a:spcPct val="150000"/>
              </a:lnSpc>
              <a:buNone/>
            </a:pPr>
            <a:r>
              <a:rPr lang="zh-CN" altLang="en-US"/>
              <a:t>4.具有对挫折情境的知觉、认识和评价，即挫折认知，它既可以是对实际遇到的挫折情境的认知，也可以是对想象中可能出现的挫折情境的认知；</a:t>
            </a:r>
            <a:endParaRPr lang="zh-CN" altLang="en-US"/>
          </a:p>
          <a:p>
            <a:pPr marL="0" indent="0" fontAlgn="auto">
              <a:lnSpc>
                <a:spcPct val="150000"/>
              </a:lnSpc>
              <a:buNone/>
            </a:pPr>
            <a:r>
              <a:rPr lang="zh-CN" altLang="en-US"/>
              <a:t>5.因受到挫折而产生的情绪和行为反应（即挫折反应）。</a:t>
            </a:r>
            <a:endParaRPr lang="zh-CN" altLang="en-US"/>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二、大学生挫折产生的原因</a:t>
            </a:r>
            <a:endParaRPr lang="zh-CN" altLang="en-US"/>
          </a:p>
        </p:txBody>
      </p:sp>
      <p:sp>
        <p:nvSpPr>
          <p:cNvPr id="3" name="内容占位符 2"/>
          <p:cNvSpPr>
            <a:spLocks noGrp="1"/>
          </p:cNvSpPr>
          <p:nvPr>
            <p:ph idx="1"/>
          </p:nvPr>
        </p:nvSpPr>
        <p:spPr/>
        <p:txBody>
          <a:bodyPr>
            <a:normAutofit lnSpcReduction="10000"/>
          </a:bodyPr>
          <a:p>
            <a:pPr marL="0" indent="0">
              <a:buNone/>
            </a:pPr>
            <a:r>
              <a:rPr lang="en-US" altLang="zh-CN" sz="2000"/>
              <a:t> </a:t>
            </a:r>
            <a:r>
              <a:rPr lang="en-US" altLang="zh-CN" sz="2400"/>
              <a:t>  </a:t>
            </a:r>
            <a:r>
              <a:rPr lang="zh-CN" altLang="en-US" sz="2400"/>
              <a:t>从总体上看，大学生挫折产生的原因可以分为</a:t>
            </a:r>
            <a:r>
              <a:rPr lang="zh-CN" altLang="en-US" sz="2400">
                <a:solidFill>
                  <a:srgbClr val="FF0000"/>
                </a:solidFill>
              </a:rPr>
              <a:t>个人因素</a:t>
            </a:r>
            <a:r>
              <a:rPr lang="zh-CN" altLang="en-US" sz="2400"/>
              <a:t>和</a:t>
            </a:r>
            <a:r>
              <a:rPr lang="zh-CN" altLang="en-US" sz="2400">
                <a:solidFill>
                  <a:srgbClr val="FF0000"/>
                </a:solidFill>
              </a:rPr>
              <a:t>环境因素</a:t>
            </a:r>
            <a:r>
              <a:rPr lang="zh-CN" altLang="en-US" sz="2400"/>
              <a:t>两个方面。</a:t>
            </a:r>
            <a:endParaRPr lang="zh-CN" altLang="en-US" sz="2400"/>
          </a:p>
          <a:p>
            <a:pPr marL="0" indent="0" fontAlgn="auto">
              <a:lnSpc>
                <a:spcPct val="150000"/>
              </a:lnSpc>
              <a:buNone/>
            </a:pPr>
            <a:r>
              <a:rPr lang="zh-CN" altLang="en-US" sz="2400"/>
              <a:t>（一）个人因素 </a:t>
            </a:r>
            <a:endParaRPr lang="zh-CN" altLang="en-US" sz="2400"/>
          </a:p>
          <a:p>
            <a:pPr marL="0" indent="0" fontAlgn="auto">
              <a:lnSpc>
                <a:spcPct val="150000"/>
              </a:lnSpc>
              <a:buNone/>
            </a:pPr>
            <a:r>
              <a:rPr lang="zh-CN" altLang="en-US" sz="2400"/>
              <a:t>     个人因素产生的挫折是指由于个人生理、心理因素带来的阻碍和限制所产生的挫折。 </a:t>
            </a:r>
            <a:endParaRPr lang="zh-CN" altLang="en-US" sz="2400"/>
          </a:p>
          <a:p>
            <a:pPr marL="0" indent="0" fontAlgn="auto">
              <a:lnSpc>
                <a:spcPct val="150000"/>
              </a:lnSpc>
              <a:buNone/>
            </a:pPr>
            <a:r>
              <a:rPr lang="zh-CN" altLang="en-US" sz="2400"/>
              <a:t>    </a:t>
            </a:r>
            <a:r>
              <a:rPr lang="zh-CN" altLang="en-US" sz="2400" b="1"/>
              <a:t> 生理因素</a:t>
            </a:r>
            <a:r>
              <a:rPr lang="zh-CN" altLang="en-US" sz="2400"/>
              <a:t>产生的挫折，是指个体的生理状况，如体力、外貌以及某些生理上的缺陷所带来的限制，导致需要不能被满足或目标不能实现的挫折。</a:t>
            </a:r>
            <a:endParaRPr lang="zh-CN" altLang="en-US" sz="2400"/>
          </a:p>
          <a:p>
            <a:pPr marL="0" indent="0" fontAlgn="auto">
              <a:lnSpc>
                <a:spcPct val="150000"/>
              </a:lnSpc>
              <a:buNone/>
            </a:pPr>
            <a:r>
              <a:rPr lang="en-US" altLang="zh-CN" sz="2400"/>
              <a:t>    </a:t>
            </a:r>
            <a:r>
              <a:rPr lang="en-US" altLang="zh-CN" sz="2400" b="1"/>
              <a:t> </a:t>
            </a:r>
            <a:r>
              <a:rPr lang="zh-CN" altLang="en-US" sz="2400" b="1"/>
              <a:t>心理因素</a:t>
            </a:r>
            <a:r>
              <a:rPr lang="zh-CN" altLang="en-US" sz="2400"/>
              <a:t>产生的挫折是指个体因需求、动机、气质、性格等心理原因导致活动失败、目标无法实现而产生的挫折。</a:t>
            </a:r>
            <a:endParaRPr lang="zh-CN" altLang="en-US" sz="240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二、大学生挫折产生的原因</a:t>
            </a:r>
            <a:endParaRPr lang="zh-CN" altLang="en-US"/>
          </a:p>
        </p:txBody>
      </p:sp>
      <p:sp>
        <p:nvSpPr>
          <p:cNvPr id="3" name="内容占位符 2"/>
          <p:cNvSpPr>
            <a:spLocks noGrp="1"/>
          </p:cNvSpPr>
          <p:nvPr>
            <p:ph idx="1"/>
          </p:nvPr>
        </p:nvSpPr>
        <p:spPr/>
        <p:txBody>
          <a:bodyPr/>
          <a:p>
            <a:pPr marL="0" indent="0" fontAlgn="auto">
              <a:lnSpc>
                <a:spcPct val="150000"/>
              </a:lnSpc>
              <a:buNone/>
            </a:pPr>
            <a:r>
              <a:rPr lang="zh-CN" altLang="en-US">
                <a:sym typeface="+mn-ea"/>
              </a:rPr>
              <a:t>（二）环境因素 </a:t>
            </a:r>
            <a:endParaRPr lang="zh-CN" altLang="en-US"/>
          </a:p>
          <a:p>
            <a:pPr marL="0" indent="0" fontAlgn="auto">
              <a:lnSpc>
                <a:spcPct val="150000"/>
              </a:lnSpc>
              <a:buNone/>
            </a:pPr>
            <a:r>
              <a:rPr lang="zh-CN" altLang="en-US">
                <a:sym typeface="+mn-ea"/>
              </a:rPr>
              <a:t>1.自然环境因素 </a:t>
            </a:r>
            <a:endParaRPr lang="zh-CN" altLang="en-US"/>
          </a:p>
          <a:p>
            <a:pPr marL="0" indent="0" fontAlgn="auto">
              <a:lnSpc>
                <a:spcPct val="150000"/>
              </a:lnSpc>
              <a:buNone/>
            </a:pPr>
            <a:r>
              <a:rPr lang="zh-CN" altLang="en-US">
                <a:sym typeface="+mn-ea"/>
              </a:rPr>
              <a:t>2.社会环境因素 </a:t>
            </a:r>
            <a:endParaRPr lang="zh-CN" altLang="en-US"/>
          </a:p>
          <a:p>
            <a:pPr marL="0" indent="0" fontAlgn="auto">
              <a:lnSpc>
                <a:spcPct val="150000"/>
              </a:lnSpc>
              <a:buNone/>
            </a:pPr>
            <a:r>
              <a:rPr lang="zh-CN" altLang="en-US">
                <a:sym typeface="+mn-ea"/>
              </a:rPr>
              <a:t>3.家庭环境因素 </a:t>
            </a:r>
            <a:endParaRPr lang="zh-CN" altLang="en-US"/>
          </a:p>
          <a:p>
            <a:pPr marL="0" indent="0" fontAlgn="auto">
              <a:lnSpc>
                <a:spcPct val="150000"/>
              </a:lnSpc>
              <a:buNone/>
            </a:pPr>
            <a:r>
              <a:rPr lang="zh-CN" altLang="en-US">
                <a:sym typeface="+mn-ea"/>
              </a:rPr>
              <a:t>4.学校环境因素 </a:t>
            </a:r>
            <a:endParaRPr lang="zh-CN" altLang="en-US"/>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49300" y="403225"/>
            <a:ext cx="11090275" cy="1029335"/>
          </a:xfrm>
        </p:spPr>
        <p:txBody>
          <a:bodyPr/>
          <a:lstStyle/>
          <a:p>
            <a:r>
              <a:rPr lang="zh-CN" altLang="en-US" sz="4000" dirty="0"/>
              <a:t> 三、挫折的作用</a:t>
            </a:r>
            <a:endParaRPr lang="zh-CN" altLang="en-US" sz="4000" dirty="0"/>
          </a:p>
        </p:txBody>
      </p:sp>
      <p:sp>
        <p:nvSpPr>
          <p:cNvPr id="3" name="内容占位符 2"/>
          <p:cNvSpPr>
            <a:spLocks noGrp="1"/>
          </p:cNvSpPr>
          <p:nvPr>
            <p:ph idx="1"/>
          </p:nvPr>
        </p:nvSpPr>
        <p:spPr>
          <a:xfrm>
            <a:off x="663575" y="1503045"/>
            <a:ext cx="11261090" cy="4634230"/>
          </a:xfrm>
        </p:spPr>
        <p:txBody>
          <a:bodyPr>
            <a:noAutofit/>
          </a:bodyPr>
          <a:lstStyle/>
          <a:p>
            <a:pPr marL="0" indent="0" fontAlgn="auto">
              <a:lnSpc>
                <a:spcPct val="150000"/>
              </a:lnSpc>
              <a:buNone/>
            </a:pPr>
            <a:r>
              <a:rPr lang="zh-CN" altLang="en-US" dirty="0"/>
              <a:t>挫折对人的影响，可能是消极的，也可能是积极的：</a:t>
            </a:r>
            <a:endParaRPr lang="zh-CN" altLang="en-US" dirty="0"/>
          </a:p>
          <a:p>
            <a:pPr marL="0" indent="0" fontAlgn="auto">
              <a:lnSpc>
                <a:spcPct val="150000"/>
              </a:lnSpc>
              <a:buNone/>
            </a:pPr>
            <a:r>
              <a:rPr lang="zh-CN" altLang="en-US" sz="2400" dirty="0"/>
              <a:t>（一）挫折的消极作用</a:t>
            </a:r>
            <a:endParaRPr lang="zh-CN" altLang="en-US" sz="2400" dirty="0"/>
          </a:p>
          <a:p>
            <a:pPr marL="0" indent="0" fontAlgn="auto">
              <a:lnSpc>
                <a:spcPct val="150000"/>
              </a:lnSpc>
              <a:buNone/>
            </a:pPr>
            <a:r>
              <a:rPr lang="en-US" altLang="zh-CN" sz="2400" dirty="0"/>
              <a:t>      </a:t>
            </a:r>
            <a:r>
              <a:rPr lang="zh-CN" altLang="en-US" sz="2400" dirty="0"/>
              <a:t>挫折可能会给人造成精神上的烦恼和痛苦，使生活道路变得曲折坎坷。</a:t>
            </a:r>
            <a:endParaRPr lang="zh-CN" altLang="en-US" sz="2400" dirty="0"/>
          </a:p>
          <a:p>
            <a:pPr marL="0" indent="0" fontAlgn="auto">
              <a:lnSpc>
                <a:spcPct val="150000"/>
              </a:lnSpc>
              <a:buNone/>
            </a:pPr>
            <a:r>
              <a:rPr lang="zh-CN" altLang="en-US" sz="2400" dirty="0"/>
              <a:t> </a:t>
            </a:r>
            <a:r>
              <a:rPr lang="en-US" altLang="zh-CN" sz="2400" dirty="0"/>
              <a:t>     </a:t>
            </a:r>
            <a:r>
              <a:rPr lang="zh-CN" altLang="en-US" sz="2400" dirty="0"/>
              <a:t>严重的挫折会带来强烈的挫败感，导致自我价值感低，行动力下降，引起紧张、消沉、焦虑、惆怅、沮丧、忧伤、悲观、绝望等消极情绪。</a:t>
            </a:r>
            <a:endParaRPr lang="zh-CN" altLang="en-US" sz="1600"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sz="3600" dirty="0">
                <a:solidFill>
                  <a:schemeClr val="tx1"/>
                </a:solidFill>
                <a:latin typeface="华文中宋" panose="02010600040101010101" pitchFamily="2" charset="-122"/>
                <a:ea typeface="华文中宋" panose="02010600040101010101" pitchFamily="2" charset="-122"/>
                <a:cs typeface="+mn-cs"/>
                <a:sym typeface="+mn-ea"/>
              </a:rPr>
              <a:t>（二）挫折的积极作用</a:t>
            </a:r>
            <a:endParaRPr lang="zh-CN" altLang="en-US" sz="3600" dirty="0">
              <a:solidFill>
                <a:schemeClr val="tx1"/>
              </a:solidFill>
              <a:latin typeface="华文中宋" panose="02010600040101010101" pitchFamily="2" charset="-122"/>
              <a:ea typeface="华文中宋" panose="02010600040101010101" pitchFamily="2" charset="-122"/>
              <a:cs typeface="+mn-cs"/>
              <a:sym typeface="+mn-ea"/>
            </a:endParaRPr>
          </a:p>
        </p:txBody>
      </p:sp>
      <p:sp>
        <p:nvSpPr>
          <p:cNvPr id="34" name="矩形: 剪去对角 148"/>
          <p:cNvSpPr/>
          <p:nvPr>
            <p:custDataLst>
              <p:tags r:id="rId2"/>
            </p:custDataLst>
          </p:nvPr>
        </p:nvSpPr>
        <p:spPr>
          <a:xfrm>
            <a:off x="682970" y="1237784"/>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a:cs typeface="黑体" panose="02010609060101010101" charset="-122"/>
              </a:rPr>
              <a:t>挫折能帮助人们理解生活中的起伏和挑战，从而赋予人生更多的意义和价值。因而，丰富和充实的生活必然包含挫折。</a:t>
            </a:r>
            <a:endParaRPr lang="zh-CN" altLang="en-US" sz="1900">
              <a:cs typeface="黑体" panose="02010609060101010101" charset="-122"/>
            </a:endParaRPr>
          </a:p>
        </p:txBody>
      </p:sp>
      <p:sp>
        <p:nvSpPr>
          <p:cNvPr id="32" name="矩形: 剪去对角 148"/>
          <p:cNvSpPr/>
          <p:nvPr>
            <p:custDataLst>
              <p:tags r:id="rId3"/>
            </p:custDataLst>
          </p:nvPr>
        </p:nvSpPr>
        <p:spPr>
          <a:xfrm>
            <a:off x="682970" y="3052716"/>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3" name="矩形: 剪去对角 148"/>
          <p:cNvSpPr/>
          <p:nvPr>
            <p:custDataLst>
              <p:tags r:id="rId4"/>
            </p:custDataLst>
          </p:nvPr>
        </p:nvSpPr>
        <p:spPr>
          <a:xfrm>
            <a:off x="685647" y="4858945"/>
            <a:ext cx="11384998" cy="1552500"/>
          </a:xfrm>
          <a:prstGeom prst="snip2DiagRect">
            <a:avLst>
              <a:gd name="adj1" fmla="val 0"/>
              <a:gd name="adj2" fmla="val 12621"/>
            </a:avLst>
          </a:prstGeom>
          <a:gradFill>
            <a:gsLst>
              <a:gs pos="0">
                <a:schemeClr val="accent1">
                  <a:alpha val="0"/>
                </a:schemeClr>
              </a:gs>
              <a:gs pos="100000">
                <a:schemeClr val="accent1">
                  <a:alpha val="15000"/>
                </a:schemeClr>
              </a:gs>
            </a:gsLst>
            <a:lin ang="5400000" scaled="0"/>
          </a:gradFill>
          <a:ln w="6350">
            <a:solidFill>
              <a:schemeClr val="accent1">
                <a:alpha val="5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黑体" panose="02010609060101010101" charset="-122"/>
            </a:endParaRPr>
          </a:p>
        </p:txBody>
      </p:sp>
      <p:sp>
        <p:nvSpPr>
          <p:cNvPr id="35" name="任意多边形 34"/>
          <p:cNvSpPr/>
          <p:nvPr>
            <p:custDataLst>
              <p:tags r:id="rId5"/>
            </p:custDataLst>
          </p:nvPr>
        </p:nvSpPr>
        <p:spPr>
          <a:xfrm>
            <a:off x="11694404" y="2709948"/>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37" name="任意多边形 48"/>
          <p:cNvSpPr/>
          <p:nvPr>
            <p:custDataLst>
              <p:tags r:id="rId6"/>
            </p:custDataLst>
          </p:nvPr>
        </p:nvSpPr>
        <p:spPr>
          <a:xfrm>
            <a:off x="682970" y="1229081"/>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38" name="等腰三角形 37"/>
          <p:cNvSpPr/>
          <p:nvPr>
            <p:custDataLst>
              <p:tags r:id="rId7"/>
            </p:custDataLst>
          </p:nvPr>
        </p:nvSpPr>
        <p:spPr>
          <a:xfrm rot="10800000" flipH="1">
            <a:off x="682970" y="1229081"/>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39" name="直接连接符 38"/>
          <p:cNvCxnSpPr/>
          <p:nvPr>
            <p:custDataLst>
              <p:tags r:id="rId8"/>
            </p:custDataLst>
          </p:nvPr>
        </p:nvCxnSpPr>
        <p:spPr>
          <a:xfrm>
            <a:off x="715774" y="1495530"/>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任意多边形: 形状 73"/>
          <p:cNvSpPr/>
          <p:nvPr>
            <p:custDataLst>
              <p:tags r:id="rId9"/>
            </p:custDataLst>
          </p:nvPr>
        </p:nvSpPr>
        <p:spPr>
          <a:xfrm>
            <a:off x="1284153" y="1183557"/>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36" name="任意多边形 35"/>
          <p:cNvSpPr/>
          <p:nvPr>
            <p:custDataLst>
              <p:tags r:id="rId10"/>
            </p:custDataLst>
          </p:nvPr>
        </p:nvSpPr>
        <p:spPr>
          <a:xfrm>
            <a:off x="11694404" y="4524879"/>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41" name="任意多边形 48"/>
          <p:cNvSpPr/>
          <p:nvPr>
            <p:custDataLst>
              <p:tags r:id="rId11"/>
            </p:custDataLst>
          </p:nvPr>
        </p:nvSpPr>
        <p:spPr>
          <a:xfrm>
            <a:off x="682970" y="3044013"/>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42" name="等腰三角形 41"/>
          <p:cNvSpPr/>
          <p:nvPr>
            <p:custDataLst>
              <p:tags r:id="rId12"/>
            </p:custDataLst>
          </p:nvPr>
        </p:nvSpPr>
        <p:spPr>
          <a:xfrm rot="10800000" flipH="1">
            <a:off x="682970" y="3044013"/>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43" name="直接连接符 42"/>
          <p:cNvCxnSpPr/>
          <p:nvPr>
            <p:custDataLst>
              <p:tags r:id="rId13"/>
            </p:custDataLst>
          </p:nvPr>
        </p:nvCxnSpPr>
        <p:spPr>
          <a:xfrm>
            <a:off x="715774" y="3310461"/>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任意多边形: 形状 73"/>
          <p:cNvSpPr/>
          <p:nvPr>
            <p:custDataLst>
              <p:tags r:id="rId14"/>
            </p:custDataLst>
          </p:nvPr>
        </p:nvSpPr>
        <p:spPr>
          <a:xfrm>
            <a:off x="1284153" y="2998489"/>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
        <p:nvSpPr>
          <p:cNvPr id="45" name="矩形 44"/>
          <p:cNvSpPr/>
          <p:nvPr>
            <p:custDataLst>
              <p:tags r:id="rId15"/>
            </p:custDataLst>
          </p:nvPr>
        </p:nvSpPr>
        <p:spPr>
          <a:xfrm>
            <a:off x="935360" y="1235776"/>
            <a:ext cx="2395362" cy="1552501"/>
          </a:xfrm>
          <a:prstGeom prst="rect">
            <a:avLst/>
          </a:prstGeom>
          <a:noFill/>
        </p:spPr>
        <p:txBody>
          <a:bodyPr wrap="square" lIns="0" tIns="0" rIns="0" bIns="0" rtlCol="0" anchor="ctr">
            <a:noAutofit/>
          </a:bodyPr>
          <a:lstStyle/>
          <a:p>
            <a:pPr>
              <a:lnSpc>
                <a:spcPct val="150000"/>
              </a:lnSpc>
              <a:spcBef>
                <a:spcPct val="0"/>
              </a:spcBef>
              <a:spcAft>
                <a:spcPct val="0"/>
              </a:spcAft>
            </a:pPr>
            <a:r>
              <a:rPr lang="zh-CN" altLang="en-US" sz="2400" b="1" dirty="0">
                <a:solidFill>
                  <a:schemeClr val="tx1">
                    <a:lumMod val="85000"/>
                    <a:lumOff val="15000"/>
                  </a:schemeClr>
                </a:solidFill>
                <a:latin typeface="+mn-ea"/>
                <a:cs typeface="+mn-ea"/>
                <a:sym typeface="+mn-ea"/>
              </a:rPr>
              <a:t>1.彰显人生意义</a:t>
            </a:r>
            <a:endParaRPr lang="zh-CN" altLang="en-US" sz="2400" b="1" dirty="0">
              <a:solidFill>
                <a:schemeClr val="tx1">
                  <a:lumMod val="85000"/>
                  <a:lumOff val="15000"/>
                </a:schemeClr>
              </a:solidFill>
              <a:latin typeface="+mn-ea"/>
              <a:cs typeface="+mn-ea"/>
              <a:sym typeface="+mn-ea"/>
            </a:endParaRPr>
          </a:p>
        </p:txBody>
      </p:sp>
      <p:sp>
        <p:nvSpPr>
          <p:cNvPr id="47" name="矩形 46"/>
          <p:cNvSpPr/>
          <p:nvPr>
            <p:custDataLst>
              <p:tags r:id="rId16"/>
            </p:custDataLst>
          </p:nvPr>
        </p:nvSpPr>
        <p:spPr>
          <a:xfrm>
            <a:off x="3713658" y="1235776"/>
            <a:ext cx="8353639" cy="1552501"/>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475" b="1" dirty="0">
                <a:solidFill>
                  <a:schemeClr val="tx1">
                    <a:lumMod val="85000"/>
                    <a:lumOff val="15000"/>
                  </a:schemeClr>
                </a:solidFill>
                <a:latin typeface="+mn-ea"/>
                <a:cs typeface="+mn-ea"/>
              </a:rPr>
              <a:t>挫折能帮助人们理解生活中的起伏和挑战，从而赋予人生更多的意义和价值。因而，丰富和充实的生活必然包含挫折。</a:t>
            </a:r>
            <a:endParaRPr lang="zh-CN" altLang="en-US" sz="1475" b="1" dirty="0">
              <a:solidFill>
                <a:schemeClr val="tx1">
                  <a:lumMod val="85000"/>
                  <a:lumOff val="15000"/>
                </a:schemeClr>
              </a:solidFill>
              <a:latin typeface="+mn-ea"/>
              <a:cs typeface="+mn-ea"/>
            </a:endParaRPr>
          </a:p>
        </p:txBody>
      </p:sp>
      <p:cxnSp>
        <p:nvCxnSpPr>
          <p:cNvPr id="48" name="直接连接符 47"/>
          <p:cNvCxnSpPr/>
          <p:nvPr>
            <p:custDataLst>
              <p:tags r:id="rId17"/>
            </p:custDataLst>
          </p:nvPr>
        </p:nvCxnSpPr>
        <p:spPr>
          <a:xfrm>
            <a:off x="3498089" y="1529673"/>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49" name="矩形 48"/>
          <p:cNvSpPr/>
          <p:nvPr>
            <p:custDataLst>
              <p:tags r:id="rId18"/>
            </p:custDataLst>
          </p:nvPr>
        </p:nvSpPr>
        <p:spPr>
          <a:xfrm>
            <a:off x="3713658" y="3051377"/>
            <a:ext cx="8353638" cy="1552501"/>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475" b="1" dirty="0">
                <a:solidFill>
                  <a:schemeClr val="tx1">
                    <a:lumMod val="85000"/>
                    <a:lumOff val="15000"/>
                  </a:schemeClr>
                </a:solidFill>
                <a:latin typeface="+mn-ea"/>
                <a:cs typeface="+mn-ea"/>
              </a:rPr>
              <a:t>意志是人生的动力源和行动的调控枢纽。坚强的意志品质来自挫折的。无论是于谦《石灰吟》中的“粉骨碎身浑不怕，要留清白在人间”，还是陈毅《青松》中的“大雪压青松，青松挺且直”都说明挫折是意志品质的试金石。</a:t>
            </a:r>
            <a:endParaRPr lang="zh-CN" altLang="en-US" sz="1475" b="1" dirty="0">
              <a:solidFill>
                <a:schemeClr val="tx1">
                  <a:lumMod val="85000"/>
                  <a:lumOff val="15000"/>
                </a:schemeClr>
              </a:solidFill>
              <a:latin typeface="+mn-ea"/>
              <a:cs typeface="+mn-ea"/>
            </a:endParaRPr>
          </a:p>
        </p:txBody>
      </p:sp>
      <p:cxnSp>
        <p:nvCxnSpPr>
          <p:cNvPr id="52" name="直接连接符 51"/>
          <p:cNvCxnSpPr/>
          <p:nvPr>
            <p:custDataLst>
              <p:tags r:id="rId19"/>
            </p:custDataLst>
          </p:nvPr>
        </p:nvCxnSpPr>
        <p:spPr>
          <a:xfrm>
            <a:off x="3498089" y="3345274"/>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53" name="矩形 52"/>
          <p:cNvSpPr/>
          <p:nvPr>
            <p:custDataLst>
              <p:tags r:id="rId20"/>
            </p:custDataLst>
          </p:nvPr>
        </p:nvSpPr>
        <p:spPr>
          <a:xfrm>
            <a:off x="3713658" y="4866307"/>
            <a:ext cx="8353636" cy="1552503"/>
          </a:xfrm>
          <a:prstGeom prst="rect">
            <a:avLst/>
          </a:prstGeom>
          <a:noFill/>
        </p:spPr>
        <p:txBody>
          <a:bodyPr wrap="square" lIns="0" tIns="0" rIns="0" bIns="0" rtlCol="0" anchor="ctr" anchorCtr="0">
            <a:noAutofit/>
          </a:bodyPr>
          <a:lstStyle/>
          <a:p>
            <a:pPr>
              <a:lnSpc>
                <a:spcPct val="150000"/>
              </a:lnSpc>
              <a:spcBef>
                <a:spcPct val="0"/>
              </a:spcBef>
              <a:spcAft>
                <a:spcPct val="0"/>
              </a:spcAft>
            </a:pPr>
            <a:r>
              <a:rPr lang="zh-CN" altLang="en-US" sz="1475" b="1" dirty="0">
                <a:solidFill>
                  <a:schemeClr val="tx1">
                    <a:lumMod val="85000"/>
                    <a:lumOff val="15000"/>
                  </a:schemeClr>
                </a:solidFill>
                <a:latin typeface="+mn-ea"/>
                <a:cs typeface="+mn-ea"/>
              </a:rPr>
              <a:t>如果说彰显人生意义和磨炼人的意志是挫折对人内心世界的影响，那么成就人生理想则是挫折作用的外在表现。人生意义常常体现为人生理想、目的和目标的实现。理想是超现实的，是未来的现实。因此，要使未来的现实变成眼前的现实，就需要“不断创造条件实现理想”，这个过程就是不断遭受挫折、战胜困难、磨炼意志的过程。</a:t>
            </a:r>
            <a:endParaRPr lang="zh-CN" altLang="en-US" sz="1475" b="1" dirty="0">
              <a:solidFill>
                <a:schemeClr val="tx1">
                  <a:lumMod val="85000"/>
                  <a:lumOff val="15000"/>
                </a:schemeClr>
              </a:solidFill>
              <a:latin typeface="+mn-ea"/>
              <a:cs typeface="+mn-ea"/>
            </a:endParaRPr>
          </a:p>
        </p:txBody>
      </p:sp>
      <p:cxnSp>
        <p:nvCxnSpPr>
          <p:cNvPr id="54" name="直接连接符 53"/>
          <p:cNvCxnSpPr/>
          <p:nvPr>
            <p:custDataLst>
              <p:tags r:id="rId21"/>
            </p:custDataLst>
          </p:nvPr>
        </p:nvCxnSpPr>
        <p:spPr>
          <a:xfrm>
            <a:off x="3498089" y="5160206"/>
            <a:ext cx="0" cy="964706"/>
          </a:xfrm>
          <a:prstGeom prst="line">
            <a:avLst/>
          </a:prstGeom>
          <a:ln w="12700">
            <a:gradFill flip="none" rotWithShape="1">
              <a:gsLst>
                <a:gs pos="0">
                  <a:schemeClr val="accent1">
                    <a:alpha val="0"/>
                  </a:schemeClr>
                </a:gs>
                <a:gs pos="53000">
                  <a:schemeClr val="accent1"/>
                </a:gs>
                <a:gs pos="100000">
                  <a:schemeClr val="accent1">
                    <a:alpha val="0"/>
                  </a:schemeClr>
                </a:gs>
              </a:gsLst>
              <a:lin ang="5400000" scaled="1"/>
              <a:tileRect/>
            </a:gradFill>
          </a:ln>
        </p:spPr>
        <p:style>
          <a:lnRef idx="1">
            <a:schemeClr val="accent1"/>
          </a:lnRef>
          <a:fillRef idx="0">
            <a:schemeClr val="accent1"/>
          </a:fillRef>
          <a:effectRef idx="0">
            <a:schemeClr val="accent1"/>
          </a:effectRef>
          <a:fontRef idx="minor">
            <a:schemeClr val="tx1"/>
          </a:fontRef>
        </p:style>
      </p:cxnSp>
      <p:sp>
        <p:nvSpPr>
          <p:cNvPr id="55" name="矩形 54"/>
          <p:cNvSpPr/>
          <p:nvPr>
            <p:custDataLst>
              <p:tags r:id="rId22"/>
            </p:custDataLst>
          </p:nvPr>
        </p:nvSpPr>
        <p:spPr>
          <a:xfrm>
            <a:off x="935360" y="3051377"/>
            <a:ext cx="2395362" cy="1552501"/>
          </a:xfrm>
          <a:prstGeom prst="rect">
            <a:avLst/>
          </a:prstGeom>
          <a:noFill/>
        </p:spPr>
        <p:txBody>
          <a:bodyPr wrap="square" lIns="0" tIns="0" rIns="0" bIns="0" rtlCol="0" anchor="ctr">
            <a:noAutofit/>
          </a:bodyPr>
          <a:lstStyle/>
          <a:p>
            <a:pPr algn="ctr">
              <a:spcBef>
                <a:spcPct val="0"/>
              </a:spcBef>
              <a:spcAft>
                <a:spcPct val="0"/>
              </a:spcAft>
            </a:pPr>
            <a:r>
              <a:rPr lang="zh-CN" altLang="en-US" sz="2400" b="1" dirty="0">
                <a:solidFill>
                  <a:schemeClr val="tx1">
                    <a:lumMod val="85000"/>
                    <a:lumOff val="15000"/>
                  </a:schemeClr>
                </a:solidFill>
                <a:latin typeface="+mn-ea"/>
                <a:cs typeface="+mn-ea"/>
              </a:rPr>
              <a:t>2.磨炼意志品质</a:t>
            </a:r>
            <a:endParaRPr lang="zh-CN" altLang="en-US" sz="2400" b="1" dirty="0">
              <a:solidFill>
                <a:schemeClr val="tx1">
                  <a:lumMod val="85000"/>
                  <a:lumOff val="15000"/>
                </a:schemeClr>
              </a:solidFill>
              <a:latin typeface="+mn-ea"/>
              <a:cs typeface="+mn-ea"/>
            </a:endParaRPr>
          </a:p>
        </p:txBody>
      </p:sp>
      <p:sp>
        <p:nvSpPr>
          <p:cNvPr id="56" name="矩形 55"/>
          <p:cNvSpPr/>
          <p:nvPr>
            <p:custDataLst>
              <p:tags r:id="rId23"/>
            </p:custDataLst>
          </p:nvPr>
        </p:nvSpPr>
        <p:spPr>
          <a:xfrm>
            <a:off x="935360" y="4865639"/>
            <a:ext cx="2395362" cy="1553840"/>
          </a:xfrm>
          <a:prstGeom prst="rect">
            <a:avLst/>
          </a:prstGeom>
          <a:noFill/>
        </p:spPr>
        <p:txBody>
          <a:bodyPr wrap="square" lIns="0" tIns="0" rIns="0" bIns="0" rtlCol="0" anchor="ctr">
            <a:noAutofit/>
          </a:bodyPr>
          <a:lstStyle/>
          <a:p>
            <a:pPr algn="ctr">
              <a:buClrTx/>
              <a:buSzTx/>
              <a:buFontTx/>
            </a:pPr>
            <a:r>
              <a:rPr lang="zh-CN" altLang="en-US" sz="2400" b="1" dirty="0">
                <a:solidFill>
                  <a:schemeClr val="tx1">
                    <a:lumMod val="85000"/>
                    <a:lumOff val="15000"/>
                  </a:schemeClr>
                </a:solidFill>
                <a:latin typeface="+mn-ea"/>
                <a:cs typeface="+mn-ea"/>
              </a:rPr>
              <a:t>3.成就人生理想</a:t>
            </a:r>
            <a:endParaRPr lang="zh-CN" altLang="en-US" sz="2400" b="1" dirty="0">
              <a:solidFill>
                <a:schemeClr val="tx1">
                  <a:lumMod val="85000"/>
                  <a:lumOff val="15000"/>
                </a:schemeClr>
              </a:solidFill>
              <a:latin typeface="+mn-ea"/>
              <a:cs typeface="+mn-ea"/>
            </a:endParaRPr>
          </a:p>
        </p:txBody>
      </p:sp>
      <p:sp>
        <p:nvSpPr>
          <p:cNvPr id="57" name="任意多边形 56"/>
          <p:cNvSpPr/>
          <p:nvPr>
            <p:custDataLst>
              <p:tags r:id="rId24"/>
            </p:custDataLst>
          </p:nvPr>
        </p:nvSpPr>
        <p:spPr>
          <a:xfrm>
            <a:off x="11691057" y="6339812"/>
            <a:ext cx="379589" cy="80336"/>
          </a:xfrm>
          <a:custGeom>
            <a:avLst/>
            <a:gdLst/>
            <a:ahLst/>
            <a:cxnLst>
              <a:cxn ang="3">
                <a:pos x="hc" y="t"/>
              </a:cxn>
              <a:cxn ang="cd2">
                <a:pos x="l" y="vc"/>
              </a:cxn>
              <a:cxn ang="cd4">
                <a:pos x="hc" y="b"/>
              </a:cxn>
              <a:cxn ang="0">
                <a:pos x="r" y="vc"/>
              </a:cxn>
            </a:cxnLst>
            <a:rect l="l" t="t" r="r" b="b"/>
            <a:pathLst>
              <a:path w="1533" h="506">
                <a:moveTo>
                  <a:pt x="506" y="0"/>
                </a:moveTo>
                <a:lnTo>
                  <a:pt x="1533" y="0"/>
                </a:lnTo>
                <a:lnTo>
                  <a:pt x="1533" y="437"/>
                </a:lnTo>
                <a:lnTo>
                  <a:pt x="1532" y="437"/>
                </a:lnTo>
                <a:lnTo>
                  <a:pt x="1532" y="506"/>
                </a:lnTo>
                <a:lnTo>
                  <a:pt x="506" y="506"/>
                </a:lnTo>
                <a:lnTo>
                  <a:pt x="506" y="506"/>
                </a:lnTo>
                <a:lnTo>
                  <a:pt x="0" y="506"/>
                </a:lnTo>
                <a:lnTo>
                  <a:pt x="506" y="0"/>
                </a:lnTo>
                <a:close/>
              </a:path>
            </a:pathLst>
          </a:custGeom>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900"/>
          </a:p>
        </p:txBody>
      </p:sp>
      <p:sp>
        <p:nvSpPr>
          <p:cNvPr id="58" name="任意多边形 48"/>
          <p:cNvSpPr/>
          <p:nvPr>
            <p:custDataLst>
              <p:tags r:id="rId25"/>
            </p:custDataLst>
          </p:nvPr>
        </p:nvSpPr>
        <p:spPr>
          <a:xfrm>
            <a:off x="679623" y="4858945"/>
            <a:ext cx="1434673" cy="443858"/>
          </a:xfrm>
          <a:custGeom>
            <a:avLst/>
            <a:gdLst>
              <a:gd name="connsiteX0" fmla="*/ 1360968 w 1360968"/>
              <a:gd name="connsiteY0" fmla="*/ 0 h 457200"/>
              <a:gd name="connsiteX1" fmla="*/ 0 w 1360968"/>
              <a:gd name="connsiteY1" fmla="*/ 0 h 457200"/>
              <a:gd name="connsiteX2" fmla="*/ 0 w 1360968"/>
              <a:gd name="connsiteY2" fmla="*/ 457200 h 457200"/>
            </a:gdLst>
            <a:ahLst/>
            <a:cxnLst>
              <a:cxn ang="0">
                <a:pos x="connsiteX0" y="connsiteY0"/>
              </a:cxn>
              <a:cxn ang="0">
                <a:pos x="connsiteX1" y="connsiteY1"/>
              </a:cxn>
              <a:cxn ang="0">
                <a:pos x="connsiteX2" y="connsiteY2"/>
              </a:cxn>
            </a:cxnLst>
            <a:rect l="l" t="t" r="r" b="b"/>
            <a:pathLst>
              <a:path w="1360968" h="457200">
                <a:moveTo>
                  <a:pt x="1360968" y="0"/>
                </a:moveTo>
                <a:lnTo>
                  <a:pt x="0" y="0"/>
                </a:lnTo>
                <a:lnTo>
                  <a:pt x="0" y="457200"/>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sp>
        <p:nvSpPr>
          <p:cNvPr id="59" name="等腰三角形 58"/>
          <p:cNvSpPr/>
          <p:nvPr>
            <p:custDataLst>
              <p:tags r:id="rId26"/>
            </p:custDataLst>
          </p:nvPr>
        </p:nvSpPr>
        <p:spPr>
          <a:xfrm rot="10800000" flipH="1">
            <a:off x="679623" y="4858945"/>
            <a:ext cx="280508" cy="175401"/>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900" b="0" i="0" u="none" strike="noStrike" kern="1200" cap="none" spc="0" normalizeH="0" baseline="0" noProof="0">
              <a:ln>
                <a:noFill/>
              </a:ln>
              <a:solidFill>
                <a:prstClr val="white"/>
              </a:solidFill>
              <a:effectLst/>
              <a:uLnTx/>
              <a:uFillTx/>
              <a:latin typeface="汉仪文黑-55简" panose="00020600040101010101" charset="-122"/>
              <a:ea typeface="汉仪文黑-55简" panose="00020600040101010101" charset="-122"/>
              <a:cs typeface="+mn-cs"/>
            </a:endParaRPr>
          </a:p>
        </p:txBody>
      </p:sp>
      <p:cxnSp>
        <p:nvCxnSpPr>
          <p:cNvPr id="60" name="直接连接符 59"/>
          <p:cNvCxnSpPr/>
          <p:nvPr>
            <p:custDataLst>
              <p:tags r:id="rId27"/>
            </p:custDataLst>
          </p:nvPr>
        </p:nvCxnSpPr>
        <p:spPr>
          <a:xfrm>
            <a:off x="712426" y="5125394"/>
            <a:ext cx="0" cy="13188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任意多边形: 形状 73"/>
          <p:cNvSpPr/>
          <p:nvPr>
            <p:custDataLst>
              <p:tags r:id="rId28"/>
            </p:custDataLst>
          </p:nvPr>
        </p:nvSpPr>
        <p:spPr>
          <a:xfrm>
            <a:off x="1280806" y="4813421"/>
            <a:ext cx="417749" cy="42846"/>
          </a:xfrm>
          <a:custGeom>
            <a:avLst/>
            <a:gdLst>
              <a:gd name="connsiteX0" fmla="*/ 149306 w 220641"/>
              <a:gd name="connsiteY0" fmla="*/ 0 h 40720"/>
              <a:gd name="connsiteX1" fmla="*/ 220641 w 220641"/>
              <a:gd name="connsiteY1" fmla="*/ 39541 h 40720"/>
              <a:gd name="connsiteX2" fmla="*/ 0 w 220641"/>
              <a:gd name="connsiteY2" fmla="*/ 40720 h 40720"/>
              <a:gd name="connsiteX3" fmla="*/ 22194 w 220641"/>
              <a:gd name="connsiteY3" fmla="*/ 680 h 40720"/>
              <a:gd name="connsiteX4" fmla="*/ 149306 w 220641"/>
              <a:gd name="connsiteY4" fmla="*/ 0 h 40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41" h="40720">
                <a:moveTo>
                  <a:pt x="149306" y="0"/>
                </a:moveTo>
                <a:lnTo>
                  <a:pt x="220641" y="39541"/>
                </a:lnTo>
                <a:lnTo>
                  <a:pt x="0" y="40720"/>
                </a:lnTo>
                <a:lnTo>
                  <a:pt x="22194" y="680"/>
                </a:lnTo>
                <a:lnTo>
                  <a:pt x="14930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3" tIns="48201" rIns="96403" bIns="4820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prstClr val="black"/>
              </a:solidFill>
              <a:latin typeface="汉仪文黑-55简" panose="00020600040101010101" charset="-122"/>
              <a:ea typeface="汉仪文黑-55简" panose="00020600040101010101" charset="-122"/>
            </a:endParaRPr>
          </a:p>
        </p:txBody>
      </p:sp>
    </p:spTree>
    <p:custDataLst>
      <p:tags r:id="rId29"/>
    </p:custData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7076" y="2275205"/>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58335" y="3072130"/>
            <a:ext cx="7419340"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 挫折应对</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874425" y="1708304"/>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134159" y="4721375"/>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745" y="1934845"/>
            <a:ext cx="7233285" cy="3046095"/>
          </a:xfrm>
          <a:prstGeom prst="rect">
            <a:avLst/>
          </a:prstGeom>
          <a:noFill/>
        </p:spPr>
        <p:txBody>
          <a:bodyPr wrap="square" rtlCol="0">
            <a:spAutoFit/>
          </a:bodyPr>
          <a:lstStyle/>
          <a:p>
            <a:pPr algn="just" eaLnBrk="1" latinLnBrk="0" hangingPunct="1">
              <a:lnSpc>
                <a:spcPct val="15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1.掌握压力与挫折的内涵与特点；</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eaLnBrk="1" latinLnBrk="0" hangingPunct="1">
              <a:lnSpc>
                <a:spcPct val="15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2.了解大学生常见的压力和挫折反应；</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eaLnBrk="1" latinLnBrk="0" hangingPunct="1">
              <a:lnSpc>
                <a:spcPct val="15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3.掌握有效的压力和挫折应对方法，提高承压抗挫能力。</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238" y="663893"/>
            <a:ext cx="11090275" cy="1397000"/>
          </a:xfrm>
        </p:spPr>
        <p:txBody>
          <a:bodyPr/>
          <a:p>
            <a:r>
              <a:rPr lang="zh-CN" altLang="en-US">
                <a:sym typeface="+mn-ea"/>
              </a:rPr>
              <a:t>寻找失落的自我</a:t>
            </a:r>
            <a:endParaRPr lang="zh-CN" altLang="en-US"/>
          </a:p>
        </p:txBody>
      </p:sp>
      <p:sp>
        <p:nvSpPr>
          <p:cNvPr id="3" name="内容占位符 2"/>
          <p:cNvSpPr>
            <a:spLocks noGrp="1"/>
          </p:cNvSpPr>
          <p:nvPr>
            <p:ph idx="1"/>
          </p:nvPr>
        </p:nvSpPr>
        <p:spPr/>
        <p:txBody>
          <a:bodyPr>
            <a:normAutofit fontScale="90000" lnSpcReduction="10000"/>
          </a:bodyPr>
          <a:p>
            <a:pPr marL="0" indent="0" fontAlgn="auto">
              <a:lnSpc>
                <a:spcPct val="150000"/>
              </a:lnSpc>
              <a:buNone/>
            </a:pPr>
            <a:r>
              <a:rPr lang="en-US" altLang="zh-CN" sz="2400"/>
              <a:t>      </a:t>
            </a:r>
            <a:r>
              <a:rPr lang="zh-CN" altLang="en-US" sz="2400"/>
              <a:t>芳芳是家中独女。优越的家境加上父母的宠爱，让芳芳感觉自己是这个世界上最幸福的孩子，而她也一直用自己的努力和勤奋回报家人对自己的付出。上大学以前，芳芳的学习成绩一直名列前茅，是老师和同学们眼中最受注目的优秀学生。然而，高考的失利，让芳芳内心遭受了非常严重的打击。在父母的劝说下，她不得已就读现在的学校与专业。但由于对所学专业有抵触，不喜欢本专业的就业方向，芳芳不再努力学习了，而是选择参加各式各样的校园活动，与帅气的男同学交往来填补内心的空虚，试图找回失落的自我。结果，大学第一次期末考试，芳芳有两门成绩不及格，需要补考。这让芳芳感觉无颜面对家人，内心产生了许多冲突和矛盾。芳芳对自己的未来很困惑，很茫然，不知该怎样找回曾经自信阳光的自己。</a:t>
            </a:r>
            <a:endParaRPr lang="zh-CN" altLang="en-US" sz="2400"/>
          </a:p>
        </p:txBody>
      </p:sp>
      <p:sp>
        <p:nvSpPr>
          <p:cNvPr id="4" name="文本框 3"/>
          <p:cNvSpPr txBox="1"/>
          <p:nvPr/>
        </p:nvSpPr>
        <p:spPr>
          <a:xfrm>
            <a:off x="380365" y="231775"/>
            <a:ext cx="3738880" cy="706755"/>
          </a:xfrm>
          <a:prstGeom prst="rect">
            <a:avLst/>
          </a:prstGeom>
          <a:noFill/>
        </p:spPr>
        <p:txBody>
          <a:bodyPr wrap="square" rtlCol="0" anchor="t">
            <a:spAutoFit/>
          </a:bodyPr>
          <a:p>
            <a:r>
              <a:rPr lang="zh-CN" altLang="en-US" sz="4000">
                <a:sym typeface="+mn-ea"/>
              </a:rPr>
              <a:t>【案例导入】</a:t>
            </a:r>
            <a:endParaRPr lang="zh-CN" altLang="en-US" sz="4000">
              <a:sym typeface="+mn-ea"/>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t>如何帮助芳芳找回自我？</a:t>
            </a:r>
            <a:endParaRPr lang="zh-CN" altLang="en-US" sz="3200" dirty="0"/>
          </a:p>
          <a:p>
            <a:pPr fontAlgn="auto">
              <a:lnSpc>
                <a:spcPct val="150000"/>
              </a:lnSpc>
            </a:pPr>
            <a:r>
              <a:rPr lang="zh-CN" altLang="en-US" sz="3200" dirty="0"/>
              <a:t>大学生该如何培养耐挫力？ </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一、挫折的不良应对方式</a:t>
            </a:r>
            <a:endParaRPr lang="zh-CN" altLang="en-US"/>
          </a:p>
        </p:txBody>
      </p:sp>
      <p:sp>
        <p:nvSpPr>
          <p:cNvPr id="3" name="内容占位符 2"/>
          <p:cNvSpPr>
            <a:spLocks noGrp="1"/>
          </p:cNvSpPr>
          <p:nvPr>
            <p:ph idx="1"/>
          </p:nvPr>
        </p:nvSpPr>
        <p:spPr/>
        <p:txBody>
          <a:bodyPr>
            <a:normAutofit fontScale="90000"/>
          </a:bodyPr>
          <a:p>
            <a:pPr marL="0" indent="0">
              <a:buNone/>
            </a:pPr>
            <a:r>
              <a:rPr lang="zh-CN" altLang="en-US" b="1"/>
              <a:t>（一）攻击</a:t>
            </a:r>
            <a:endParaRPr lang="zh-CN" altLang="en-US" b="1"/>
          </a:p>
          <a:p>
            <a:pPr marL="0" indent="0" fontAlgn="auto">
              <a:lnSpc>
                <a:spcPct val="150000"/>
              </a:lnSpc>
              <a:buNone/>
            </a:pPr>
            <a:r>
              <a:rPr lang="en-US" altLang="zh-CN" sz="2400"/>
              <a:t>     </a:t>
            </a:r>
            <a:r>
              <a:rPr lang="zh-CN" altLang="en-US" sz="2400"/>
              <a:t>著名的“挫折-攻击”理论（frustration aggression theory）由美国社会心理学家多拉德（J.Dollard）、米勒（Miller）等人提出。</a:t>
            </a:r>
            <a:endParaRPr lang="zh-CN" altLang="en-US" sz="2400"/>
          </a:p>
          <a:p>
            <a:pPr marL="0" indent="0" fontAlgn="auto">
              <a:lnSpc>
                <a:spcPct val="150000"/>
              </a:lnSpc>
              <a:buNone/>
            </a:pPr>
            <a:r>
              <a:rPr lang="zh-CN" altLang="en-US" sz="2400"/>
              <a:t> </a:t>
            </a:r>
            <a:r>
              <a:rPr lang="en-US" altLang="zh-CN" sz="2400"/>
              <a:t>     </a:t>
            </a:r>
            <a:r>
              <a:rPr lang="zh-CN" altLang="en-US" sz="2400"/>
              <a:t>该理论认为，挫折与攻击行为之间具有一种内在的因果关系：</a:t>
            </a:r>
            <a:r>
              <a:rPr lang="zh-CN" altLang="en-US" sz="2400" b="1">
                <a:solidFill>
                  <a:srgbClr val="FF0000"/>
                </a:solidFill>
              </a:rPr>
              <a:t>挫折可能会导致某种形式的攻击行为，而攻击行为的产生总是以某种形式的挫折的存在为先决条件。</a:t>
            </a:r>
            <a:endParaRPr lang="zh-CN" altLang="en-US" sz="2400" b="1">
              <a:solidFill>
                <a:srgbClr val="FF0000"/>
              </a:solidFill>
            </a:endParaRPr>
          </a:p>
          <a:p>
            <a:pPr marL="0" indent="0" fontAlgn="auto">
              <a:lnSpc>
                <a:spcPct val="150000"/>
              </a:lnSpc>
              <a:buNone/>
            </a:pPr>
            <a:r>
              <a:rPr lang="en-US" altLang="zh-CN" sz="2400"/>
              <a:t>    </a:t>
            </a:r>
            <a:r>
              <a:rPr lang="zh-CN" altLang="en-US" sz="2400"/>
              <a:t> 常见的攻击行为分为“内部攻击”和“外部攻击”：</a:t>
            </a:r>
            <a:endParaRPr lang="zh-CN" altLang="en-US" sz="2400"/>
          </a:p>
          <a:p>
            <a:pPr lvl="1" fontAlgn="auto">
              <a:lnSpc>
                <a:spcPct val="150000"/>
              </a:lnSpc>
            </a:pPr>
            <a:r>
              <a:rPr lang="zh-CN" altLang="en-US" sz="2055"/>
              <a:t>“内部攻击”的目标指向自己，如自残、自杀。</a:t>
            </a:r>
            <a:endParaRPr lang="zh-CN" altLang="en-US" sz="2055"/>
          </a:p>
          <a:p>
            <a:pPr lvl="1" fontAlgn="auto">
              <a:lnSpc>
                <a:spcPct val="150000"/>
              </a:lnSpc>
            </a:pPr>
            <a:r>
              <a:rPr lang="zh-CN" altLang="en-US" sz="2055"/>
              <a:t> “外部攻击”的目标指向他人和周围事物。</a:t>
            </a:r>
            <a:endParaRPr lang="zh-CN" altLang="en-US" sz="2055"/>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endParaRPr lang="zh-CN" altLang="en-US"/>
          </a:p>
        </p:txBody>
      </p:sp>
      <p:sp>
        <p:nvSpPr>
          <p:cNvPr id="3" name="内容占位符 2"/>
          <p:cNvSpPr>
            <a:spLocks noGrp="1"/>
          </p:cNvSpPr>
          <p:nvPr>
            <p:ph idx="1"/>
          </p:nvPr>
        </p:nvSpPr>
        <p:spPr/>
        <p:txBody>
          <a:bodyPr/>
          <a:p>
            <a:pPr marL="0" indent="0">
              <a:buNone/>
            </a:pPr>
            <a:r>
              <a:rPr lang="zh-CN" altLang="en-US" b="1"/>
              <a:t>（二）冷漠</a:t>
            </a:r>
            <a:r>
              <a:rPr lang="zh-CN" altLang="en-US"/>
              <a:t> </a:t>
            </a:r>
            <a:endParaRPr lang="zh-CN" altLang="en-US"/>
          </a:p>
          <a:p>
            <a:pPr marL="0" indent="0" fontAlgn="auto">
              <a:lnSpc>
                <a:spcPct val="150000"/>
              </a:lnSpc>
              <a:buNone/>
            </a:pPr>
            <a:r>
              <a:rPr lang="zh-CN" altLang="en-US"/>
              <a:t>      冷漠是与攻击行为相反的另一种行为反应。它是受挫者对现状不满所表现出来的一种无奈，也隐含着一定的愤怒。</a:t>
            </a:r>
            <a:endParaRPr lang="zh-CN" altLang="en-US"/>
          </a:p>
          <a:p>
            <a:pPr marL="0" indent="0" fontAlgn="auto">
              <a:lnSpc>
                <a:spcPct val="150000"/>
              </a:lnSpc>
              <a:buNone/>
            </a:pPr>
            <a:r>
              <a:rPr lang="zh-CN" altLang="en-US"/>
              <a:t> </a:t>
            </a:r>
            <a:r>
              <a:rPr lang="en-US" altLang="zh-CN"/>
              <a:t>    </a:t>
            </a:r>
            <a:r>
              <a:rPr lang="zh-CN" altLang="en-US"/>
              <a:t>有些人多次受挫后，出现心灰意冷、麻木不仁的现象，这就是冷漠。</a:t>
            </a:r>
            <a:endParaRPr lang="zh-CN" altLang="en-US"/>
          </a:p>
          <a:p>
            <a:pPr marL="0" indent="0" fontAlgn="auto">
              <a:lnSpc>
                <a:spcPct val="150000"/>
              </a:lnSpc>
              <a:buNone/>
            </a:pPr>
            <a:r>
              <a:rPr lang="zh-CN" altLang="en-US"/>
              <a:t> </a:t>
            </a:r>
            <a:r>
              <a:rPr lang="en-US" altLang="zh-CN"/>
              <a:t>     </a:t>
            </a:r>
            <a:r>
              <a:rPr lang="zh-CN" altLang="en-US"/>
              <a:t>例如，一些大学生因屡次英语考级不过关而出现精神沮丧。</a:t>
            </a:r>
            <a:endParaRPr lang="zh-CN" altLang="en-US"/>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endParaRPr lang="zh-CN" altLang="en-US"/>
          </a:p>
        </p:txBody>
      </p:sp>
      <p:sp>
        <p:nvSpPr>
          <p:cNvPr id="3" name="内容占位符 2"/>
          <p:cNvSpPr>
            <a:spLocks noGrp="1"/>
          </p:cNvSpPr>
          <p:nvPr>
            <p:ph idx="1"/>
          </p:nvPr>
        </p:nvSpPr>
        <p:spPr/>
        <p:txBody>
          <a:bodyPr>
            <a:normAutofit fontScale="90000"/>
          </a:bodyPr>
          <a:p>
            <a:pPr marL="0" indent="0">
              <a:buNone/>
            </a:pPr>
            <a:r>
              <a:rPr lang="zh-CN" altLang="en-US" sz="3500" b="1"/>
              <a:t>（三）固执</a:t>
            </a:r>
            <a:endParaRPr lang="zh-CN" altLang="en-US" sz="3500" b="1"/>
          </a:p>
          <a:p>
            <a:pPr marL="0" indent="0" fontAlgn="auto">
              <a:lnSpc>
                <a:spcPct val="150000"/>
              </a:lnSpc>
              <a:buNone/>
            </a:pPr>
            <a:r>
              <a:rPr lang="zh-CN" altLang="en-US"/>
              <a:t>      固执指个体遭受挫折后心理发展发生了停顿，顽固地坚持某种不合理的观念和态度，或者盲目重复无效的动作。</a:t>
            </a:r>
            <a:endParaRPr lang="zh-CN" altLang="en-US"/>
          </a:p>
          <a:p>
            <a:pPr marL="0" indent="0" fontAlgn="auto">
              <a:lnSpc>
                <a:spcPct val="150000"/>
              </a:lnSpc>
              <a:buNone/>
            </a:pPr>
            <a:r>
              <a:rPr lang="zh-CN" altLang="en-US"/>
              <a:t> </a:t>
            </a:r>
            <a:r>
              <a:rPr lang="en-US" altLang="zh-CN"/>
              <a:t>     </a:t>
            </a:r>
            <a:r>
              <a:rPr lang="zh-CN" altLang="en-US"/>
              <a:t>固执的大学生一般心胸较为狭窄，不愿听、听不进其他人的意见和建议，有“不撞南墙不回头”的心理。</a:t>
            </a:r>
            <a:endParaRPr lang="zh-CN" altLang="en-US"/>
          </a:p>
          <a:p>
            <a:pPr marL="0" indent="0" fontAlgn="auto">
              <a:lnSpc>
                <a:spcPct val="150000"/>
              </a:lnSpc>
              <a:buNone/>
            </a:pPr>
            <a:r>
              <a:rPr lang="zh-CN" altLang="en-US"/>
              <a:t> </a:t>
            </a:r>
            <a:r>
              <a:rPr lang="en-US" altLang="zh-CN"/>
              <a:t>     </a:t>
            </a:r>
            <a:r>
              <a:rPr lang="zh-CN" altLang="en-US"/>
              <a:t>如某大学生在宿舍使用大功率电器，多次受到批评，即便引发火灾也坚持认为自己没错，屡教不改。</a:t>
            </a:r>
            <a:endParaRPr lang="zh-CN" altLang="en-US"/>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endParaRPr lang="zh-CN" altLang="en-US"/>
          </a:p>
        </p:txBody>
      </p:sp>
      <p:sp>
        <p:nvSpPr>
          <p:cNvPr id="3" name="内容占位符 2"/>
          <p:cNvSpPr>
            <a:spLocks noGrp="1"/>
          </p:cNvSpPr>
          <p:nvPr>
            <p:ph idx="1"/>
          </p:nvPr>
        </p:nvSpPr>
        <p:spPr>
          <a:xfrm>
            <a:off x="532765" y="1650365"/>
            <a:ext cx="12057380" cy="4864735"/>
          </a:xfrm>
        </p:spPr>
        <p:txBody>
          <a:bodyPr>
            <a:noAutofit/>
          </a:bodyPr>
          <a:p>
            <a:pPr marL="0" algn="l" fontAlgn="auto">
              <a:lnSpc>
                <a:spcPct val="90000"/>
              </a:lnSpc>
              <a:buClrTx/>
              <a:buSzTx/>
              <a:buNone/>
            </a:pPr>
            <a:r>
              <a:rPr lang="zh-CN" altLang="en-US" b="1"/>
              <a:t>（四）消极的心理防御机制</a:t>
            </a:r>
            <a:endParaRPr lang="zh-CN" altLang="en-US" b="1"/>
          </a:p>
          <a:p>
            <a:pPr marL="0" indent="0" fontAlgn="auto">
              <a:lnSpc>
                <a:spcPct val="150000"/>
              </a:lnSpc>
              <a:buNone/>
            </a:pPr>
            <a:r>
              <a:rPr lang="zh-CN" altLang="en-US" b="1"/>
              <a:t>1.逃避：</a:t>
            </a:r>
            <a:r>
              <a:rPr lang="zh-CN" altLang="en-US" sz="2400"/>
              <a:t>主要包括否定、压抑和退行三种心理防御机制。</a:t>
            </a:r>
            <a:endParaRPr lang="zh-CN" altLang="en-US" sz="2400"/>
          </a:p>
          <a:p>
            <a:pPr marL="0" indent="0" fontAlgn="auto">
              <a:lnSpc>
                <a:spcPct val="150000"/>
              </a:lnSpc>
              <a:buNone/>
            </a:pPr>
            <a:r>
              <a:rPr lang="zh-CN" altLang="en-US" sz="2400"/>
              <a:t>    </a:t>
            </a:r>
            <a:r>
              <a:rPr lang="zh-CN" altLang="en-US" sz="2400" b="1"/>
              <a:t>  否定</a:t>
            </a:r>
            <a:r>
              <a:rPr lang="zh-CN" altLang="en-US" sz="2400"/>
              <a:t>是指在潜意识中对构成挫折的既成事实或客观存在加以否认，通过阻挡个体对痛苦的观念或感情的注意，暂时使它们与意识分隔开来。     </a:t>
            </a:r>
            <a:endParaRPr lang="zh-CN" altLang="en-US" sz="2400"/>
          </a:p>
          <a:p>
            <a:pPr marL="0" indent="0" fontAlgn="auto">
              <a:lnSpc>
                <a:spcPct val="150000"/>
              </a:lnSpc>
              <a:buNone/>
            </a:pPr>
            <a:r>
              <a:rPr lang="zh-CN" altLang="en-US" sz="2400"/>
              <a:t> </a:t>
            </a:r>
            <a:r>
              <a:rPr lang="en-US" altLang="zh-CN" sz="2400"/>
              <a:t>     </a:t>
            </a:r>
            <a:r>
              <a:rPr lang="zh-CN" altLang="en-US" sz="2400" b="1"/>
              <a:t>压抑</a:t>
            </a:r>
            <a:r>
              <a:rPr lang="zh-CN" altLang="en-US" sz="2400"/>
              <a:t>是指个体将一些自我不能接受的或具有威胁性的、痛苦的经验及冲动，从意识中排除，抑制到潜意识里去作用。</a:t>
            </a:r>
            <a:endParaRPr lang="zh-CN" altLang="en-US" sz="2400"/>
          </a:p>
          <a:p>
            <a:pPr marL="0" indent="0" fontAlgn="auto">
              <a:lnSpc>
                <a:spcPct val="150000"/>
              </a:lnSpc>
              <a:buNone/>
            </a:pPr>
            <a:r>
              <a:rPr lang="en-US" altLang="zh-CN" sz="2400"/>
              <a:t>      </a:t>
            </a:r>
            <a:r>
              <a:rPr lang="zh-CN" altLang="en-US" sz="2400" b="1"/>
              <a:t>退行</a:t>
            </a:r>
            <a:r>
              <a:rPr lang="zh-CN" altLang="en-US" sz="2400"/>
              <a:t>是指一个人遇到挫折和困难时，放弃已学到的比较成熟的应对方式和技巧，而用原先比较幼稚的方式去应付问题和满足自己的欲望。退行是一种反成熟的倒退现象。</a:t>
            </a:r>
            <a:endParaRPr lang="zh-CN" altLang="en-US" sz="240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endParaRPr lang="zh-CN" altLang="en-US"/>
          </a:p>
        </p:txBody>
      </p:sp>
      <p:sp>
        <p:nvSpPr>
          <p:cNvPr id="3" name="内容占位符 2"/>
          <p:cNvSpPr>
            <a:spLocks noGrp="1"/>
          </p:cNvSpPr>
          <p:nvPr>
            <p:ph idx="1"/>
          </p:nvPr>
        </p:nvSpPr>
        <p:spPr>
          <a:xfrm>
            <a:off x="908050" y="1532255"/>
            <a:ext cx="11521440" cy="4728845"/>
          </a:xfrm>
        </p:spPr>
        <p:txBody>
          <a:bodyPr>
            <a:normAutofit lnSpcReduction="10000"/>
          </a:bodyPr>
          <a:p>
            <a:pPr marL="0" indent="0" fontAlgn="auto">
              <a:lnSpc>
                <a:spcPct val="150000"/>
              </a:lnSpc>
              <a:buNone/>
            </a:pPr>
            <a:r>
              <a:rPr lang="zh-CN" altLang="en-US" sz="3500" b="1">
                <a:sym typeface="+mn-ea"/>
              </a:rPr>
              <a:t>（四）消极的心理防御机制</a:t>
            </a:r>
            <a:endParaRPr lang="zh-CN" altLang="en-US" sz="3500" b="1">
              <a:sym typeface="+mn-ea"/>
            </a:endParaRPr>
          </a:p>
          <a:p>
            <a:pPr marL="0" indent="0" fontAlgn="auto">
              <a:lnSpc>
                <a:spcPct val="150000"/>
              </a:lnSpc>
              <a:buNone/>
            </a:pPr>
            <a:r>
              <a:rPr lang="zh-CN" altLang="en-US" sz="2400">
                <a:sym typeface="+mn-ea"/>
              </a:rPr>
              <a:t>2.投射</a:t>
            </a:r>
            <a:endParaRPr lang="zh-CN" altLang="en-US" sz="2400"/>
          </a:p>
          <a:p>
            <a:pPr marL="0" indent="0" fontAlgn="auto">
              <a:lnSpc>
                <a:spcPct val="150000"/>
              </a:lnSpc>
              <a:buNone/>
            </a:pPr>
            <a:r>
              <a:rPr lang="zh-CN" altLang="en-US" sz="2400"/>
              <a:t>      投射是指把自己内在的冲突或冲动归咎于别人，把过失、不当行为或内心存在的不良动机和思想观念、欲望转移到别人身上，或者说别人同样如此，以减轻自己内疚和焦虑不安的情绪。</a:t>
            </a:r>
            <a:endParaRPr lang="zh-CN" altLang="en-US" sz="2400"/>
          </a:p>
          <a:p>
            <a:pPr marL="0" indent="0" fontAlgn="auto">
              <a:lnSpc>
                <a:spcPct val="150000"/>
              </a:lnSpc>
              <a:buNone/>
            </a:pPr>
            <a:r>
              <a:rPr lang="en-US" altLang="zh-CN" sz="2400"/>
              <a:t>      </a:t>
            </a:r>
            <a:r>
              <a:rPr lang="zh-CN" altLang="en-US" sz="2400"/>
              <a:t>如有的大学生，遇到挫折或失败时，不从自己身上找原因，总是将自己的失败归咎于他人。</a:t>
            </a:r>
            <a:endParaRPr lang="zh-CN" altLang="en-US"/>
          </a:p>
          <a:p>
            <a:endParaRPr lang="zh-CN" altLang="en-US"/>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br>
              <a:rPr lang="zh-CN" altLang="en-US"/>
            </a:br>
            <a:endParaRPr lang="zh-CN" altLang="en-US"/>
          </a:p>
        </p:txBody>
      </p:sp>
      <p:sp>
        <p:nvSpPr>
          <p:cNvPr id="3" name="内容占位符 2"/>
          <p:cNvSpPr>
            <a:spLocks noGrp="1"/>
          </p:cNvSpPr>
          <p:nvPr>
            <p:ph idx="1"/>
          </p:nvPr>
        </p:nvSpPr>
        <p:spPr>
          <a:xfrm>
            <a:off x="884555" y="1925955"/>
            <a:ext cx="11626850" cy="4589145"/>
          </a:xfrm>
        </p:spPr>
        <p:txBody>
          <a:bodyPr/>
          <a:p>
            <a:pPr marL="0" indent="0" fontAlgn="auto">
              <a:lnSpc>
                <a:spcPct val="150000"/>
              </a:lnSpc>
              <a:buNone/>
            </a:pPr>
            <a:r>
              <a:rPr lang="zh-CN" altLang="en-US" b="1">
                <a:sym typeface="+mn-ea"/>
              </a:rPr>
              <a:t>（四）消极的心理防御机制</a:t>
            </a:r>
            <a:endParaRPr lang="zh-CN" altLang="en-US" b="1">
              <a:sym typeface="+mn-ea"/>
            </a:endParaRPr>
          </a:p>
          <a:p>
            <a:pPr marL="0" indent="0" fontAlgn="auto">
              <a:lnSpc>
                <a:spcPct val="150000"/>
              </a:lnSpc>
              <a:buNone/>
            </a:pPr>
            <a:r>
              <a:rPr lang="zh-CN" altLang="en-US" sz="2400">
                <a:sym typeface="+mn-ea"/>
              </a:rPr>
              <a:t>3.发泄</a:t>
            </a:r>
            <a:endParaRPr lang="zh-CN" altLang="en-US" sz="2400">
              <a:sym typeface="+mn-ea"/>
            </a:endParaRPr>
          </a:p>
          <a:p>
            <a:pPr marL="0" indent="0" fontAlgn="auto">
              <a:lnSpc>
                <a:spcPct val="150000"/>
              </a:lnSpc>
              <a:buNone/>
            </a:pPr>
            <a:r>
              <a:rPr lang="zh-CN" altLang="en-US" sz="2400"/>
              <a:t>    发泄是个体受挫时因愤怒而表现出来的攻击性行为，它是对挫折的一种特殊反应，包括直接的攻击发泄行为、间接的发泄和转移型的攻击与发泄。</a:t>
            </a:r>
            <a:endParaRPr lang="zh-CN" altLang="en-US" sz="2400"/>
          </a:p>
          <a:p>
            <a:pPr marL="0" indent="0">
              <a:buNone/>
            </a:pPr>
            <a:endParaRPr lang="zh-CN" altLang="en-US"/>
          </a:p>
          <a:p>
            <a:pPr marL="0" indent="0">
              <a:buNone/>
            </a:pPr>
            <a:endParaRPr lang="zh-CN" altLang="en-US"/>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一、挫折的不良应对方式</a:t>
            </a:r>
            <a:endParaRPr lang="zh-CN" altLang="en-US"/>
          </a:p>
        </p:txBody>
      </p:sp>
      <p:sp>
        <p:nvSpPr>
          <p:cNvPr id="3" name="内容占位符 2"/>
          <p:cNvSpPr>
            <a:spLocks noGrp="1"/>
          </p:cNvSpPr>
          <p:nvPr>
            <p:ph idx="1"/>
          </p:nvPr>
        </p:nvSpPr>
        <p:spPr>
          <a:xfrm>
            <a:off x="884555" y="1661160"/>
            <a:ext cx="11499215" cy="4853940"/>
          </a:xfrm>
        </p:spPr>
        <p:txBody>
          <a:bodyPr>
            <a:normAutofit/>
          </a:bodyPr>
          <a:p>
            <a:pPr marL="0" indent="0">
              <a:buNone/>
            </a:pPr>
            <a:r>
              <a:rPr lang="zh-CN" altLang="en-US" sz="3100" b="1">
                <a:sym typeface="+mn-ea"/>
              </a:rPr>
              <a:t>（四）消极的心理防御机制</a:t>
            </a:r>
            <a:endParaRPr lang="zh-CN" altLang="en-US" sz="3100" b="1">
              <a:sym typeface="+mn-ea"/>
            </a:endParaRPr>
          </a:p>
          <a:p>
            <a:pPr marL="0" indent="0">
              <a:lnSpc>
                <a:spcPct val="90000"/>
              </a:lnSpc>
              <a:spcBef>
                <a:spcPts val="1300"/>
              </a:spcBef>
              <a:spcAft>
                <a:spcPts val="0"/>
              </a:spcAft>
              <a:buNone/>
            </a:pPr>
            <a:endParaRPr lang="zh-CN" altLang="en-US">
              <a:sym typeface="+mn-ea"/>
            </a:endParaRPr>
          </a:p>
          <a:p>
            <a:pPr marL="0" indent="0">
              <a:lnSpc>
                <a:spcPct val="90000"/>
              </a:lnSpc>
              <a:spcBef>
                <a:spcPts val="1300"/>
              </a:spcBef>
              <a:spcAft>
                <a:spcPts val="0"/>
              </a:spcAft>
              <a:buNone/>
            </a:pPr>
            <a:r>
              <a:rPr lang="zh-CN" altLang="en-US">
                <a:sym typeface="+mn-ea"/>
              </a:rPr>
              <a:t>4.反向</a:t>
            </a:r>
            <a:endParaRPr lang="zh-CN" altLang="en-US"/>
          </a:p>
          <a:p>
            <a:pPr marL="0" indent="0" fontAlgn="auto">
              <a:lnSpc>
                <a:spcPct val="150000"/>
              </a:lnSpc>
              <a:buNone/>
            </a:pPr>
            <a:r>
              <a:rPr lang="zh-CN" altLang="en-US"/>
              <a:t>     反向是指个体想要掩盖内心不被自己或社会所接受的欲望和冲突时，表现出与内在心理动机相反行为的一种心理防御机制。</a:t>
            </a:r>
            <a:endParaRPr lang="zh-CN" altLang="en-US"/>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pPr algn="l"/>
            <a:r>
              <a:rPr lang="zh-CN" altLang="en-US" sz="3600"/>
              <a:t>【心理加油站】</a:t>
            </a:r>
            <a:endParaRPr lang="zh-CN" altLang="en-US" sz="3600"/>
          </a:p>
        </p:txBody>
      </p:sp>
      <p:sp>
        <p:nvSpPr>
          <p:cNvPr id="100" name="文本框 99"/>
          <p:cNvSpPr txBox="1"/>
          <p:nvPr/>
        </p:nvSpPr>
        <p:spPr>
          <a:xfrm>
            <a:off x="4485005" y="762000"/>
            <a:ext cx="4667885" cy="645160"/>
          </a:xfrm>
          <a:prstGeom prst="rect">
            <a:avLst/>
          </a:prstGeom>
          <a:noFill/>
          <a:ln w="9525">
            <a:noFill/>
          </a:ln>
        </p:spPr>
        <p:txBody>
          <a:bodyPr wrap="square">
            <a:spAutoFit/>
          </a:bodyPr>
          <a:p>
            <a:pPr marL="0" indent="0"/>
            <a:r>
              <a:rPr lang="zh-CN" sz="3600" b="1">
                <a:ea typeface="宋体" panose="02010600030101010101" pitchFamily="2" charset="-122"/>
              </a:rPr>
              <a:t>积极的心理防御机制</a:t>
            </a:r>
            <a:endParaRPr lang="zh-CN" altLang="en-US" sz="3600" b="1">
              <a:ea typeface="宋体" panose="02010600030101010101" pitchFamily="2" charset="-122"/>
            </a:endParaRPr>
          </a:p>
        </p:txBody>
      </p:sp>
      <p:sp>
        <p:nvSpPr>
          <p:cNvPr id="4" name="文本框 3"/>
          <p:cNvSpPr txBox="1"/>
          <p:nvPr/>
        </p:nvSpPr>
        <p:spPr>
          <a:xfrm>
            <a:off x="1172845" y="1888490"/>
            <a:ext cx="10708640" cy="3322955"/>
          </a:xfrm>
          <a:prstGeom prst="rect">
            <a:avLst/>
          </a:prstGeom>
          <a:noFill/>
          <a:ln w="9525">
            <a:noFill/>
          </a:ln>
        </p:spPr>
        <p:txBody>
          <a:bodyPr wrap="square">
            <a:spAutoFit/>
          </a:bodyPr>
          <a:p>
            <a:pPr marL="0" indent="304800" algn="l" eaLnBrk="1" latinLnBrk="0" hangingPunct="1">
              <a:lnSpc>
                <a:spcPct val="150000"/>
              </a:lnSpc>
            </a:pPr>
            <a:r>
              <a:rPr lang="en-US" sz="2800" b="1">
                <a:ea typeface="宋体" panose="02010600030101010101" pitchFamily="2" charset="-122"/>
              </a:rPr>
              <a:t>    </a:t>
            </a:r>
            <a:r>
              <a:rPr sz="2800" b="1">
                <a:ea typeface="宋体" panose="02010600030101010101" pitchFamily="2" charset="-122"/>
              </a:rPr>
              <a:t>1.认同：是指通过模仿比自己地位或成就高的人来获取成功的经验及办法，从而调整自己的表现以更好地适应环境，进而缓解或消除挫折带来的不良反应。</a:t>
            </a:r>
            <a:endParaRPr sz="2800" b="1">
              <a:ea typeface="宋体" panose="02010600030101010101" pitchFamily="2" charset="-122"/>
            </a:endParaRPr>
          </a:p>
          <a:p>
            <a:pPr marL="0" indent="304800" eaLnBrk="1" latinLnBrk="0" hangingPunct="1">
              <a:lnSpc>
                <a:spcPct val="150000"/>
              </a:lnSpc>
            </a:pPr>
            <a:r>
              <a:rPr lang="en-US" sz="2800" b="1">
                <a:ea typeface="宋体" panose="02010600030101010101" pitchFamily="2" charset="-122"/>
              </a:rPr>
              <a:t>   </a:t>
            </a:r>
            <a:r>
              <a:rPr sz="2800" b="1">
                <a:ea typeface="宋体" panose="02010600030101010101" pitchFamily="2" charset="-122"/>
              </a:rPr>
              <a:t>例如一个学习成绩不好的学生，会模仿班上学霸的学习习惯或方法，利用榜样作用来激励自己不断前进。</a:t>
            </a:r>
            <a:endParaRPr sz="2800" b="1">
              <a:ea typeface="宋体" panose="0201060003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652628"/>
            <a:ext cx="2251181"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 认识压力</a:t>
            </a:r>
            <a:endPar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545715"/>
            <a:ext cx="3812540"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有效应对压力</a:t>
            </a:r>
            <a:endPar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39405"/>
            <a:ext cx="3342925"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认识挫折</a:t>
            </a:r>
            <a:endPar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391" y="4352275"/>
            <a:ext cx="379667" cy="379667"/>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0906" y="4332794"/>
            <a:ext cx="4783085"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挫折应对</a:t>
            </a:r>
            <a:endPar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pPr algn="l"/>
            <a:r>
              <a:rPr lang="zh-CN" altLang="en-US" sz="3200"/>
              <a:t>【心理加油站】</a:t>
            </a:r>
            <a:endParaRPr lang="zh-CN" altLang="en-US" sz="3200"/>
          </a:p>
        </p:txBody>
      </p:sp>
      <p:sp>
        <p:nvSpPr>
          <p:cNvPr id="100" name="文本框 99"/>
          <p:cNvSpPr txBox="1"/>
          <p:nvPr/>
        </p:nvSpPr>
        <p:spPr>
          <a:xfrm>
            <a:off x="3822065" y="728980"/>
            <a:ext cx="4356735" cy="645160"/>
          </a:xfrm>
          <a:prstGeom prst="rect">
            <a:avLst/>
          </a:prstGeom>
          <a:noFill/>
          <a:ln w="9525">
            <a:noFill/>
          </a:ln>
        </p:spPr>
        <p:txBody>
          <a:bodyPr wrap="square">
            <a:spAutoFit/>
          </a:bodyPr>
          <a:p>
            <a:pPr marL="0" indent="0"/>
            <a:r>
              <a:rPr lang="zh-CN" sz="3600" b="1">
                <a:ea typeface="宋体" panose="02010600030101010101" pitchFamily="2" charset="-122"/>
              </a:rPr>
              <a:t>积极的心理防御机制</a:t>
            </a:r>
            <a:endParaRPr lang="zh-CN" sz="3600" b="1">
              <a:ea typeface="宋体" panose="02010600030101010101" pitchFamily="2" charset="-122"/>
            </a:endParaRPr>
          </a:p>
        </p:txBody>
      </p:sp>
      <p:sp>
        <p:nvSpPr>
          <p:cNvPr id="4" name="文本框 3"/>
          <p:cNvSpPr txBox="1"/>
          <p:nvPr/>
        </p:nvSpPr>
        <p:spPr>
          <a:xfrm>
            <a:off x="592455" y="1459230"/>
            <a:ext cx="8532495" cy="4246245"/>
          </a:xfrm>
          <a:prstGeom prst="rect">
            <a:avLst/>
          </a:prstGeom>
          <a:noFill/>
          <a:ln w="9525">
            <a:noFill/>
          </a:ln>
        </p:spPr>
        <p:txBody>
          <a:bodyPr wrap="square">
            <a:spAutoFit/>
          </a:bodyPr>
          <a:p>
            <a:pPr marL="0" indent="304800"/>
            <a:endParaRPr lang="zh-CN" sz="1800" b="0">
              <a:ea typeface="宋体" panose="02010600030101010101" pitchFamily="2" charset="-122"/>
            </a:endParaRPr>
          </a:p>
          <a:p>
            <a:pPr marL="0" indent="304800" eaLnBrk="1" latinLnBrk="0" hangingPunct="1">
              <a:lnSpc>
                <a:spcPct val="150000"/>
              </a:lnSpc>
            </a:pPr>
            <a:r>
              <a:rPr lang="en-US" sz="2800" b="1">
                <a:ea typeface="宋体" panose="02010600030101010101" pitchFamily="2" charset="-122"/>
              </a:rPr>
              <a:t>     </a:t>
            </a:r>
            <a:r>
              <a:rPr sz="2800" b="1">
                <a:ea typeface="宋体" panose="02010600030101010101" pitchFamily="2" charset="-122"/>
              </a:rPr>
              <a:t>2.升华：是指把受压抑的欲望和冲动以社会赞许的方式表达出来。</a:t>
            </a:r>
            <a:endParaRPr sz="2800" b="1">
              <a:ea typeface="宋体" panose="02010600030101010101" pitchFamily="2" charset="-122"/>
            </a:endParaRPr>
          </a:p>
          <a:p>
            <a:pPr marL="0" indent="304800" eaLnBrk="1" latinLnBrk="0" hangingPunct="1">
              <a:lnSpc>
                <a:spcPct val="150000"/>
              </a:lnSpc>
            </a:pPr>
            <a:r>
              <a:rPr sz="2800" b="1">
                <a:ea typeface="宋体" panose="02010600030101010101" pitchFamily="2" charset="-122"/>
              </a:rPr>
              <a:t> 个体遭遇挫折后，</a:t>
            </a:r>
            <a:r>
              <a:rPr lang="zh-CN" sz="2800" b="1">
                <a:ea typeface="宋体" panose="02010600030101010101" pitchFamily="2" charset="-122"/>
              </a:rPr>
              <a:t>可能</a:t>
            </a:r>
            <a:r>
              <a:rPr sz="2800" b="1">
                <a:ea typeface="宋体" panose="02010600030101010101" pitchFamily="2" charset="-122"/>
              </a:rPr>
              <a:t>通过自我检讨把自身的一些不符合社会道德的不良需要和动机转化成符合社会道德要求的需要和动机，促进自我的发展。</a:t>
            </a:r>
            <a:endParaRPr sz="2800" b="1">
              <a:ea typeface="宋体" panose="02010600030101010101" pitchFamily="2" charset="-122"/>
            </a:endParaRPr>
          </a:p>
          <a:p>
            <a:pPr marL="0" indent="304800" eaLnBrk="1" latinLnBrk="0" hangingPunct="1">
              <a:lnSpc>
                <a:spcPct val="150000"/>
              </a:lnSpc>
            </a:pPr>
            <a:r>
              <a:rPr lang="en-US" sz="2800" b="1">
                <a:ea typeface="宋体" panose="02010600030101010101" pitchFamily="2" charset="-122"/>
              </a:rPr>
              <a:t> </a:t>
            </a:r>
            <a:r>
              <a:rPr sz="2800" b="1">
                <a:ea typeface="宋体" panose="02010600030101010101" pitchFamily="2" charset="-122"/>
              </a:rPr>
              <a:t> </a:t>
            </a:r>
            <a:r>
              <a:rPr lang="en-US" sz="2800" b="1">
                <a:ea typeface="宋体" panose="02010600030101010101" pitchFamily="2" charset="-122"/>
              </a:rPr>
              <a:t> </a:t>
            </a:r>
            <a:r>
              <a:rPr sz="2800" b="1">
                <a:ea typeface="宋体" panose="02010600030101010101" pitchFamily="2" charset="-122"/>
              </a:rPr>
              <a:t>例如，把失恋升华为对学习和事业的追求。</a:t>
            </a:r>
            <a:endParaRPr sz="2800" b="1">
              <a:ea typeface="宋体" panose="02010600030101010101" pitchFamily="2" charset="-122"/>
            </a:endParaRPr>
          </a:p>
        </p:txBody>
      </p:sp>
      <p:pic>
        <p:nvPicPr>
          <p:cNvPr id="102403" name="图片 3" descr="19433.jpg"/>
          <p:cNvPicPr>
            <a:picLocks noChangeAspect="1"/>
          </p:cNvPicPr>
          <p:nvPr/>
        </p:nvPicPr>
        <p:blipFill>
          <a:blip r:embed="rId1"/>
          <a:stretch>
            <a:fillRect/>
          </a:stretch>
        </p:blipFill>
        <p:spPr>
          <a:xfrm>
            <a:off x="10029825" y="1750695"/>
            <a:ext cx="2471738" cy="3954463"/>
          </a:xfrm>
          <a:prstGeom prst="rect">
            <a:avLst/>
          </a:prstGeom>
          <a:noFill/>
          <a:ln w="9525">
            <a:noFill/>
          </a:ln>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pPr algn="l"/>
            <a:r>
              <a:rPr lang="zh-CN" altLang="en-US" sz="3200"/>
              <a:t>【心理加油站】</a:t>
            </a:r>
            <a:endParaRPr lang="zh-CN" altLang="en-US" sz="3200"/>
          </a:p>
        </p:txBody>
      </p:sp>
      <p:sp>
        <p:nvSpPr>
          <p:cNvPr id="100" name="文本框 99"/>
          <p:cNvSpPr txBox="1"/>
          <p:nvPr/>
        </p:nvSpPr>
        <p:spPr>
          <a:xfrm>
            <a:off x="3692525" y="728980"/>
            <a:ext cx="4645660" cy="583565"/>
          </a:xfrm>
          <a:prstGeom prst="rect">
            <a:avLst/>
          </a:prstGeom>
          <a:noFill/>
          <a:ln w="9525">
            <a:noFill/>
          </a:ln>
        </p:spPr>
        <p:txBody>
          <a:bodyPr wrap="square">
            <a:spAutoFit/>
          </a:bodyPr>
          <a:p>
            <a:pPr marL="0" indent="0"/>
            <a:r>
              <a:rPr lang="zh-CN" sz="3200" b="1">
                <a:ea typeface="宋体" panose="02010600030101010101" pitchFamily="2" charset="-122"/>
              </a:rPr>
              <a:t>积极的心理防御机制</a:t>
            </a:r>
            <a:endParaRPr lang="zh-CN" sz="3200" b="1">
              <a:ea typeface="宋体" panose="02010600030101010101" pitchFamily="2" charset="-122"/>
            </a:endParaRPr>
          </a:p>
        </p:txBody>
      </p:sp>
      <p:sp>
        <p:nvSpPr>
          <p:cNvPr id="4" name="文本框 3"/>
          <p:cNvSpPr txBox="1"/>
          <p:nvPr/>
        </p:nvSpPr>
        <p:spPr>
          <a:xfrm>
            <a:off x="956945" y="1381125"/>
            <a:ext cx="6907530" cy="4892675"/>
          </a:xfrm>
          <a:prstGeom prst="rect">
            <a:avLst/>
          </a:prstGeom>
          <a:noFill/>
          <a:ln w="9525">
            <a:noFill/>
          </a:ln>
        </p:spPr>
        <p:txBody>
          <a:bodyPr wrap="square">
            <a:spAutoFit/>
          </a:bodyPr>
          <a:p>
            <a:pPr marL="0" indent="304800"/>
            <a:endParaRPr lang="zh-CN" sz="1800" b="0">
              <a:ea typeface="宋体" panose="02010600030101010101" pitchFamily="2" charset="-122"/>
            </a:endParaRPr>
          </a:p>
          <a:p>
            <a:pPr marL="0" indent="304800" eaLnBrk="1" latinLnBrk="0" hangingPunct="1">
              <a:lnSpc>
                <a:spcPct val="150000"/>
              </a:lnSpc>
            </a:pPr>
            <a:r>
              <a:rPr sz="2800" b="1">
                <a:ea typeface="宋体" panose="02010600030101010101" pitchFamily="2" charset="-122"/>
              </a:rPr>
              <a:t> </a:t>
            </a:r>
            <a:r>
              <a:rPr lang="en-US" sz="2800" b="1">
                <a:ea typeface="宋体" panose="02010600030101010101" pitchFamily="2" charset="-122"/>
              </a:rPr>
              <a:t>   </a:t>
            </a:r>
            <a:r>
              <a:rPr sz="2800" b="1">
                <a:ea typeface="宋体" panose="02010600030101010101" pitchFamily="2" charset="-122"/>
              </a:rPr>
              <a:t>3.补偿：是指当个体因自身生理或心理上的缺陷导致目标无法达成时，选择以其他方式来弥补这些缺陷或以新的目标代替旧的目标，以减轻不良反应。</a:t>
            </a:r>
            <a:endParaRPr sz="2800" b="1">
              <a:ea typeface="宋体" panose="02010600030101010101" pitchFamily="2" charset="-122"/>
            </a:endParaRPr>
          </a:p>
          <a:p>
            <a:pPr marL="0" indent="304800" eaLnBrk="1" latinLnBrk="0" hangingPunct="1">
              <a:lnSpc>
                <a:spcPct val="150000"/>
              </a:lnSpc>
            </a:pPr>
            <a:r>
              <a:rPr sz="2800" b="1">
                <a:ea typeface="宋体" panose="02010600030101010101" pitchFamily="2" charset="-122"/>
              </a:rPr>
              <a:t> </a:t>
            </a:r>
            <a:r>
              <a:rPr lang="en-US" sz="2800" b="1">
                <a:ea typeface="宋体" panose="02010600030101010101" pitchFamily="2" charset="-122"/>
              </a:rPr>
              <a:t>    </a:t>
            </a:r>
            <a:r>
              <a:rPr sz="2800" b="1">
                <a:ea typeface="宋体" panose="02010600030101010101" pitchFamily="2" charset="-122"/>
              </a:rPr>
              <a:t>例如有些残疾人通过惊人的努力成为世界著名的运动员，说话不流利的人通过刻苦训练成为著名的演说家等等。</a:t>
            </a:r>
            <a:endParaRPr sz="2800" b="1">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7970520" y="1381125"/>
            <a:ext cx="3186430" cy="4683760"/>
          </a:xfrm>
          <a:prstGeom prst="rect">
            <a:avLst/>
          </a:prstGeom>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pPr algn="l"/>
            <a:r>
              <a:rPr lang="zh-CN" altLang="en-US" sz="3200"/>
              <a:t>【心理加油站】</a:t>
            </a:r>
            <a:endParaRPr lang="zh-CN" altLang="en-US" sz="3200"/>
          </a:p>
        </p:txBody>
      </p:sp>
      <p:sp>
        <p:nvSpPr>
          <p:cNvPr id="100" name="文本框 99"/>
          <p:cNvSpPr txBox="1"/>
          <p:nvPr/>
        </p:nvSpPr>
        <p:spPr>
          <a:xfrm>
            <a:off x="3909060" y="880110"/>
            <a:ext cx="4966335" cy="645160"/>
          </a:xfrm>
          <a:prstGeom prst="rect">
            <a:avLst/>
          </a:prstGeom>
          <a:noFill/>
          <a:ln w="9525">
            <a:noFill/>
          </a:ln>
        </p:spPr>
        <p:txBody>
          <a:bodyPr wrap="square">
            <a:spAutoFit/>
          </a:bodyPr>
          <a:p>
            <a:pPr marL="0" indent="0"/>
            <a:r>
              <a:rPr lang="zh-CN" sz="3600" b="1">
                <a:ea typeface="宋体" panose="02010600030101010101" pitchFamily="2" charset="-122"/>
              </a:rPr>
              <a:t>积极的心理防御机制</a:t>
            </a:r>
            <a:endParaRPr lang="zh-CN" sz="3600" b="1">
              <a:ea typeface="宋体" panose="02010600030101010101" pitchFamily="2" charset="-122"/>
            </a:endParaRPr>
          </a:p>
        </p:txBody>
      </p:sp>
      <p:sp>
        <p:nvSpPr>
          <p:cNvPr id="4" name="文本框 3"/>
          <p:cNvSpPr txBox="1"/>
          <p:nvPr/>
        </p:nvSpPr>
        <p:spPr>
          <a:xfrm>
            <a:off x="885190" y="2103755"/>
            <a:ext cx="11356975" cy="2676525"/>
          </a:xfrm>
          <a:prstGeom prst="rect">
            <a:avLst/>
          </a:prstGeom>
          <a:noFill/>
          <a:ln w="9525">
            <a:noFill/>
          </a:ln>
        </p:spPr>
        <p:txBody>
          <a:bodyPr wrap="square">
            <a:spAutoFit/>
          </a:bodyPr>
          <a:p>
            <a:pPr marL="0" indent="304800" eaLnBrk="1" latinLnBrk="0" hangingPunct="1">
              <a:lnSpc>
                <a:spcPct val="150000"/>
              </a:lnSpc>
            </a:pPr>
            <a:r>
              <a:rPr lang="en-US" sz="2800" b="1">
                <a:ea typeface="宋体" panose="02010600030101010101" pitchFamily="2" charset="-122"/>
              </a:rPr>
              <a:t>    </a:t>
            </a:r>
            <a:r>
              <a:rPr sz="2800" b="1">
                <a:ea typeface="宋体" panose="02010600030101010101" pitchFamily="2" charset="-122"/>
              </a:rPr>
              <a:t>4.幽默：是指运用风趣幽默的语言或行为来缓解当前的矛盾与冲突，化解自己的困境，重新达到新的心理平衡。</a:t>
            </a:r>
            <a:endParaRPr sz="2800" b="1">
              <a:ea typeface="宋体" panose="02010600030101010101" pitchFamily="2" charset="-122"/>
            </a:endParaRPr>
          </a:p>
          <a:p>
            <a:pPr marL="0" indent="304800" eaLnBrk="1" latinLnBrk="0" hangingPunct="1">
              <a:lnSpc>
                <a:spcPct val="150000"/>
              </a:lnSpc>
            </a:pPr>
            <a:r>
              <a:rPr sz="2800" b="1">
                <a:ea typeface="宋体" panose="02010600030101010101" pitchFamily="2" charset="-122"/>
              </a:rPr>
              <a:t> </a:t>
            </a:r>
            <a:r>
              <a:rPr lang="en-US" sz="2800" b="1">
                <a:ea typeface="宋体" panose="02010600030101010101" pitchFamily="2" charset="-122"/>
              </a:rPr>
              <a:t>   </a:t>
            </a:r>
            <a:r>
              <a:rPr sz="2800" b="1">
                <a:ea typeface="宋体" panose="02010600030101010101" pitchFamily="2" charset="-122"/>
              </a:rPr>
              <a:t>例如跟朋友聊天时说错了话，导致气氛十分尴尬，可以用“开玩笑的”、“逗你玩的”来化解尴尬。</a:t>
            </a:r>
            <a:endParaRPr sz="2800" b="1">
              <a:ea typeface="宋体" panose="02010600030101010101" pitchFamily="2" charset="-122"/>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en-US"/>
            </a:br>
            <a:r>
              <a:rPr lang="zh-CN" altLang="en-US"/>
              <a:t>二、挫折的积极应对</a:t>
            </a:r>
            <a:endParaRPr lang="zh-CN" altLang="en-US"/>
          </a:p>
        </p:txBody>
      </p:sp>
      <p:sp>
        <p:nvSpPr>
          <p:cNvPr id="3" name="内容占位符 2"/>
          <p:cNvSpPr>
            <a:spLocks noGrp="1"/>
          </p:cNvSpPr>
          <p:nvPr>
            <p:ph idx="1"/>
          </p:nvPr>
        </p:nvSpPr>
        <p:spPr/>
        <p:txBody>
          <a:bodyPr>
            <a:normAutofit/>
          </a:bodyPr>
          <a:p>
            <a:pPr marL="0" indent="0" fontAlgn="auto">
              <a:lnSpc>
                <a:spcPct val="150000"/>
              </a:lnSpc>
              <a:buNone/>
            </a:pPr>
            <a:r>
              <a:rPr lang="zh-CN" altLang="en-US"/>
              <a:t>（一）接受现实、从容面对</a:t>
            </a:r>
            <a:endParaRPr lang="zh-CN" altLang="en-US"/>
          </a:p>
          <a:p>
            <a:pPr marL="0" indent="0" fontAlgn="auto">
              <a:lnSpc>
                <a:spcPct val="150000"/>
              </a:lnSpc>
              <a:buNone/>
            </a:pPr>
            <a:r>
              <a:rPr lang="zh-CN" altLang="en-US"/>
              <a:t>（二）避免不恰当的行为</a:t>
            </a:r>
            <a:endParaRPr lang="zh-CN" altLang="en-US"/>
          </a:p>
          <a:p>
            <a:pPr marL="0" indent="0" fontAlgn="auto">
              <a:lnSpc>
                <a:spcPct val="150000"/>
              </a:lnSpc>
              <a:buNone/>
            </a:pPr>
            <a:r>
              <a:rPr lang="zh-CN" altLang="en-US"/>
              <a:t>（三）适度宣泄、转移目标</a:t>
            </a:r>
            <a:endParaRPr lang="zh-CN" altLang="en-US"/>
          </a:p>
          <a:p>
            <a:pPr marL="0" indent="0" fontAlgn="auto">
              <a:lnSpc>
                <a:spcPct val="150000"/>
              </a:lnSpc>
              <a:buNone/>
            </a:pPr>
            <a:r>
              <a:rPr lang="zh-CN" altLang="en-US"/>
              <a:t>（四）发掘潜能、超越自我</a:t>
            </a:r>
            <a:endParaRPr lang="zh-CN" altLang="en-US"/>
          </a:p>
          <a:p>
            <a:pPr marL="0" indent="0" fontAlgn="auto">
              <a:lnSpc>
                <a:spcPct val="150000"/>
              </a:lnSpc>
              <a:buNone/>
            </a:pPr>
            <a:r>
              <a:rPr lang="zh-CN" altLang="en-US"/>
              <a:t>（五）正确归因、努力改善</a:t>
            </a:r>
            <a:endParaRPr lang="zh-CN" altLang="en-US"/>
          </a:p>
          <a:p>
            <a:pPr marL="0" indent="0" fontAlgn="auto">
              <a:lnSpc>
                <a:spcPct val="150000"/>
              </a:lnSpc>
              <a:buNone/>
            </a:pPr>
            <a:r>
              <a:rPr lang="zh-CN" altLang="en-US"/>
              <a:t>（六）学会放下、适当取舍</a:t>
            </a:r>
            <a:endParaRPr lang="zh-CN" altLang="en-US"/>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三、耐挫力的培养</a:t>
            </a:r>
            <a:endParaRPr lang="zh-CN" altLang="en-US">
              <a:sym typeface="+mn-ea"/>
            </a:endParaRPr>
          </a:p>
        </p:txBody>
      </p:sp>
      <p:sp>
        <p:nvSpPr>
          <p:cNvPr id="3" name="内容占位符 2"/>
          <p:cNvSpPr>
            <a:spLocks noGrp="1"/>
          </p:cNvSpPr>
          <p:nvPr>
            <p:ph idx="1"/>
          </p:nvPr>
        </p:nvSpPr>
        <p:spPr/>
        <p:txBody>
          <a:bodyPr>
            <a:normAutofit lnSpcReduction="20000"/>
          </a:bodyPr>
          <a:p>
            <a:pPr marL="0" indent="0">
              <a:buNone/>
            </a:pPr>
            <a:r>
              <a:rPr lang="zh-CN" altLang="en-US"/>
              <a:t>（一）正确认识挫折</a:t>
            </a:r>
            <a:endParaRPr lang="zh-CN" altLang="en-US"/>
          </a:p>
          <a:p>
            <a:pPr marL="0" indent="0" fontAlgn="auto">
              <a:lnSpc>
                <a:spcPct val="150000"/>
              </a:lnSpc>
              <a:buNone/>
            </a:pPr>
            <a:r>
              <a:rPr lang="zh-CN" altLang="en-US"/>
              <a:t>（二）坦然接受挫折</a:t>
            </a:r>
            <a:endParaRPr lang="zh-CN" altLang="en-US"/>
          </a:p>
          <a:p>
            <a:pPr marL="0" indent="0" fontAlgn="auto">
              <a:lnSpc>
                <a:spcPct val="150000"/>
              </a:lnSpc>
              <a:buNone/>
            </a:pPr>
            <a:r>
              <a:rPr lang="zh-CN" altLang="en-US"/>
              <a:t>（三）树立正确的失败观</a:t>
            </a:r>
            <a:endParaRPr lang="zh-CN" altLang="en-US"/>
          </a:p>
          <a:p>
            <a:pPr marL="0" indent="0" fontAlgn="auto">
              <a:lnSpc>
                <a:spcPct val="150000"/>
              </a:lnSpc>
              <a:buNone/>
            </a:pPr>
            <a:r>
              <a:rPr lang="zh-CN" altLang="en-US"/>
              <a:t>（四）多挖掘挫折的积极意义</a:t>
            </a:r>
            <a:endParaRPr lang="zh-CN" altLang="en-US"/>
          </a:p>
          <a:p>
            <a:pPr marL="0" indent="0" fontAlgn="auto">
              <a:lnSpc>
                <a:spcPct val="150000"/>
              </a:lnSpc>
              <a:buNone/>
            </a:pPr>
            <a:r>
              <a:rPr lang="zh-CN" altLang="en-US"/>
              <a:t>（五）在实践中提高解决问题能力</a:t>
            </a:r>
            <a:endParaRPr lang="zh-CN" altLang="en-US"/>
          </a:p>
          <a:p>
            <a:endParaRPr lang="zh-CN" altLang="en-US"/>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b="1">
                <a:latin typeface="Calibri" panose="020F0502020204030204" pitchFamily="34" charset="0"/>
                <a:ea typeface="宋体" panose="02010600030101010101" pitchFamily="2" charset="-122"/>
                <a:sym typeface="+mn-ea"/>
              </a:rPr>
              <a:t>      挫折应对的方法练习</a:t>
            </a:r>
            <a:endParaRPr lang="zh-CN" altLang="en-US"/>
          </a:p>
        </p:txBody>
      </p:sp>
      <p:sp>
        <p:nvSpPr>
          <p:cNvPr id="5" name="文本框 4"/>
          <p:cNvSpPr txBox="1"/>
          <p:nvPr/>
        </p:nvSpPr>
        <p:spPr>
          <a:xfrm>
            <a:off x="4172585" y="1625600"/>
            <a:ext cx="7762240" cy="2214880"/>
          </a:xfrm>
          <a:prstGeom prst="rect">
            <a:avLst/>
          </a:prstGeom>
          <a:noFill/>
          <a:ln w="9525">
            <a:noFill/>
          </a:ln>
        </p:spPr>
        <p:txBody>
          <a:bodyPr wrap="square">
            <a:spAutoFit/>
          </a:bodyPr>
          <a:p>
            <a:pPr marL="0" indent="0"/>
            <a:endParaRPr lang="en-US" sz="1800" b="0">
              <a:latin typeface="Calibri" panose="020F0502020204030204" pitchFamily="34" charset="0"/>
            </a:endParaRPr>
          </a:p>
          <a:p>
            <a:pPr marL="0" indent="0"/>
            <a:r>
              <a:rPr sz="2400" b="0">
                <a:latin typeface="Calibri" panose="020F0502020204030204" pitchFamily="34" charset="0"/>
              </a:rPr>
              <a:t>1. 目的：挖掘应对挫折的新方法</a:t>
            </a:r>
            <a:endParaRPr sz="2400" b="0">
              <a:latin typeface="Calibri" panose="020F0502020204030204" pitchFamily="34" charset="0"/>
            </a:endParaRPr>
          </a:p>
          <a:p>
            <a:pPr marL="0" indent="0"/>
            <a:r>
              <a:rPr sz="2400" b="0">
                <a:latin typeface="Calibri" panose="020F0502020204030204" pitchFamily="34" charset="0"/>
              </a:rPr>
              <a:t>2. 准备：纸、笔。</a:t>
            </a:r>
            <a:endParaRPr sz="2400" b="0">
              <a:latin typeface="Calibri" panose="020F0502020204030204" pitchFamily="34" charset="0"/>
            </a:endParaRPr>
          </a:p>
          <a:p>
            <a:pPr marL="0" indent="0"/>
            <a:r>
              <a:rPr sz="2400" b="0">
                <a:latin typeface="Calibri" panose="020F0502020204030204" pitchFamily="34" charset="0"/>
              </a:rPr>
              <a:t>3. 活动内容：每个人先填写以下表格（可自行增减行），然后小组讨论。                                </a:t>
            </a:r>
            <a:endParaRPr lang="zh-CN" altLang="en-US"/>
          </a:p>
        </p:txBody>
      </p:sp>
      <p:graphicFrame>
        <p:nvGraphicFramePr>
          <p:cNvPr id="6" name="表格 5"/>
          <p:cNvGraphicFramePr/>
          <p:nvPr/>
        </p:nvGraphicFramePr>
        <p:xfrm>
          <a:off x="4632325" y="3780155"/>
          <a:ext cx="7784465" cy="1515745"/>
        </p:xfrm>
        <a:graphic>
          <a:graphicData uri="http://schemas.openxmlformats.org/drawingml/2006/table">
            <a:tbl>
              <a:tblPr firstRow="1" bandRow="1">
                <a:tableStyleId>{5940675A-B579-460E-94D1-54222C63F5DA}</a:tableStyleId>
              </a:tblPr>
              <a:tblGrid>
                <a:gridCol w="2593975"/>
                <a:gridCol w="2593975"/>
                <a:gridCol w="2596515"/>
              </a:tblGrid>
              <a:tr h="502285">
                <a:tc>
                  <a:txBody>
                    <a:bodyPr/>
                    <a:p>
                      <a:pPr indent="0" algn="ctr">
                        <a:buNone/>
                      </a:pPr>
                      <a:endParaRPr lang="en-US" sz="1800" b="1">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挫折内容</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sz="1800" b="1">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以前的挫折方式</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sz="1800" b="1">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以后可尝试的应对方式</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13460">
                <a:tc>
                  <a:txBody>
                    <a:bodyPr/>
                    <a:p>
                      <a:pPr indent="0">
                        <a:buNone/>
                      </a:pPr>
                      <a:r>
                        <a:rPr lang="en-US" sz="1200" b="1">
                          <a:latin typeface="宋体" panose="02010600030101010101" pitchFamily="2" charset="-122"/>
                          <a:ea typeface="宋体" panose="02010600030101010101" pitchFamily="2" charset="-122"/>
                          <a:cs typeface="宋体" panose="02010600030101010101" pitchFamily="2" charset="-122"/>
                        </a:rPr>
                        <a:t> </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1">
                          <a:latin typeface="宋体" panose="02010600030101010101" pitchFamily="2" charset="-122"/>
                          <a:ea typeface="宋体" panose="02010600030101010101" pitchFamily="2" charset="-122"/>
                          <a:cs typeface="宋体" panose="02010600030101010101" pitchFamily="2" charset="-122"/>
                        </a:rPr>
                        <a:t> </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9948545" y="114300"/>
            <a:ext cx="2735580" cy="706755"/>
          </a:xfrm>
          <a:prstGeom prst="rect">
            <a:avLst/>
          </a:prstGeom>
          <a:noFill/>
        </p:spPr>
        <p:txBody>
          <a:bodyPr wrap="none" rtlCol="0" anchor="t">
            <a:spAutoFit/>
          </a:bodyPr>
          <a:p>
            <a:r>
              <a:rPr lang="zh-CN" sz="4000" b="1">
                <a:sym typeface="+mn-ea"/>
              </a:rPr>
              <a:t>【活动课】</a:t>
            </a:r>
            <a:endParaRPr lang="zh-CN" altLang="en-US" sz="4000" b="1">
              <a:sym typeface="+mn-ea"/>
            </a:endParaRPr>
          </a:p>
        </p:txBody>
      </p:sp>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84555" y="884555"/>
            <a:ext cx="11090275" cy="898525"/>
          </a:xfrm>
        </p:spPr>
        <p:txBody>
          <a:bodyPr>
            <a:normAutofit fontScale="90000"/>
          </a:bodyPr>
          <a:p>
            <a:r>
              <a:rPr lang="zh-CN" altLang="en-US" sz="4000">
                <a:sym typeface="+mn-ea"/>
              </a:rPr>
              <a:t>1.生活事件记录。</a:t>
            </a:r>
            <a:br>
              <a:rPr lang="zh-CN" altLang="en-US">
                <a:sym typeface="+mn-ea"/>
              </a:rPr>
            </a:br>
            <a:endParaRPr lang="zh-CN" altLang="en-US">
              <a:sym typeface="+mn-ea"/>
            </a:endParaRPr>
          </a:p>
        </p:txBody>
      </p:sp>
      <p:sp>
        <p:nvSpPr>
          <p:cNvPr id="4" name="内容占位符 3"/>
          <p:cNvSpPr>
            <a:spLocks noGrp="1"/>
          </p:cNvSpPr>
          <p:nvPr>
            <p:ph idx="1"/>
          </p:nvPr>
        </p:nvSpPr>
        <p:spPr>
          <a:xfrm>
            <a:off x="3764915" y="1312545"/>
            <a:ext cx="8876665" cy="5555615"/>
          </a:xfrm>
        </p:spPr>
        <p:txBody>
          <a:bodyPr>
            <a:noAutofit/>
          </a:bodyPr>
          <a:p>
            <a:pPr>
              <a:lnSpc>
                <a:spcPct val="130000"/>
              </a:lnSpc>
              <a:spcAft>
                <a:spcPts val="0"/>
              </a:spcAft>
            </a:pPr>
            <a:r>
              <a:rPr lang="zh-CN" altLang="en-US" sz="2400">
                <a:sym typeface="+mn-ea"/>
              </a:rPr>
              <a:t>一旦生活出了问题，在事件发生后，尝试拿一张白纸记录下自己的感受。</a:t>
            </a:r>
            <a:endParaRPr lang="zh-CN" altLang="en-US" sz="2400">
              <a:sym typeface="+mn-ea"/>
            </a:endParaRPr>
          </a:p>
          <a:p>
            <a:pPr>
              <a:lnSpc>
                <a:spcPct val="130000"/>
              </a:lnSpc>
              <a:spcAft>
                <a:spcPts val="0"/>
              </a:spcAft>
            </a:pPr>
            <a:r>
              <a:rPr lang="zh-CN" altLang="en-US" sz="2400">
                <a:sym typeface="+mn-ea"/>
              </a:rPr>
              <a:t>每天坚持续写15分钟，连续一周。</a:t>
            </a:r>
            <a:endParaRPr lang="zh-CN" altLang="en-US" sz="2400">
              <a:sym typeface="+mn-ea"/>
            </a:endParaRPr>
          </a:p>
          <a:p>
            <a:pPr>
              <a:lnSpc>
                <a:spcPct val="130000"/>
              </a:lnSpc>
              <a:spcAft>
                <a:spcPts val="0"/>
              </a:spcAft>
            </a:pPr>
            <a:r>
              <a:rPr lang="zh-CN" altLang="en-US" sz="2400">
                <a:sym typeface="+mn-ea"/>
              </a:rPr>
              <a:t>不要改写内容，也不要自我检查，更不用担心语句对不对，只要写就可以。</a:t>
            </a:r>
            <a:endParaRPr lang="zh-CN" altLang="en-US" sz="2400">
              <a:sym typeface="+mn-ea"/>
            </a:endParaRPr>
          </a:p>
          <a:p>
            <a:pPr>
              <a:lnSpc>
                <a:spcPct val="130000"/>
              </a:lnSpc>
              <a:spcAft>
                <a:spcPts val="0"/>
              </a:spcAft>
            </a:pPr>
            <a:r>
              <a:rPr lang="zh-CN" altLang="en-US" sz="2400">
                <a:sym typeface="+mn-ea"/>
              </a:rPr>
              <a:t>把事情的经过、自己的感受、为何会有这样的感受，一五一十地写下来，就算内容杂乱无章也没有关系，因为连续几天下来原本所写的文字内容自然就会乱中有序。</a:t>
            </a:r>
            <a:endParaRPr lang="zh-CN" altLang="en-US" sz="2400">
              <a:sym typeface="+mn-ea"/>
            </a:endParaRPr>
          </a:p>
          <a:p>
            <a:pPr>
              <a:lnSpc>
                <a:spcPct val="130000"/>
              </a:lnSpc>
              <a:spcAft>
                <a:spcPts val="0"/>
              </a:spcAft>
            </a:pPr>
            <a:r>
              <a:rPr lang="zh-CN" altLang="en-US" sz="2400">
                <a:sym typeface="+mn-ea"/>
              </a:rPr>
              <a:t>同时思考两个问题：这件事为什么会发生？能从这件事情中汲取什么经验？</a:t>
            </a:r>
            <a:br>
              <a:rPr lang="zh-CN" altLang="en-US" sz="2400">
                <a:sym typeface="+mn-ea"/>
              </a:rPr>
            </a:br>
            <a:endParaRPr lang="zh-CN" altLang="en-US" sz="2400">
              <a:sym typeface="+mn-ea"/>
            </a:endParaRPr>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471025" y="166370"/>
            <a:ext cx="3152140"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84555" y="884555"/>
            <a:ext cx="11090275" cy="898525"/>
          </a:xfrm>
        </p:spPr>
        <p:txBody>
          <a:bodyPr>
            <a:normAutofit fontScale="90000"/>
          </a:bodyPr>
          <a:p>
            <a:r>
              <a:rPr lang="zh-CN" altLang="en-US" sz="4000">
                <a:sym typeface="+mn-ea"/>
              </a:rPr>
              <a:t>2.“三件好事”练习。</a:t>
            </a:r>
            <a:br>
              <a:rPr lang="zh-CN" altLang="en-US">
                <a:sym typeface="+mn-ea"/>
              </a:rPr>
            </a:br>
            <a:endParaRPr lang="zh-CN" altLang="en-US">
              <a:sym typeface="+mn-ea"/>
            </a:endParaRPr>
          </a:p>
        </p:txBody>
      </p:sp>
      <p:sp>
        <p:nvSpPr>
          <p:cNvPr id="4" name="内容占位符 3"/>
          <p:cNvSpPr>
            <a:spLocks noGrp="1"/>
          </p:cNvSpPr>
          <p:nvPr>
            <p:ph idx="1"/>
          </p:nvPr>
        </p:nvSpPr>
        <p:spPr>
          <a:xfrm>
            <a:off x="4158615" y="1724025"/>
            <a:ext cx="8482965" cy="5144135"/>
          </a:xfrm>
        </p:spPr>
        <p:txBody>
          <a:bodyPr>
            <a:noAutofit/>
          </a:bodyPr>
          <a:p>
            <a:pPr>
              <a:lnSpc>
                <a:spcPct val="130000"/>
              </a:lnSpc>
              <a:spcAft>
                <a:spcPts val="0"/>
              </a:spcAft>
            </a:pPr>
            <a:r>
              <a:rPr lang="zh-CN" altLang="en-US">
                <a:sym typeface="+mn-ea"/>
              </a:rPr>
              <a:t>每天晚上想一想，找出并写下当天或前一段时间发生的三件好事。</a:t>
            </a:r>
            <a:endParaRPr lang="zh-CN" altLang="en-US">
              <a:sym typeface="+mn-ea"/>
            </a:endParaRPr>
          </a:p>
          <a:p>
            <a:pPr>
              <a:lnSpc>
                <a:spcPct val="130000"/>
              </a:lnSpc>
              <a:spcAft>
                <a:spcPts val="0"/>
              </a:spcAft>
            </a:pPr>
            <a:r>
              <a:rPr lang="zh-CN" altLang="en-US">
                <a:sym typeface="+mn-ea"/>
              </a:rPr>
              <a:t>“三件好事”可以是大事，也可以很微小。</a:t>
            </a:r>
            <a:endParaRPr lang="zh-CN" altLang="en-US">
              <a:sym typeface="+mn-ea"/>
            </a:endParaRPr>
          </a:p>
          <a:p>
            <a:pPr>
              <a:lnSpc>
                <a:spcPct val="130000"/>
              </a:lnSpc>
              <a:spcAft>
                <a:spcPts val="0"/>
              </a:spcAft>
            </a:pPr>
            <a:r>
              <a:rPr lang="zh-CN" altLang="en-US">
                <a:sym typeface="+mn-ea"/>
              </a:rPr>
              <a:t>这“三件好事”是让自己感觉快乐、有意义、感动或者其他令你产生积极体验的事。</a:t>
            </a:r>
            <a:br>
              <a:rPr lang="zh-CN" altLang="en-US" sz="2400">
                <a:sym typeface="+mn-ea"/>
              </a:rPr>
            </a:br>
            <a:endParaRPr lang="zh-CN" altLang="en-US" sz="2400">
              <a:sym typeface="+mn-ea"/>
            </a:endParaRPr>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471025" y="166370"/>
            <a:ext cx="3152140"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36785" y="-24765"/>
            <a:ext cx="3051175" cy="785495"/>
          </a:xfrm>
        </p:spPr>
        <p:txBody>
          <a:bodyPr/>
          <a:lstStyle/>
          <a:p>
            <a:pPr algn="r"/>
            <a:r>
              <a:rPr lang="en-US" altLang="zh-CN" sz="3600" dirty="0" smtClean="0"/>
              <a:t>【</a:t>
            </a:r>
            <a:r>
              <a:rPr lang="zh-CN" altLang="en-US" sz="3600" dirty="0" smtClean="0"/>
              <a:t>延伸学习</a:t>
            </a:r>
            <a:r>
              <a:rPr lang="en-US" altLang="zh-CN" sz="3600" dirty="0" smtClean="0"/>
              <a:t>】</a:t>
            </a:r>
            <a:endParaRPr lang="en-US" altLang="zh-CN" sz="3600" dirty="0" smtClean="0"/>
          </a:p>
        </p:txBody>
      </p:sp>
      <p:sp>
        <p:nvSpPr>
          <p:cNvPr id="5" name="矩形 4"/>
          <p:cNvSpPr/>
          <p:nvPr/>
        </p:nvSpPr>
        <p:spPr>
          <a:xfrm>
            <a:off x="4087495" y="989330"/>
            <a:ext cx="7787640" cy="4707890"/>
          </a:xfrm>
          <a:prstGeom prst="rect">
            <a:avLst/>
          </a:prstGeom>
        </p:spPr>
        <p:txBody>
          <a:bodyPr wrap="square">
            <a:spAutoFit/>
          </a:bodyPr>
          <a:lstStyle/>
          <a:p>
            <a:pPr algn="l" eaLnBrk="1" latinLnBrk="0" hangingPunct="1">
              <a:lnSpc>
                <a:spcPct val="150000"/>
              </a:lnSpc>
            </a:pPr>
            <a:r>
              <a:rPr lang="zh-CN" altLang="en-US" sz="2800" b="1" dirty="0">
                <a:sym typeface="+mn-ea"/>
              </a:rPr>
              <a:t>《压力心理学：从大脑、个人成长到心理健康》，李世佳 著，上海教育出版社，2021年6月。</a:t>
            </a:r>
            <a:endParaRPr lang="zh-CN" altLang="en-US" sz="2000" b="1" dirty="0" smtClean="0"/>
          </a:p>
          <a:p>
            <a:pPr algn="l" eaLnBrk="1" latinLnBrk="0" hangingPunct="1">
              <a:lnSpc>
                <a:spcPct val="150000"/>
              </a:lnSpc>
            </a:pPr>
            <a:r>
              <a:rPr lang="zh-CN" altLang="en-US" sz="2400" b="1" dirty="0"/>
              <a:t>推荐理由：</a:t>
            </a:r>
            <a:r>
              <a:rPr lang="zh-CN" altLang="en-US" sz="2400" dirty="0"/>
              <a:t>这本书探索了生活中的常见压力源，讨论了压力给我们的身体和大脑带来的影响与改变，普及压力触发的精神疾病的原理。在对压力有更科学和深入的认识之后，作者介绍了适合不同人群的压力应对策略，为人们与压力健康相处提供合理化建议，希望人们化压力为动力，提高幸福感。</a:t>
            </a:r>
            <a:endParaRPr lang="zh-CN" altLang="en-US" sz="2400" dirty="0"/>
          </a:p>
        </p:txBody>
      </p:sp>
      <p:pic>
        <p:nvPicPr>
          <p:cNvPr id="3" name="图片 2" descr="s34555396"/>
          <p:cNvPicPr>
            <a:picLocks noChangeAspect="1"/>
          </p:cNvPicPr>
          <p:nvPr/>
        </p:nvPicPr>
        <p:blipFill>
          <a:blip r:embed="rId1"/>
          <a:stretch>
            <a:fillRect/>
          </a:stretch>
        </p:blipFill>
        <p:spPr>
          <a:xfrm>
            <a:off x="308610" y="1456055"/>
            <a:ext cx="3825875" cy="4739005"/>
          </a:xfrm>
          <a:prstGeom prst="rect">
            <a:avLst/>
          </a:prstGeom>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认识压力</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alphaModFix amt="32000"/>
          </a:blip>
          <a:stretch>
            <a:fillRect/>
          </a:stretch>
        </p:blipFill>
        <p:spPr>
          <a:xfrm>
            <a:off x="0" y="-267970"/>
            <a:ext cx="12858750" cy="7386320"/>
          </a:xfrm>
          <a:prstGeom prst="flowChartManualInput">
            <a:avLst/>
          </a:prstGeom>
        </p:spPr>
      </p:pic>
      <p:sp>
        <p:nvSpPr>
          <p:cNvPr id="2" name="标题 1"/>
          <p:cNvSpPr>
            <a:spLocks noGrp="1"/>
          </p:cNvSpPr>
          <p:nvPr>
            <p:ph type="title"/>
          </p:nvPr>
        </p:nvSpPr>
        <p:spPr>
          <a:xfrm>
            <a:off x="2828925" y="231775"/>
            <a:ext cx="7603490" cy="915035"/>
          </a:xfrm>
        </p:spPr>
        <p:txBody>
          <a:bodyPr>
            <a:normAutofit fontScale="90000"/>
          </a:bodyPr>
          <a:lstStyle/>
          <a:p>
            <a:r>
              <a:rPr lang="en-US" altLang="zh-CN" dirty="0" smtClean="0"/>
              <a:t>                 </a:t>
            </a:r>
            <a:br>
              <a:rPr lang="en-US" altLang="zh-CN" dirty="0" smtClean="0"/>
            </a:br>
            <a:r>
              <a:rPr lang="en-US" altLang="zh-CN" dirty="0" smtClean="0"/>
              <a:t>                                             </a:t>
            </a:r>
            <a:r>
              <a:rPr lang="zh-CN" altLang="en-US" dirty="0"/>
              <a:t>压力的效应</a:t>
            </a:r>
            <a:br>
              <a:rPr lang="en-US" altLang="zh-CN" dirty="0"/>
            </a:br>
            <a:endParaRPr lang="zh-CN" altLang="en-US" dirty="0"/>
          </a:p>
        </p:txBody>
      </p:sp>
      <p:sp>
        <p:nvSpPr>
          <p:cNvPr id="3" name="内容占位符 2"/>
          <p:cNvSpPr>
            <a:spLocks noGrp="1"/>
          </p:cNvSpPr>
          <p:nvPr>
            <p:ph idx="4294967295"/>
          </p:nvPr>
        </p:nvSpPr>
        <p:spPr>
          <a:xfrm>
            <a:off x="740410" y="1311910"/>
            <a:ext cx="11090275" cy="5245100"/>
          </a:xfrm>
        </p:spPr>
        <p:txBody>
          <a:bodyPr>
            <a:normAutofit lnSpcReduction="10000"/>
          </a:bodyPr>
          <a:lstStyle/>
          <a:p>
            <a:pPr marL="0" indent="0" fontAlgn="auto">
              <a:lnSpc>
                <a:spcPct val="150000"/>
              </a:lnSpc>
              <a:buNone/>
            </a:pPr>
            <a:r>
              <a:rPr lang="en-US" altLang="zh-CN" sz="2000" dirty="0"/>
              <a:t>     </a:t>
            </a:r>
            <a:r>
              <a:rPr lang="zh-CN" altLang="en-US" sz="2000" dirty="0"/>
              <a:t>有一位经验丰富的老船长，当他的货轮卸货后在浩瀚的大海上返航时，突然遭遇到了可怕的风暴。水手们惊慌失措，老船长果断地命令水手们立刻打开货舱，往里面灌水。</a:t>
            </a:r>
            <a:endParaRPr lang="zh-CN" altLang="en-US" sz="2000" dirty="0"/>
          </a:p>
          <a:p>
            <a:pPr marL="0" indent="0" fontAlgn="auto">
              <a:lnSpc>
                <a:spcPct val="150000"/>
              </a:lnSpc>
              <a:buNone/>
            </a:pPr>
            <a:r>
              <a:rPr lang="zh-CN" altLang="en-US" sz="2000" dirty="0"/>
              <a:t>  </a:t>
            </a:r>
            <a:r>
              <a:rPr lang="zh-CN" altLang="en-US" sz="2000" b="1" dirty="0">
                <a:solidFill>
                  <a:srgbClr val="FF0000"/>
                </a:solidFill>
              </a:rPr>
              <a:t> “船长是不是疯了，往船舱里灌水只会增加船的压力，使船下沉，这不是自寻死路吗？”</a:t>
            </a:r>
            <a:r>
              <a:rPr lang="zh-CN" altLang="en-US" sz="2000" dirty="0"/>
              <a:t>一个年轻的水手嘟囔。</a:t>
            </a:r>
            <a:endParaRPr lang="zh-CN" altLang="en-US" sz="2000" dirty="0"/>
          </a:p>
          <a:p>
            <a:pPr marL="0" indent="0" fontAlgn="auto">
              <a:lnSpc>
                <a:spcPct val="150000"/>
              </a:lnSpc>
              <a:buNone/>
            </a:pPr>
            <a:r>
              <a:rPr lang="zh-CN" altLang="en-US" sz="2000" dirty="0"/>
              <a:t>     看着船长严厉的脸色，水手们还是照做了。随着货舱里的水位越升越高，船一寸一寸地下沉，依旧猛烈的狂风巨浪对船的威胁却一点一点地减少，货轮渐渐平稳了。</a:t>
            </a:r>
            <a:endParaRPr lang="zh-CN" altLang="en-US" sz="2000" dirty="0"/>
          </a:p>
          <a:p>
            <a:pPr marL="0" indent="0" fontAlgn="auto">
              <a:lnSpc>
                <a:spcPct val="150000"/>
              </a:lnSpc>
              <a:buNone/>
            </a:pPr>
            <a:r>
              <a:rPr lang="zh-CN" altLang="en-US" sz="2000" dirty="0"/>
              <a:t>     船长松了一口气，对水手们说：</a:t>
            </a:r>
            <a:r>
              <a:rPr lang="zh-CN" altLang="en-US" sz="2000" b="1" dirty="0">
                <a:solidFill>
                  <a:srgbClr val="FF0000"/>
                </a:solidFill>
              </a:rPr>
              <a:t>“百万吨的巨轮很少有被打翻的，被打翻的常常是根基轻的小船。船在负重的时候，是最安全的；空船时，则是最危险的。</a:t>
            </a:r>
            <a:r>
              <a:rPr lang="zh-CN" altLang="en-US" sz="2000" dirty="0"/>
              <a:t>”</a:t>
            </a:r>
            <a:endParaRPr lang="zh-CN" altLang="en-US" sz="2000" dirty="0"/>
          </a:p>
          <a:p>
            <a:pPr marL="0" indent="0" fontAlgn="auto">
              <a:lnSpc>
                <a:spcPct val="150000"/>
              </a:lnSpc>
              <a:buNone/>
            </a:pPr>
            <a:r>
              <a:rPr lang="zh-CN" altLang="en-US" sz="2000" dirty="0"/>
              <a:t>      这就是</a:t>
            </a:r>
            <a:r>
              <a:rPr lang="zh-CN" altLang="en-US" sz="2000" b="1" dirty="0">
                <a:solidFill>
                  <a:srgbClr val="FF0000"/>
                </a:solidFill>
              </a:rPr>
              <a:t>“压力效应”</a:t>
            </a:r>
            <a:r>
              <a:rPr lang="zh-CN" altLang="en-US" sz="2000" dirty="0"/>
              <a:t>。那些得过且过，没有一点压力，做一天和尚撞一天钟的人，像风暴中没有载货的船，往往一场人生的狂风巨浪便会把他们打翻。</a:t>
            </a:r>
            <a:endParaRPr lang="zh-CN" altLang="en-US" sz="2000" dirty="0"/>
          </a:p>
        </p:txBody>
      </p:sp>
      <p:sp>
        <p:nvSpPr>
          <p:cNvPr id="5" name="文本框 4"/>
          <p:cNvSpPr txBox="1"/>
          <p:nvPr/>
        </p:nvSpPr>
        <p:spPr>
          <a:xfrm>
            <a:off x="236855" y="160020"/>
            <a:ext cx="3038475" cy="645160"/>
          </a:xfrm>
          <a:prstGeom prst="rect">
            <a:avLst/>
          </a:prstGeom>
          <a:noFill/>
        </p:spPr>
        <p:txBody>
          <a:bodyPr wrap="square" rtlCol="0" anchor="t">
            <a:spAutoFit/>
          </a:bodyPr>
          <a:p>
            <a:r>
              <a:rPr lang="en-US" altLang="zh-CN" sz="3600" dirty="0" smtClean="0">
                <a:sym typeface="+mn-ea"/>
              </a:rPr>
              <a:t>【</a:t>
            </a:r>
            <a:r>
              <a:rPr lang="zh-CN" altLang="en-US" sz="3600" dirty="0">
                <a:sym typeface="+mn-ea"/>
              </a:rPr>
              <a:t>案例导入</a:t>
            </a:r>
            <a:r>
              <a:rPr lang="en-US" altLang="zh-CN" sz="3600" dirty="0" smtClean="0">
                <a:sym typeface="+mn-ea"/>
              </a:rPr>
              <a:t>】</a:t>
            </a:r>
            <a:endParaRPr lang="en-US" altLang="zh-CN" sz="3600" dirty="0" smtClean="0">
              <a:sym typeface="+mn-ea"/>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128510" cy="3223260"/>
          </a:xfrm>
        </p:spPr>
        <p:txBody>
          <a:bodyPr/>
          <a:lstStyle/>
          <a:p>
            <a:pPr fontAlgn="auto">
              <a:lnSpc>
                <a:spcPct val="150000"/>
              </a:lnSpc>
            </a:pPr>
            <a:r>
              <a:rPr lang="zh-CN" altLang="en-US" sz="3200" dirty="0"/>
              <a:t>压力是什么？</a:t>
            </a:r>
            <a:endParaRPr lang="zh-CN" altLang="en-US" sz="3200" dirty="0"/>
          </a:p>
          <a:p>
            <a:pPr fontAlgn="auto">
              <a:lnSpc>
                <a:spcPct val="150000"/>
              </a:lnSpc>
            </a:pPr>
            <a:r>
              <a:rPr lang="zh-CN" altLang="en-US" sz="3200" dirty="0"/>
              <a:t>压力效应的故事给我们什么样的启示？</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一、压力的内涵</a:t>
            </a:r>
            <a:endParaRPr lang="zh-CN" altLang="en-US" dirty="0"/>
          </a:p>
        </p:txBody>
      </p:sp>
      <p:sp>
        <p:nvSpPr>
          <p:cNvPr id="3" name="内容占位符 2"/>
          <p:cNvSpPr>
            <a:spLocks noGrp="1"/>
          </p:cNvSpPr>
          <p:nvPr>
            <p:ph idx="1"/>
          </p:nvPr>
        </p:nvSpPr>
        <p:spPr>
          <a:xfrm>
            <a:off x="884238" y="1782763"/>
            <a:ext cx="11090275" cy="4589462"/>
          </a:xfrm>
        </p:spPr>
        <p:txBody>
          <a:bodyPr>
            <a:normAutofit fontScale="90000"/>
          </a:bodyPr>
          <a:lstStyle/>
          <a:p>
            <a:pPr marL="0" indent="0">
              <a:lnSpc>
                <a:spcPct val="150000"/>
              </a:lnSpc>
              <a:buNone/>
            </a:pPr>
            <a:r>
              <a:rPr lang="en-US" altLang="zh-CN" dirty="0"/>
              <a:t>    </a:t>
            </a:r>
            <a:r>
              <a:rPr dirty="0"/>
              <a:t>从心理学的角度来看，压力又称</a:t>
            </a:r>
            <a:r>
              <a:rPr dirty="0">
                <a:solidFill>
                  <a:srgbClr val="FF0000"/>
                </a:solidFill>
              </a:rPr>
              <a:t>应激</a:t>
            </a:r>
            <a:r>
              <a:rPr dirty="0"/>
              <a:t>，是指人们在适应社会生活的过程中对各种刺激做出的生理、心理和行为反应时所产生的一种心理体验和感受。</a:t>
            </a:r>
            <a:endParaRPr dirty="0"/>
          </a:p>
          <a:p>
            <a:pPr marL="0" indent="0">
              <a:lnSpc>
                <a:spcPct val="150000"/>
              </a:lnSpc>
              <a:buNone/>
            </a:pPr>
            <a:r>
              <a:rPr dirty="0"/>
              <a:t> </a:t>
            </a:r>
            <a:r>
              <a:rPr lang="en-US" dirty="0"/>
              <a:t>    </a:t>
            </a:r>
            <a:r>
              <a:rPr dirty="0"/>
              <a:t>美国心理学家拉扎勒斯（Richard S. Lazarus）认为压力是人与环境相互作用的产物。当个体感受到内外环境的刺激超过自身的应对能力及应对资源时，就会产生</a:t>
            </a:r>
            <a:r>
              <a:rPr b="1" dirty="0">
                <a:solidFill>
                  <a:srgbClr val="FF0000"/>
                </a:solidFill>
              </a:rPr>
              <a:t>压力</a:t>
            </a:r>
            <a:r>
              <a:rPr dirty="0"/>
              <a:t>。</a:t>
            </a:r>
            <a:endParaRPr dirty="0"/>
          </a:p>
          <a:p>
            <a:pPr marL="0" indent="0">
              <a:lnSpc>
                <a:spcPct val="150000"/>
              </a:lnSpc>
              <a:buNone/>
            </a:pPr>
            <a:r>
              <a:rPr dirty="0"/>
              <a:t> </a:t>
            </a:r>
            <a:r>
              <a:rPr lang="en-US" dirty="0"/>
              <a:t>     </a:t>
            </a:r>
            <a:r>
              <a:rPr dirty="0"/>
              <a:t>压力是由于内外需求与机体应对资源的不匹配破坏了个体的内稳态所致。</a:t>
            </a:r>
            <a:endParaRPr dirty="0"/>
          </a:p>
        </p:txBody>
      </p:sp>
    </p:spTree>
  </p:cSld>
  <p:clrMapOvr>
    <a:masterClrMapping/>
  </p:clrMapOvr>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49.78669291338582,&quot;left&quot;:517.589842519685,&quot;top&quot;:130.12818897637794,&quot;width&quot;:425.244094488189}"/>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a*1"/>
  <p:tag name="KSO_WM_TEMPLATE_CATEGORY" val="diagram"/>
  <p:tag name="KSO_WM_TEMPLATE_INDEX" val="20231861"/>
  <p:tag name="KSO_WM_UNIT_LAYERLEVEL" val="1"/>
  <p:tag name="KSO_WM_TAG_VERSION" val="3.0"/>
  <p:tag name="KSO_WM_BEAUTIFY_FLAG" val="#wm#"/>
  <p:tag name="KSO_WM_UNIT_ISCONTENTSTITLE" val="0"/>
  <p:tag name="KSO_WM_UNIT_ISNUMDGMTITLE" val="0"/>
  <p:tag name="KSO_WM_UNIT_NOCLEAR" val="0"/>
  <p:tag name="KSO_WM_UNIT_VALUE" val="30"/>
  <p:tag name="KSO_WM_DIAGRAM_GROUP_CODE" val="l1-1"/>
  <p:tag name="KSO_WM_UNIT_TYPE" val="a"/>
  <p:tag name="KSO_WM_UNIT_INDEX" val="1"/>
  <p:tag name="KSO_WM_UNIT_PRESET_TEXT" val="单击此处添加标题"/>
  <p:tag name="KSO_WM_UNIT_TEXT_FILL_FORE_SCHEMECOLOR_INDEX" val="5"/>
  <p:tag name="KSO_WM_UNIT_TEXT_FILL_TYPE" val="1"/>
  <p:tag name="KSO_WM_UNIT_USESOURCEFORMAT_APPLY"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861_2*l_h_i*1_1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102.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1_1"/>
  <p:tag name="KSO_WM_UNIT_ID" val="diagram20231861_2*l_h_f*1_1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408.7134645669292,&quot;left&quot;:57.658503937007865,&quot;top&quot;:104.12685039370078,&quot;width&quot;:897.1828346456693}"/>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UNIT_SHADOW_SCHEMECOLOR_INDEX" val="5"/>
  <p:tag name="KSO_WM_UNIT_USESOURCEFORMAT_APPLY" val="1"/>
</p:tagLst>
</file>

<file path=ppt/tags/tag10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1861_2*l_h_a*1_1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UNIT_SHADOW_SCHEMECOLOR_INDEX" val="5"/>
  <p:tag name="KSO_WM_UNIT_USESOURCEFORMAT_APPLY"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861_2*l_h_i*1_2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105.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2_1"/>
  <p:tag name="KSO_WM_UNIT_ID" val="diagram20231861_2*l_h_f*1_2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408.7134645669292,&quot;left&quot;:57.658503937007865,&quot;top&quot;:104.12685039370078,&quot;width&quot;:897.1828346456693}"/>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UNIT_SHADOW_SCHEMECOLOR_INDEX" val="5"/>
  <p:tag name="KSO_WM_UNIT_USESOURCEFORMAT_APPLY" val="1"/>
</p:tagLst>
</file>

<file path=ppt/tags/tag10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1861_2*l_h_a*1_2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UNIT_SHADOW_SCHEMECOLOR_INDEX" val="5"/>
  <p:tag name="KSO_WM_UNIT_USESOURCEFORMAT_APPLY"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861_2*l_h_i*1_3_2"/>
  <p:tag name="KSO_WM_TEMPLATE_CATEGORY" val="diagram"/>
  <p:tag name="KSO_WM_TEMPLATE_INDEX" val="20231861"/>
  <p:tag name="KSO_WM_UNIT_LAYERLEVEL" val="1_1_1"/>
  <p:tag name="KSO_WM_TAG_VERSION" val="3.0"/>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1"/>
</p:tagLst>
</file>

<file path=ppt/tags/tag108.xml><?xml version="1.0" encoding="utf-8"?>
<p:tagLst xmlns:p="http://schemas.openxmlformats.org/presentationml/2006/main">
  <p:tag name="KSO_WM_UNIT_COMPATIBLE" val="0"/>
  <p:tag name="KSO_WM_UNIT_DIAGRAM_ISREFERUNIT" val="0"/>
  <p:tag name="KSO_WM_TEMPLATE_INDEX" val="20231861"/>
  <p:tag name="KSO_WM_TAG_VERSION" val="3.0"/>
  <p:tag name="KSO_WM_DIAGRAM_MIN_ITEMCNT" val="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3_1"/>
  <p:tag name="KSO_WM_UNIT_ID" val="diagram20231861_2*l_h_f*1_3_1"/>
  <p:tag name="KSO_WM_TEMPLATE_CATEGORY" val="diagram"/>
  <p:tag name="KSO_WM_UNIT_LAYERLEVEL" val="1_1_1"/>
  <p:tag name="KSO_WM_BEAUTIFY_FLAG" val="#wm#"/>
  <p:tag name="KSO_WM_DIAGRAM_GROUP_CODE" val="l1-1"/>
  <p:tag name="KSO_WM_DIAGRAM_COLOR_TRICK" val="1"/>
  <p:tag name="KSO_WM_DIAGRAM_MAX_ITEMCNT" val="3"/>
  <p:tag name="KSO_WM_DIAGRAM_VIRTUALLY_FRAME" val="{&quot;height&quot;:408.7134645669292,&quot;left&quot;:57.658503937007865,&quot;top&quot;:104.12685039370078,&quot;width&quot;:897.1828346456693}"/>
  <p:tag name="KSO_WM_DIAGRAM_COLOR_MATCH_VALUE" val="{&quot;shape&quot;:{&quot;fill&quot;:{&quot;solid&quot;:{&quot;brightness&quot;:0,&quot;colorType&quot;:2,&quot;rgb&quot;:&quot;#ffffff&quot;,&quot;transparency&quot;:0},&quot;type&quot;:1},&quot;glow&quot;:{&quot;colorType&quot;:0},&quot;line&quot;:{&quot;solidLine&quot;:{&quot;brightness&quot;:0.800000011920929,&quot;colorType&quot;:1,&quot;foreColorIndex&quot;:5,&quot;transparency&quot;:0},&quot;type&quot;:1},&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文本具体内容，简明扼要地阐述您的观点。根据需要可酌情增减文字，以便观者准确地理解您传达的思想。单击此处添加文本具体内容，简明扼要地阐述您的观点。根据需要可增减文字。"/>
  <p:tag name="KSO_WM_UNIT_LINE_FORE_SCHEMECOLOR_INDEX" val="5"/>
  <p:tag name="KSO_WM_UNIT_SHADOW_SCHEMECOLOR_INDEX" val="5"/>
  <p:tag name="KSO_WM_UNIT_USESOURCEFORMAT_APPLY" val="1"/>
</p:tagLst>
</file>

<file path=ppt/tags/tag10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1861_2*l_h_a*1_3_1"/>
  <p:tag name="KSO_WM_TEMPLATE_CATEGORY" val="diagram"/>
  <p:tag name="KSO_WM_TEMPLATE_INDEX" val="20231861"/>
  <p:tag name="KSO_WM_UNIT_LAYERLEVEL" val="1_1_1"/>
  <p:tag name="KSO_WM_TAG_VERSION" val="3.0"/>
  <p:tag name="KSO_WM_DIAGRAM_GROUP_CODE" val="l1-1"/>
  <p:tag name="KSO_WM_DIAGRAM_MAX_ITEMCNT" val="3"/>
  <p:tag name="KSO_WM_DIAGRAM_MIN_ITEMCNT" val="2"/>
  <p:tag name="KSO_WM_DIAGRAM_VIRTUALLY_FRAME" val="{&quot;height&quot;:408.7134645669292,&quot;left&quot;:57.658503937007865,&quot;top&quot;:104.12685039370078,&quot;width&quot;:897.1828346456693}"/>
  <p:tag name="KSO_WM_DIAGRAM_COLOR_MATCH_VALUE" val="{&quot;shape&quot;:{&quot;fill&quot;:{&quot;gradient&quot;:[{&quot;brightness&quot;:0,&quot;colorType&quot;:1,&quot;foreColorIndex&quot;:5,&quot;pos&quot;:1,&quot;transparency&quot;:0},{&quot;brightness&quot;:0.30000001192092896,&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此处添加标题"/>
  <p:tag name="KSO_WM_UNIT_FILL_TYPE" val="3"/>
  <p:tag name="KSO_WM_UNIT_TEXT_FILL_FORE_SCHEMECOLOR_INDEX" val="1"/>
  <p:tag name="KSO_WM_UNIT_TEXT_FILL_TYPE" val="1"/>
  <p:tag name="KSO_WM_UNIT_SHADOW_SCHEMECOLOR_INDEX" val="5"/>
  <p:tag name="KSO_WM_UNIT_USESOURCEFORMAT_APPLY" val="1"/>
</p:tagLst>
</file>

<file path=ppt/tags/tag11.xml><?xml version="1.0" encoding="utf-8"?>
<p:tagLst xmlns:p="http://schemas.openxmlformats.org/presentationml/2006/main">
  <p:tag name="MH" val="20160830110146"/>
  <p:tag name="MH_LIBRARY" val="CONTENTS"/>
  <p:tag name="MH_TYPE" val="NUMBER"/>
  <p:tag name="ID" val="553512"/>
  <p:tag name="MH_ORDER" val="4"/>
  <p:tag name="KSO_WM_DIAGRAM_VIRTUALLY_FRAME" val="{&quot;height&quot;:249.78669291338582,&quot;left&quot;:517.589842519685,&quot;top&quot;:130.12818897637794,&quot;width&quot;:425.244094488189}"/>
</p:tagLst>
</file>

<file path=ppt/tags/tag110.xml><?xml version="1.0" encoding="utf-8"?>
<p:tagLst xmlns:p="http://schemas.openxmlformats.org/presentationml/2006/main">
  <p:tag name="KSO_WM_SLIDE_ID" val="diagram2023186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861"/>
  <p:tag name="KSO_WM_SLIDE_TYPE" val="text"/>
  <p:tag name="KSO_WM_SLIDE_SUBTYPE" val="diag"/>
  <p:tag name="KSO_WM_SLIDE_SIZE" val="850.989*337.176"/>
  <p:tag name="KSO_WM_SLIDE_POSITION" val="54.5055*149.171"/>
  <p:tag name="KSO_WM_SLIDE_LAYOUT" val="a_l"/>
  <p:tag name="KSO_WM_SLIDE_LAYOUT_CNT" val="1_1"/>
  <p:tag name="KSO_WM_SPECIAL_SOURCE" val="bdnull"/>
  <p:tag name="KSO_WM_DIAGRAM_GROUP_CODE" val="l1-1"/>
  <p:tag name="KSO_WM_SLIDE_DIAGTYPE" val="l"/>
</p:tagLst>
</file>

<file path=ppt/tags/tag11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249_1*l_h_i*1_1_2"/>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3"/>
  <p:tag name="KSO_WM_UNIT_TEXT_FILL_TYPE" val="1"/>
  <p:tag name="KSO_WM_UNIT_USESOURCEFORMAT_APPLY" val="1"/>
</p:tagLst>
</file>

<file path=ppt/tags/tag11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249_1*l_h_i*1_2_2"/>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solid&quot;:{&quot;brightness&quot;:0.6000000238418579,&quot;colorType&quot;:1,&quot;foreColorIndex&quot;:13,&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05000000074505806,&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UNIT_TEXT_FILL_FORE_SCHEMECOLOR_INDEX" val="14"/>
  <p:tag name="KSO_WM_UNIT_TEXT_FILL_TYPE" val="1"/>
  <p:tag name="KSO_WM_UNIT_USESOURCEFORMAT_APPLY" val="1"/>
</p:tagLst>
</file>

<file path=ppt/tags/tag113.xml><?xml version="1.0" encoding="utf-8"?>
<p:tagLst xmlns:p="http://schemas.openxmlformats.org/presentationml/2006/main">
  <p:tag name="KSO_WM_UNIT_ISCONTENTSTITLE" val="0"/>
  <p:tag name="KSO_WM_UNIT_ISNUMDGMTITLE" val="0"/>
  <p:tag name="KSO_WM_UNIT_NOCLEAR" val="0"/>
  <p:tag name="KSO_WM_UNIT_VALUE" val="26"/>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249_1*a*1"/>
  <p:tag name="KSO_WM_TEMPLATE_CATEGORY" val="diagram"/>
  <p:tag name="KSO_WM_TEMPLATE_INDEX" val="20233249"/>
  <p:tag name="KSO_WM_UNIT_LAYERLEVEL" val="1"/>
  <p:tag name="KSO_WM_TAG_VERSION" val="3.0"/>
  <p:tag name="KSO_WM_BEAUTIFY_FLAG" val="#wm#"/>
  <p:tag name="KSO_WM_UNIT_PRESET_TEXT" val="单击此处添加标题内容"/>
  <p:tag name="KSO_WM_UNIT_TEXT_FILL_FORE_SCHEMECOLOR_INDEX" val="13"/>
  <p:tag name="KSO_WM_UNIT_TEXT_FILL_TYPE" val="1"/>
  <p:tag name="KSO_WM_UNIT_USESOURCEFORMAT_APPLY" val="1"/>
</p:tagLst>
</file>

<file path=ppt/tags/tag11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49_1*l_h_f*1_1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根据需要可酌情增减文字，以便观者准确地理解您传达的思想。"/>
  <p:tag name="KSO_WM_UNIT_USESOURCEFORMAT_APPLY" val="1"/>
</p:tagLst>
</file>

<file path=ppt/tags/tag115.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49_1*l_h_f*1_2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根据需要可酌情增减文字，以便观者准确地理解您传达的思想。"/>
  <p:tag name="KSO_WM_UNIT_TEXT_FILL_FORE_SCHEMECOLOR_INDEX" val="1"/>
  <p:tag name="KSO_WM_UNIT_TEXT_FILL_TYPE" val="1"/>
  <p:tag name="KSO_WM_UNIT_USESOURCEFORMAT_APPLY" val="1"/>
</p:tagLst>
</file>

<file path=ppt/tags/tag116.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49_1*l_h_i*1_1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TEXT_FILL_TYPE" val="1"/>
  <p:tag name="KSO_WM_UNIT_PRESET_TEXT" val="01"/>
  <p:tag name="KSO_WM_UNIT_USESOURCEFORMAT_APPLY" val="1"/>
</p:tagLst>
</file>

<file path=ppt/tags/tag117.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49_1*l_h_i*1_2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d"/>
  <p:tag name="KSO_WM_UNIT_PRESET_TEXT" val="02"/>
  <p:tag name="KSO_WM_UNIT_TEXT_FILL_FORE_SCHEMECOLOR_INDEX" val="1"/>
  <p:tag name="KSO_WM_UNIT_TEXT_FILL_TYPE" val="1"/>
  <p:tag name="KSO_WM_UNIT_USESOURCEFORMAT_APPLY" val="1"/>
</p:tagLst>
</file>

<file path=ppt/tags/tag118.xml><?xml version="1.0" encoding="utf-8"?>
<p:tagLst xmlns:p="http://schemas.openxmlformats.org/presentationml/2006/main">
  <p:tag name="KSO_WM_DIAGRAM_VERSION" val="3"/>
  <p:tag name="KSO_WM_DIAGRAM_COLOR_TRICK" val="1"/>
  <p:tag name="KSO_WM_DIAGRAM_COLOR_TEXT_CAN_REMOVE" val="n"/>
  <p:tag name="KSO_WM_UNIT_VALUE" val="201*15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49_1*l_h_x*1_1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119.xml><?xml version="1.0" encoding="utf-8"?>
<p:tagLst xmlns:p="http://schemas.openxmlformats.org/presentationml/2006/main">
  <p:tag name="KSO_WM_DIAGRAM_VERSION" val="3"/>
  <p:tag name="KSO_WM_DIAGRAM_COLOR_TRICK" val="1"/>
  <p:tag name="KSO_WM_DIAGRAM_COLOR_TEXT_CAN_REMOVE" val="n"/>
  <p:tag name="KSO_WM_UNIT_VALUE" val="142*18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49_1*l_h_x*1_2_1"/>
  <p:tag name="KSO_WM_TEMPLATE_CATEGORY" val="diagram"/>
  <p:tag name="KSO_WM_TEMPLATE_INDEX" val="20233249"/>
  <p:tag name="KSO_WM_UNIT_LAYERLEVEL" val="1_1_1"/>
  <p:tag name="KSO_WM_TAG_VERSION" val="3.0"/>
  <p:tag name="KSO_WM_BEAUTIFY_FLAG" val="#wm#"/>
  <p:tag name="KSO_WM_DIAGRAM_MAX_ITEMCNT" val="2"/>
  <p:tag name="KSO_WM_DIAGRAM_MIN_ITEMCNT" val="2"/>
  <p:tag name="KSO_WM_DIAGRAM_VIRTUALLY_FRAME" val="{&quot;height&quot;:411.53307086614177,&quot;left&quot;:57.97228346456693,&quot;top&quot;:109.55,&quot;width&quot;:890.276535433071}"/>
  <p:tag name="KSO_WM_DIAGRAM_COLOR_MATCH_VALUE" val="{&quot;shape&quot;:{&quot;fill&quot;:{&quot;gradient&quot;:[{&quot;brightness&quot;:0.15000000596046448,&quot;colorType&quot;:1,&quot;foreColorIndex&quot;:13,&quot;pos&quot;:0,&quot;transparency&quot;:0},{&quot;brightness&quot;:0.15000000596046448,&quot;colorType&quot;:1,&quot;foreColorIndex&quot;:13,&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13"/>
  <p:tag name="KSO_WM_UNIT_FILL_FORE_SCHEMECOLOR_INDEX_BRIGHTNESS" val="0.15"/>
  <p:tag name="KSO_WM_UNIT_FILL_TYPE" val="1"/>
  <p:tag name="KSO_WM_UNIT_USESOURCEFORMAT_APPLY" val="1"/>
</p:tagLst>
</file>

<file path=ppt/tags/tag12.xml><?xml version="1.0" encoding="utf-8"?>
<p:tagLst xmlns:p="http://schemas.openxmlformats.org/presentationml/2006/main">
  <p:tag name="MH" val="20160830110146"/>
  <p:tag name="MH_LIBRARY" val="CONTENTS"/>
  <p:tag name="MH_TYPE" val="ENTRY"/>
  <p:tag name="ID" val="553512"/>
  <p:tag name="MH_ORDER" val="4"/>
  <p:tag name="KSO_WM_DIAGRAM_VIRTUALLY_FRAME" val="{&quot;height&quot;:249.78669291338582,&quot;left&quot;:517.589842519685,&quot;top&quot;:130.12818897637794,&quot;width&quot;:425.244094488189}"/>
</p:tagLst>
</file>

<file path=ppt/tags/tag120.xml><?xml version="1.0" encoding="utf-8"?>
<p:tagLst xmlns:p="http://schemas.openxmlformats.org/presentationml/2006/main">
  <p:tag name="KSO_WM_BEAUTIFY_FLAG" val="#wm#"/>
  <p:tag name="KSO_WM_TEMPLATE_CATEGORY" val="diagram"/>
  <p:tag name="KSO_WM_TEMPLATE_INDEX" val="20233249"/>
  <p:tag name="KSO_WM_SLIDE_ID" val="diagram20233249_1"/>
  <p:tag name="KSO_WM_TEMPLATE_SUBCATEGORY" val="0"/>
  <p:tag name="KSO_WM_TEMPLATE_MASTER_TYPE" val="0"/>
  <p:tag name="KSO_WM_TEMPLATE_COLOR_TYPE" val="0"/>
  <p:tag name="KSO_WM_SLIDE_ITEM_CNT" val="2"/>
  <p:tag name="KSO_WM_SLIDE_INDEX" val="1"/>
  <p:tag name="KSO_WM_DIAGRAM_GROUP_CODE" val="l1-1"/>
  <p:tag name="KSO_WM_SLIDE_DIAGTYPE" val="l"/>
  <p:tag name="KSO_WM_TAG_VERSION" val="3.0"/>
  <p:tag name="KSO_WM_SLIDE_LAYOUT" val="a_l"/>
  <p:tag name="KSO_WM_SLIDE_LAYOUT_CNT" val="1_1"/>
  <p:tag name="KSO_WM_SLIDE_TYPE" val="text"/>
  <p:tag name="KSO_WM_SLIDE_SUBTYPE" val="diag"/>
  <p:tag name="KSO_WM_SLIDE_SIZE" val="844.438*388.54"/>
  <p:tag name="KSO_WM_SLIDE_POSITION" val="54.8032*105.625"/>
</p:tagLst>
</file>

<file path=ppt/tags/tag121.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4820_2*a*1"/>
  <p:tag name="KSO_WM_TEMPLATE_CATEGORY" val="diagram"/>
  <p:tag name="KSO_WM_TEMPLATE_INDEX" val="20234820"/>
  <p:tag name="KSO_WM_UNIT_LAYERLEVEL" val="1"/>
  <p:tag name="KSO_WM_TAG_VERSION" val="3.0"/>
  <p:tag name="KSO_WM_BEAUTIFY_FLAG" val="#wm#"/>
  <p:tag name="KSO_WM_DIAGRAM_GROUP_CODE" val="l1-1"/>
  <p:tag name="KSO_WM_UNIT_PRESET_TEXT" val="单击此处添加标题"/>
  <p:tag name="KSO_WM_UNIT_TEXT_FILL_FORE_SCHEMECOLOR_INDEX" val="13"/>
  <p:tag name="KSO_WM_UNIT_TEXT_FILL_TYPE" val="1"/>
  <p:tag name="KSO_WM_UNIT_USESOURCEFORMAT_APPLY"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2"/>
  <p:tag name="KSO_WM_UNIT_FILL_TYPE" val="3"/>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2"/>
  <p:tag name="KSO_WM_UNIT_FILL_TYPE" val="3"/>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2"/>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2"/>
  <p:tag name="KSO_WM_UNIT_FILL_TYPE" val="3"/>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gradient&quot;:[{&quot;brightness&quot;:0,&quot;colorType&quot;:1,&quot;foreColorIndex&quot;:5,&quot;pos&quot;:0,&quot;transparency&quot;:1},{&quot;brightness&quot;:0,&quot;colorType&quot;:1,&quot;foreColorIndex&quot;:5,&quot;pos&quot;:1,&quot;transparency&quot;:0.8500000238418579}],&quot;type&quot;:3},&quot;glow&quot;:{&quot;colorType&quot;:0},&quot;line&quot;:{&quot;solidLine&quot;:{&quot;brightness&quot;:0,&quot;colorType&quot;:1,&quot;foreColorIndex&quot;:5,&quot;transparency&quot;:0.4499999880790710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2"/>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4"/>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6"/>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1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1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3.xml><?xml version="1.0" encoding="utf-8"?>
<p:tagLst xmlns:p="http://schemas.openxmlformats.org/presentationml/2006/main">
  <p:tag name="MH" val="20160830110146"/>
  <p:tag name="MH_LIBRARY" val="CONTENTS"/>
  <p:tag name="MH_TYPE" val="OTHERS"/>
  <p:tag name="ID" val="553512"/>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4"/>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6"/>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2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2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4820_2*l_h_a*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1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4820_2*l_h_f*1_1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820_2*l_h_i*1_1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13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4820_2*l_h_f*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820_2*l_h_i*1_2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14.xml><?xml version="1.0" encoding="utf-8"?>
<p:tagLst xmlns:p="http://schemas.openxmlformats.org/presentationml/2006/main">
  <p:tag name="MH" val="20160830110146"/>
  <p:tag name="MH_LIBRARY" val="CONTENTS"/>
  <p:tag name="MH_TYPE" val="OTHERS"/>
  <p:tag name="ID" val="553512"/>
</p:tagLst>
</file>

<file path=ppt/tags/tag1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4820_2*l_h_f*1_3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 name="KSO_WM_UNIT_TEXT_FILL_FORE_SCHEMECOLOR_INDEX" val="1"/>
  <p:tag name="KSO_WM_UNIT_TEXT_FILL_TYPE" val="1"/>
  <p:tag name="KSO_WM_UNIT_USESOURCEFORMAT_APPLY"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820_2*l_h_i*1_3_1"/>
  <p:tag name="KSO_WM_TEMPLATE_CATEGORY" val="diagram"/>
  <p:tag name="KSO_WM_TEMPLATE_INDEX" val="20234820"/>
  <p:tag name="KSO_WM_UNIT_LAYERLEVEL" val="1_1_1"/>
  <p:tag name="KSO_WM_TAG_VERSION" val="3.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5299999713897705,&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VERSION" val="3"/>
  <p:tag name="KSO_WM_DIAGRAM_COLOR_TRICK" val="1"/>
  <p:tag name="KSO_WM_DIAGRAM_COLOR_TEXT_CAN_REMOVE" val="n"/>
  <p:tag name="KSO_WM_BEAUTIFY_FLAG" val="#wm#"/>
  <p:tag name="KSO_WM_UNIT_LINE_FORE_SCHEMECOLOR_INDEX" val="5"/>
  <p:tag name="KSO_WM_UNIT_USESOURCEFORMAT_APPLY" val="1"/>
</p:tagLst>
</file>

<file path=ppt/tags/tag1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4820_2*l_h_a*1_2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14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4820_2*l_h_a*1_3_1"/>
  <p:tag name="KSO_WM_TEMPLATE_CATEGORY" val="diagram"/>
  <p:tag name="KSO_WM_TEMPLATE_INDEX" val="20234820"/>
  <p:tag name="KSO_WM_UNIT_LAYERLEVEL" val="1_1_1"/>
  <p:tag name="KSO_WM_TAG_VERSION" val="3.0"/>
  <p:tag name="KSO_WM_DIAGRAM_GROUP_CODE" val="l1-1"/>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PRESET_TEXT" val="单击此处&#10;添加标题"/>
  <p:tag name="KSO_WM_UNIT_TEXT_FILL_FORE_SCHEMECOLOR_INDEX" val="1"/>
  <p:tag name="KSO_WM_UNIT_TEXT_FILL_TYPE" val="1"/>
  <p:tag name="KSO_WM_UNIT_USESOURCEFORMAT_APPLY"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3"/>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3"/>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4"/>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4"/>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USESOURCEFORMAT_APPLY"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5"/>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5"/>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6"/>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6"/>
  <p:tag name="KSO_WM_UNIT_LINE_FORE_SCHEMECOLOR_INDEX" val="5"/>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20_2*l_h_i*1_3_7"/>
  <p:tag name="KSO_WM_TEMPLATE_CATEGORY" val="diagram"/>
  <p:tag name="KSO_WM_TEMPLATE_INDEX" val="20234820"/>
  <p:tag name="KSO_WM_UNIT_LAYERLEVEL" val="1_1_1"/>
  <p:tag name="KSO_WM_TAG_VERSION" val="3.0"/>
  <p:tag name="KSO_WM_BEAUTIFY_FLAG" val="#wm#"/>
  <p:tag name="KSO_WM_DIAGRAM_VERSION" val="3"/>
  <p:tag name="KSO_WM_DIAGRAM_COLOR_TRICK" val="1"/>
  <p:tag name="KSO_WM_DIAGRAM_COLOR_TEXT_CAN_REMOVE" val="n"/>
  <p:tag name="KSO_WM_UNIT_TYPE" val="l_h_i"/>
  <p:tag name="KSO_WM_UNIT_INDEX" val="1_3_7"/>
  <p:tag name="KSO_WM_UNIT_FILL_TYPE" val="1"/>
  <p:tag name="KSO_WM_UNIT_FILL_FORE_SCHEMECOLOR_INDEX" val="5"/>
  <p:tag name="KSO_WM_UNIT_FILL_FORE_SCHEMECOLOR_INDEX_BRIGHTNESS" val="0"/>
  <p:tag name="KSO_WM_DIAGRAM_MAX_ITEMCNT" val="3"/>
  <p:tag name="KSO_WM_DIAGRAM_MIN_ITEMCNT" val="2"/>
  <p:tag name="KSO_WM_DIAGRAM_VIRTUALLY_FRAME" val="{&quot;height&quot;:412.33000000000004,&quot;left&quot;:53.5136220472441,&quot;top&quot;:93.19346456692912,&quot;width&quot;:897.194488188976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149.xml><?xml version="1.0" encoding="utf-8"?>
<p:tagLst xmlns:p="http://schemas.openxmlformats.org/presentationml/2006/main">
  <p:tag name="KSO_WM_SLIDE_ID" val="diagram20234820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4820"/>
  <p:tag name="KSO_WM_SLIDE_TYPE" val="text"/>
  <p:tag name="KSO_WM_SLIDE_SUBTYPE" val="diag"/>
  <p:tag name="KSO_WM_SLIDE_SIZE" val="851*391.1"/>
  <p:tag name="KSO_WM_SLIDE_POSITION" val="54.7*111.45"/>
  <p:tag name="KSO_WM_SLIDE_LAYOUT" val="a_l"/>
  <p:tag name="KSO_WM_SLIDE_LAYOUT_CNT" val="1_1"/>
  <p:tag name="KSO_WM_SPECIAL_SOURCE" val="bdnull"/>
  <p:tag name="KSO_WM_DIAGRAM_GROUP_CODE" val="l1-1"/>
  <p:tag name="KSO_WM_SLIDE_DIAGTYPE" val="l"/>
</p:tagLst>
</file>

<file path=ppt/tags/tag15.xml><?xml version="1.0" encoding="utf-8"?>
<p:tagLst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2459_1*a*1"/>
  <p:tag name="KSO_WM_TEMPLATE_CATEGORY" val="diagram"/>
  <p:tag name="KSO_WM_TEMPLATE_INDEX" val="20232459"/>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150.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1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2459_1*l_h_i*1_1_2"/>
  <p:tag name="KSO_WM_TEMPLATE_CATEGORY" val="diagram"/>
  <p:tag name="KSO_WM_TEMPLATE_INDEX" val="20232459"/>
  <p:tag name="KSO_WM_UNIT_LAYERLEVEL" val="1_1_1"/>
  <p:tag name="KSO_WM_TAG_VERSION" val="3.0"/>
  <p:tag name="KSO_WM_BEAUTIFY_FLAG" val="#wm#"/>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2459_1*l_h_f*1_1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404040&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项正文，文字是您思想的提炼，请尽量言简意赅的阐述观点。"/>
  <p:tag name="KSO_WM_UNIT_USESOURCEFORMAT_APPLY" val="1"/>
</p:tagLst>
</file>

<file path=ppt/tags/tag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2459_1*l_h_a*1_1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151515&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USESOURCEFORMAT_APPLY" val="1"/>
</p:tagLst>
</file>

<file path=ppt/tags/tag1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2459_1*l_h_i*1_2_2"/>
  <p:tag name="KSO_WM_TEMPLATE_CATEGORY" val="diagram"/>
  <p:tag name="KSO_WM_TEMPLATE_INDEX" val="20232459"/>
  <p:tag name="KSO_WM_UNIT_LAYERLEVEL" val="1_1_1"/>
  <p:tag name="KSO_WM_TAG_VERSION" val="3.0"/>
  <p:tag name="KSO_WM_BEAUTIFY_FLAG" val="#wm#"/>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2459_1*l_h_f*1_2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404040&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项正文，文字是您思想的提炼，请尽量言简意赅的阐述观点。"/>
  <p:tag name="KSO_WM_UNIT_USESOURCEFORMAT_APPLY" val="1"/>
</p:tagLst>
</file>

<file path=ppt/tags/tag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2459_1*l_h_a*1_2_1"/>
  <p:tag name="KSO_WM_TEMPLATE_CATEGORY" val="diagram"/>
  <p:tag name="KSO_WM_TEMPLATE_INDEX" val="20232459"/>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62.4254330708662,&quot;left&quot;:83.05,&quot;top&quot;:145.82456692913385,&quot;width&quot;:846.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151515&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USESOURCEFORMAT_APPLY" val="1"/>
</p:tagLst>
</file>

<file path=ppt/tags/tag22.xml><?xml version="1.0" encoding="utf-8"?>
<p:tagLst xmlns:p="http://schemas.openxmlformats.org/presentationml/2006/main">
  <p:tag name="KSO_WM_SLIDE_ID" val="diagram20232459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2459"/>
  <p:tag name="KSO_WM_SLIDE_TYPE" val="text"/>
  <p:tag name="KSO_WM_SLIDE_SUBTYPE" val="diag"/>
  <p:tag name="KSO_WM_SLIDE_SIZE" val="802.8*343.758"/>
  <p:tag name="KSO_WM_SLIDE_POSITION" val="78.6*138.228"/>
  <p:tag name="KSO_WM_SLIDE_LAYOUT" val="a_l"/>
  <p:tag name="KSO_WM_SLIDE_LAYOUT_CNT" val="1_1"/>
  <p:tag name="KSO_WM_SPECIAL_SOURCE" val="bdnull"/>
  <p:tag name="KSO_WM_DIAGRAM_GROUP_CODE" val="l1-1"/>
  <p:tag name="KSO_WM_SLIDE_DIAGTYPE" val="l"/>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5*a*1"/>
  <p:tag name="KSO_WM_TEMPLATE_CATEGORY" val="diagram"/>
  <p:tag name="KSO_WM_TEMPLATE_INDEX" val="20231440"/>
  <p:tag name="KSO_WM_UNIT_LAYERLEVEL" val="1"/>
  <p:tag name="KSO_WM_TAG_VERSION" val="3.0"/>
  <p:tag name="KSO_WM_BEAUTIFY_FLAG" val="#wm#"/>
  <p:tag name="KSO_WM_UNIT_ISCONTENTSTITLE" val="0"/>
  <p:tag name="KSO_WM_UNIT_ISNUMDGMTITLE" val="0"/>
  <p:tag name="KSO_WM_UNIT_NOCLEAR" val="0"/>
  <p:tag name="KSO_WM_UNIT_VALUE" val="30"/>
  <p:tag name="KSO_WM_DIAGRAM_GROUP_CODE" val="l1-1"/>
  <p:tag name="KSO_WM_UNIT_TYPE" val="a"/>
  <p:tag name="KSO_WM_UNIT_INDEX" val="1"/>
  <p:tag name="KSO_WM_UNIT_PRESET_TEXT" val="单击此处添加标题"/>
  <p:tag name="KSO_WM_UNIT_TEXT_FILL_FORE_SCHEMECOLOR_INDEX" val="13"/>
  <p:tag name="KSO_WM_UNIT_TEX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i*1_3_2"/>
  <p:tag name="KSO_WM_TEMPLATE_CATEGORY" val="diagram"/>
  <p:tag name="KSO_WM_TEMPLATE_INDEX" val="20231440"/>
  <p:tag name="KSO_WM_UNIT_LAYERLEVEL" val="1_1_1"/>
  <p:tag name="KSO_WM_TAG_VERSION" val="3.0"/>
  <p:tag name="KSO_WM_BEAUTIFY_FLAG" val="#wm#"/>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800000011920929,&quot;colorType&quot;:1,&quot;foreColorIndex&quot;:5,&quot;pos&quot;:1,&quot;transparency&quot;:0.8999999761581421},{&quot;brightness&quot;:0.800000011920929,&quot;colorType&quot;:1,&quot;foreColorIndex&quot;:5,&quot;pos&quot;:0,&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USESOURCEFORMAT_APPLY"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i*1_2_2"/>
  <p:tag name="KSO_WM_TEMPLATE_CATEGORY" val="diagram"/>
  <p:tag name="KSO_WM_TEMPLATE_INDEX" val="20231440"/>
  <p:tag name="KSO_WM_UNIT_LAYERLEVEL" val="1_1_1"/>
  <p:tag name="KSO_WM_TAG_VERSION" val="3.0"/>
  <p:tag name="KSO_WM_BEAUTIFY_FLAG" val="#wm#"/>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type&quot;:0},&quot;glow&quot;:{&quot;colorType&quot;:0},&quot;line&quot;:{&quot;gradient&quot;:[{&quot;brightness&quot;:0,&quot;colorType&quot;:1,&quot;foreColorIndex&quot;:5,&quot;pos&quot;:0,&quot;transparency&quot;:0.8899999856948853},{&quot;brightness&quot;:0,&quot;colorType&quot;:1,&quot;foreColorIndex&quot;:5,&quot;pos&quot;:1,&quot;transparency&quot;:1}],&quot;type&quot;:2},&quot;shadow&quot;:{&quot;brightness&quot;:0,&quot;colorType&quot;:1,&quot;foreColorIndex&quot;:5,&quot;transparency&quot;:0.829999983310699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SHADOW_SCHEMECOLOR_INDEX" val="5"/>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i*1_1_1"/>
  <p:tag name="KSO_WM_TEMPLATE_CATEGORY" val="diagram"/>
  <p:tag name="KSO_WM_TEMPLATE_INDEX" val="20231440"/>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25,&quot;colorType&quot;:1,&quot;foreColorIndex&quot;:5,&quot;pos&quot;:0.14000000059604645,&quot;transparency&quot;:0},{&quot;brightness&quot;:0.4000000059604645,&quot;colorType&quot;:1,&quot;foreColorIndex&quot;:5,&quot;pos&quot;:1,&quot;transparency&quot;:0},{&quot;brightness&quot;:0,&quot;colorType&quot;:1,&quot;foreColorIndex&quot;:5,&quot;pos&quot;:0.6100000143051147,&quot;transparency&quot;:0}],&quot;type&quot;:3},&quot;glow&quot;:{&quot;colorType&quot;:0},&quot;line&quot;:{&quot;type&quot;:0},&quot;shadow&quot;:{&quot;brightness&quot;:0,&quot;colorType&quot;:1,&quot;foreColorIndex&quot;:5,&quot;transparency&quot;:0.829999983310699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5"/>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i*1_2_1"/>
  <p:tag name="KSO_WM_TEMPLATE_CATEGORY" val="diagram"/>
  <p:tag name="KSO_WM_TEMPLATE_INDEX" val="20231440"/>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solid&quot;:{&quot;brightness&quot;:0,&quot;colorType&quot;:2,&quot;rgb&quot;:&quot;#ffffff&quot;,&quot;transparency&quot;:0},&quot;type&quot;:1},&quot;glow&quot;:{&quot;colorType&quot;:0},&quot;line&quot;:{&quot;gradient&quot;:[{&quot;brightness&quot;:0.4000000059604645,&quot;colorType&quot;:1,&quot;foreColorIndex&quot;:5,&quot;pos&quot;:0,&quot;transparency&quot;:0},{&quot;brightness&quot;:-0.25,&quot;colorType&quot;:1,&quot;foreColorIndex&quot;:5,&quot;pos&quot;:1,&quot;transparency&quot;:0}],&quot;type&quot;:2},&quot;shadow&quot;:{&quot;brightness&quot;:0,&quot;colorType&quot;:1,&quot;foreColorIndex&quot;:5,&quot;transparency&quot;:0.829999983310699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SHADOW_SCHEMECOLOR_INDEX" val="5"/>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x*1_2_1"/>
  <p:tag name="KSO_WM_TEMPLATE_CATEGORY" val="diagram"/>
  <p:tag name="KSO_WM_TEMPLATE_INDEX" val="20231440"/>
  <p:tag name="KSO_WM_UNIT_LAYERLEVEL" val="1_1_1"/>
  <p:tag name="KSO_WM_TAG_VERSION" val="3.0"/>
  <p:tag name="KSO_WM_BEAUTIFY_FLAG" val="#wm#"/>
  <p:tag name="KSO_WM_UNIT_VALUE" val="55*6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TYPE" val="1"/>
  <p:tag name="KSO_WM_UNIT_SHADOW_SCHEMECOLOR_INDEX" val="5"/>
  <p:tag name="KSO_WM_UNIT_USESOURCEFORMAT_APPLY"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i*1_3_1"/>
  <p:tag name="KSO_WM_TEMPLATE_CATEGORY" val="diagram"/>
  <p:tag name="KSO_WM_TEMPLATE_INDEX" val="20231440"/>
  <p:tag name="KSO_WM_UNIT_LAYERLEVEL" val="1_1_1"/>
  <p:tag name="KSO_WM_TAG_VERSION" val="3.0"/>
  <p:tag name="KSO_WM_BEAUTIFY_FLAG" val="#wm#"/>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25,&quot;colorType&quot;:1,&quot;foreColorIndex&quot;:5,&quot;pos&quot;:0.14000000059604645,&quot;transparency&quot;:0},{&quot;brightness&quot;:0.4000000059604645,&quot;colorType&quot;:1,&quot;foreColorIndex&quot;:5,&quot;pos&quot;:1,&quot;transparency&quot;:0},{&quot;brightness&quot;:0,&quot;colorType&quot;:1,&quot;foreColorIndex&quot;:5,&quot;pos&quot;:0.6100000143051147,&quot;transparency&quot;:0}],&quot;type&quot;:3},&quot;glow&quot;:{&quot;colorType&quot;:0},&quot;line&quot;:{&quot;type&quot;:0},&quot;shadow&quot;:{&quot;brightness&quot;:0,&quot;colorType&quot;:1,&quot;foreColorIndex&quot;:5,&quot;transparency&quot;:0.829999983310699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5"/>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x*1_1_1"/>
  <p:tag name="KSO_WM_TEMPLATE_CATEGORY" val="diagram"/>
  <p:tag name="KSO_WM_TEMPLATE_INDEX" val="20231440"/>
  <p:tag name="KSO_WM_UNIT_LAYERLEVEL" val="1_1_1"/>
  <p:tag name="KSO_WM_TAG_VERSION" val="3.0"/>
  <p:tag name="KSO_WM_BEAUTIFY_FLAG" val="#wm#"/>
  <p:tag name="KSO_WM_UNIT_VALUE" val="60*6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5,&quot;transparency&quot;:0.6000000238418579},&quot;threeD&quot;:{&quot;curvedSurface&quot;:{&quot;brightness&quot;:0,&quot;colorType&quot;:2,&quot;rgb&quot;:&quot;#000000&quot;},&quot;depth&quot;:{&quot;colorType&quot;:0}}},&quot;text&quot;:{&quot;fill&quot;:{},&quot;glow&quot;:{},&quot;line&quot;:{},&quot;shadow&quot;:{},&quot;threeD&quot;:{}}}"/>
  <p:tag name="KSO_WM_UNIT_SHADOW_SCHEMECOLOR_INDEX" val="5"/>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h_x*1_3_1"/>
  <p:tag name="KSO_WM_TEMPLATE_CATEGORY" val="diagram"/>
  <p:tag name="KSO_WM_TEMPLATE_INDEX" val="20231440"/>
  <p:tag name="KSO_WM_UNIT_LAYERLEVEL" val="1_1_1"/>
  <p:tag name="KSO_WM_TAG_VERSION" val="3.0"/>
  <p:tag name="KSO_WM_BEAUTIFY_FLAG" val="#wm#"/>
  <p:tag name="KSO_WM_UNIT_VALUE" val="60*62"/>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5,&quot;transparency&quot;:0.6000000238418579},&quot;threeD&quot;:{&quot;curvedSurface&quot;:{&quot;brightness&quot;:0,&quot;colorType&quot;:2,&quot;rgb&quot;:&quot;#000000&quot;},&quot;depth&quot;:{&quot;colorType&quot;:0}}},&quot;text&quot;:{&quot;fill&quot;:{},&quot;glow&quot;:{},&quot;line&quot;:{},&quot;shadow&quot;:{},&quot;threeD&quot;:{}}}"/>
  <p:tag name="KSO_WM_UNIT_SHADOW_SCHEMECOLOR_INDEX" val="5"/>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i*1_1"/>
  <p:tag name="KSO_WM_TEMPLATE_CATEGORY" val="diagram"/>
  <p:tag name="KSO_WM_TEMPLATE_INDEX" val="20231440"/>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800000011920929,&quot;colorType&quot;:1,&quot;foreColorIndex&quot;:5,&quot;pos&quot;:1,&quot;transparency&quot;:0.8999999761581421},{&quot;brightness&quot;:0.800000011920929,&quot;colorType&quot;:1,&quot;foreColorIndex&quot;:5,&quot;pos&quot;:0,&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0_2*l_i*1_2"/>
  <p:tag name="KSO_WM_TEMPLATE_CATEGORY" val="diagram"/>
  <p:tag name="KSO_WM_TEMPLATE_INDEX" val="20231440"/>
  <p:tag name="KSO_WM_UNIT_LAYERLEVEL" val="1_1"/>
  <p:tag name="KSO_WM_TAG_VERSION" val="3.0"/>
  <p:tag name="KSO_WM_BEAUTIFY_FLAG" val="#wm#"/>
  <p:tag name="KSO_WM_DIAGRAM_GROUP_CODE" val="l1-1"/>
  <p:tag name="KSO_WM_UNIT_TYPE" val="l_i"/>
  <p:tag name="KSO_WM_UNIT_INDEX" val="1_2"/>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gradient&quot;:[{&quot;brightness&quot;:0.800000011920929,&quot;colorType&quot;:1,&quot;foreColorIndex&quot;:5,&quot;pos&quot;:1,&quot;transparency&quot;:0.8999999761581421},{&quot;brightness&quot;:0.800000011920929,&quot;colorType&quot;:1,&quot;foreColorIndex&quot;:5,&quot;pos&quot;:0,&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USESOURCEFORMAT_APPLY" val="1"/>
</p:tagLst>
</file>

<file path=ppt/tags/tag3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1440_2*l_h_a*1_1_1"/>
  <p:tag name="KSO_WM_TEMPLATE_CATEGORY" val="diagram"/>
  <p:tag name="KSO_WM_TEMPLATE_INDEX" val="2023144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单击此处添加标题内容"/>
  <p:tag name="KSO_WM_UNIT_USESOURCEFORMAT_APPLY" val="1"/>
</p:tagLst>
</file>

<file path=ppt/tags/tag3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1440_2*l_h_a*1_3_1"/>
  <p:tag name="KSO_WM_TEMPLATE_CATEGORY" val="diagram"/>
  <p:tag name="KSO_WM_TEMPLATE_INDEX" val="2023144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单击此处添加标题内容"/>
  <p:tag name="KSO_WM_UNIT_USESOURCEFORMAT_APPLY" val="1"/>
</p:tagLst>
</file>

<file path=ppt/tags/tag3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1440_2*l_h_a*1_2_1"/>
  <p:tag name="KSO_WM_TEMPLATE_CATEGORY" val="diagram"/>
  <p:tag name="KSO_WM_TEMPLATE_INDEX" val="2023144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61.06613810803884,&quot;left&quot;:74.74674152043863,&quot;top&quot;:108.26498241745716,&quot;width&quot;:847.16265869140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单击此处添加标题内容"/>
  <p:tag name="KSO_WM_UNIT_TEXT_FILL_FORE_SCHEMECOLOR_INDEX" val="1"/>
  <p:tag name="KSO_WM_UNIT_TEXT_FILL_TYPE" val="1"/>
  <p:tag name="KSO_WM_UNIT_USESOURCEFORMAT_APPLY" val="1"/>
</p:tagLst>
</file>

<file path=ppt/tags/tag37.xml><?xml version="1.0" encoding="utf-8"?>
<p:tagLst xmlns:p="http://schemas.openxmlformats.org/presentationml/2006/main">
  <p:tag name="KSO_WM_SLIDE_ID" val="diagram20231440_5"/>
  <p:tag name="KSO_WM_TEMPLATE_SUBCATEGORY" val="0"/>
  <p:tag name="KSO_WM_TEMPLATE_MASTER_TYPE" val="0"/>
  <p:tag name="KSO_WM_TEMPLATE_COLOR_TYPE" val="0"/>
  <p:tag name="KSO_WM_SLIDE_ITEM_CNT" val="6"/>
  <p:tag name="KSO_WM_SLIDE_INDEX" val="5"/>
  <p:tag name="KSO_WM_TAG_VERSION" val="3.0"/>
  <p:tag name="KSO_WM_BEAUTIFY_FLAG" val="#wm#"/>
  <p:tag name="KSO_WM_TEMPLATE_CATEGORY" val="diagram"/>
  <p:tag name="KSO_WM_TEMPLATE_INDEX" val="20231440"/>
  <p:tag name="KSO_WM_SLIDE_TYPE" val="text"/>
  <p:tag name="KSO_WM_SLIDE_SUBTYPE" val="diag"/>
  <p:tag name="KSO_WM_SLIDE_SIZE" val="793.609*277.5"/>
  <p:tag name="KSO_WM_SLIDE_POSITION" val="75.6957*174.75"/>
  <p:tag name="KSO_WM_SLIDE_LAYOUT" val="a_l"/>
  <p:tag name="KSO_WM_SLIDE_LAYOUT_CNT" val="1_1"/>
  <p:tag name="KSO_WM_SPECIAL_SOURCE" val="bdnull"/>
  <p:tag name="KSO_WM_DIAGRAM_GROUP_CODE" val="l1-1"/>
  <p:tag name="KSO_WM_SLIDE_DIAGTYPE" val="l"/>
</p:tagLst>
</file>

<file path=ppt/tags/tag3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057_4*a*1"/>
  <p:tag name="KSO_WM_TEMPLATE_CATEGORY" val="diagram"/>
  <p:tag name="KSO_WM_TEMPLATE_INDEX" val="20231057"/>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1057_4*l_h_f*1_1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70"/>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
  <p:tag name="KSO_WM_UNIT_TEXT_FILL_FORE_SCHEMECOLOR_INDEX" val="1"/>
  <p:tag name="KSO_WM_UNIT_TEXT_FILL_TYPE" val="1"/>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1057_4*l_h_f*1_3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70"/>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
  <p:tag name="KSO_WM_UNIT_TEXT_FILL_FORE_SCHEMECOLOR_INDEX" val="1"/>
  <p:tag name="KSO_WM_UNIT_TEXT_FILL_TYPE" val="1"/>
  <p:tag name="KSO_WM_UNIT_USESOURCEFORMAT_APPLY" val="1"/>
</p:tagLst>
</file>

<file path=ppt/tags/tag4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31057_4*l_h_f*1_5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70"/>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
  <p:tag name="KSO_WM_UNIT_TEXT_FILL_FORE_SCHEMECOLOR_INDEX" val="1"/>
  <p:tag name="KSO_WM_UNIT_TEXT_FILL_TYPE" val="1"/>
  <p:tag name="KSO_WM_UNIT_USESOURCEFORMAT_APPLY" val="1"/>
</p:tagLst>
</file>

<file path=ppt/tags/tag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31057_4*l_h_f*1_4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70"/>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
  <p:tag name="KSO_WM_UNIT_TEXT_FILL_FORE_SCHEMECOLOR_INDEX" val="1"/>
  <p:tag name="KSO_WM_UNIT_TEXT_FILL_TYPE" val="1"/>
  <p:tag name="KSO_WM_UNIT_USESOURCEFORMAT_APPLY" val="1"/>
</p:tagLst>
</file>

<file path=ppt/tags/tag4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1057_4*l_h_f*1_2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70"/>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
  <p:tag name="KSO_WM_UNIT_TEXT_FILL_FORE_SCHEMECOLOR_INDEX" val="1"/>
  <p:tag name="KSO_WM_UNIT_TEXT_FILL_TYPE" val="1"/>
  <p:tag name="KSO_WM_UNIT_USESOURCEFORMAT_APPLY" val="1"/>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5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3"/>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15000000596046448,&quot;colorType&quot;:1,&quot;foreColorIndex&quot;:9,&quot;pos&quot;:0,&quot;transparency&quot;:0},{&quot;brightness&quot;:0,&quot;colorType&quot;:1,&quot;foreColorIndex&quot;:9,&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5_1"/>
  <p:tag name="KSO_WM_UNIT_ID" val="diagram20231057_4*l_h_a*1_5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26"/>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30000001192092896,&quot;colorType&quot;:1,&quot;foreColorIndex&quot;:9,&quot;pos&quot;:0.800000011920929,&quot;transparency&quot;:0},{&quot;brightness&quot;:0,&quot;colorType&quot;:1,&quot;foreColorIndex&quot;:9,&quot;pos&quot;:0.2000000029802322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FILL_FORE_SCHEMECOLOR_INDEX" val="1"/>
  <p:tag name="KSO_WM_UNIT_TEXT_FILL_TYPE" val="1"/>
  <p:tag name="KSO_WM_UNIT_USESOURCEFORMAT_APPLY" val="1"/>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4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3"/>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8,&quot;pos&quot;:0,&quot;transparency&quot;:0},{&quot;brightness&quot;:-0.10000000149011612,&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4_1"/>
  <p:tag name="KSO_WM_UNIT_ID" val="diagram20231057_4*l_h_a*1_4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26"/>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30000001192092896,&quot;colorType&quot;:1,&quot;foreColorIndex&quot;:8,&quot;pos&quot;:0.800000011920929,&quot;transparency&quot;:0},{&quot;brightness&quot;:0,&quot;colorType&quot;:1,&quot;foreColorIndex&quot;:8,&quot;pos&quot;:0.2000000029802322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FILL_FORE_SCHEMECOLOR_INDEX" val="1"/>
  <p:tag name="KSO_WM_UNIT_TEXT_FILL_TYPE" val="1"/>
  <p:tag name="KSO_WM_UNIT_USESOURCEFORMAT_APPLY" val="1"/>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3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3"/>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15000000596046448,&quot;colorType&quot;:1,&quot;foreColorIndex&quot;:7,&quot;pos&quot;:0,&quot;transparency&quot;:0},{&quot;brightness&quot;:0,&quot;colorType&quot;:1,&quot;foreColorIndex&quot;:7,&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1057_4*l_h_a*1_3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26"/>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30000001192092896,&quot;colorType&quot;:1,&quot;foreColorIndex&quot;:7,&quot;pos&quot;:0.800000011920929,&quot;transparency&quot;:0},{&quot;brightness&quot;:0,&quot;colorType&quot;:1,&quot;foreColorIndex&quot;:7,&quot;pos&quot;:0.2000000029802322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FILL_FORE_SCHEMECOLOR_INDEX" val="1"/>
  <p:tag name="KSO_WM_UNIT_TEXT_FILL_TYPE" val="1"/>
  <p:tag name="KSO_WM_UNIT_USESOURCEFORMAT_APPLY" val="1"/>
</p:tagLst>
</file>

<file path=ppt/tags/tag5.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49.78669291338582,&quot;left&quot;:517.589842519685,&quot;top&quot;:130.12818897637794,&quot;width&quot;:425.244094488189}"/>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2_2"/>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2"/>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6,&quot;pos&quot;:0,&quot;transparency&quot;:0},{&quot;brightness&quot;:-0.10000000149011612,&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5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1057_4*l_h_a*1_2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26"/>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30000001192092896,&quot;colorType&quot;:1,&quot;foreColorIndex&quot;:6,&quot;pos&quot;:0.800000011920929,&quot;transparency&quot;:0},{&quot;brightness&quot;:0,&quot;colorType&quot;:1,&quot;foreColorIndex&quot;:6,&quot;pos&quot;:0.2000000029802322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FILL_FORE_SCHEMECOLOR_INDEX" val="1"/>
  <p:tag name="KSO_WM_UNIT_TEXT_FILL_TYPE" val="1"/>
  <p:tag name="KSO_WM_UNIT_USESOURCEFORMAT_APPLY" val="1"/>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1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3"/>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15000000596046448,&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5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1057_4*l_h_a*1_1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DIAGRAM_GROUP_CODE" val="l1-1"/>
  <p:tag name="KSO_WM_UNIT_VALUE" val="26"/>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30000001192092896,&quot;colorType&quot;:1,&quot;foreColorIndex&quot;:5,&quot;pos&quot;:0.800000011920929,&quot;transparency&quot;:0},{&quot;brightness&quot;:0,&quot;colorType&quot;:1,&quot;foreColorIndex&quot;:5,&quot;pos&quot;:0.2000000029802322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FILL_FORE_SCHEMECOLOR_INDEX" val="1"/>
  <p:tag name="KSO_WM_UNIT_TEXT_FILL_TYPE" val="1"/>
  <p:tag name="KSO_WM_UNIT_USESOURCEFORMAT_APPLY" val="1"/>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1_2"/>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2"/>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3_1"/>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solidLine&quot;:{&quot;brightness&quot;:0.4000000059604645,&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LINE_FILL_TYPE" val="2"/>
  <p:tag name="KSO_WM_UNIT_USESOURCEFORMAT_APPLY" val="1"/>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5_1"/>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solidLine&quot;:{&quot;brightness&quot;:0.4000000059604645,&quot;colorType&quot;:1,&quot;foreColorIndex&quot;:9,&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9"/>
  <p:tag name="KSO_WM_UNIT_LINE_FILL_TYPE" val="2"/>
  <p:tag name="KSO_WM_UNIT_USESOURCEFORMAT_APPLY" val="1"/>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1_1"/>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1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2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3"/>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solidLine&quot;:{&quot;brightness&quot;:0.4000000059604645,&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6"/>
  <p:tag name="KSO_WM_UNIT_LINE_FILL_TYPE" val="2"/>
  <p:tag name="KSO_WM_UNIT_USESOURCEFORMAT_APPLY" val="1"/>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4_2"/>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2"/>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type&quot;:0},&quot;glow&quot;:{&quot;colorType&quot;:0},&quot;line&quot;:{&quot;solidLine&quot;:{&quot;brightness&quot;:0.4000000059604645,&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UNIT_LINE_FILL_TYPE" val="2"/>
  <p:tag name="KSO_WM_UNIT_USESOURCEFORMAT_APPLY" val="1"/>
</p:tagLst>
</file>

<file path=ppt/tags/tag6.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49.78669291338582,&quot;left&quot;:517.589842519685,&quot;top&quot;:130.12818897637794,&quot;width&quot;:425.244094488189}"/>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3_2"/>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3_2"/>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7,&quot;pos&quot;:0,&quot;transparency&quot;:0},{&quot;brightness&quot;:0.15000000596046448,&quot;colorType&quot;:1,&quot;foreColorIndex&quot;:7,&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5_2"/>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5_2"/>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9,&quot;pos&quot;:0,&quot;transparency&quot;:0},{&quot;brightness&quot;:0.15000000596046448,&quot;colorType&quot;:1,&quot;foreColorIndex&quot;:9,&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2_1"/>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2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6,&quot;pos&quot;:0,&quot;transparency&quot;:0},{&quot;brightness&quot;:0.15000000596046448,&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057_4*l_h_x*1_1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UNIT_VALUE" val="56*58"/>
  <p:tag name="KSO_WM_UNIT_TYPE" val="l_h_x"/>
  <p:tag name="KSO_WM_UNIT_INDEX" val="1_1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i*1_4_1"/>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i"/>
  <p:tag name="KSO_WM_UNIT_INDEX" val="1_4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gradient&quot;:[{&quot;brightness&quot;:0.25,&quot;colorType&quot;:1,&quot;foreColorIndex&quot;:8,&quot;pos&quot;:0,&quot;transparency&quot;:0},{&quot;brightness&quot;:0.15000000596046448,&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57_4*l_h_x*1_5_3"/>
  <p:tag name="KSO_WM_TEMPLATE_CATEGORY" val="diagram"/>
  <p:tag name="KSO_WM_TEMPLATE_INDEX" val="20231057"/>
  <p:tag name="KSO_WM_UNIT_LAYERLEVEL" val="1_1_1"/>
  <p:tag name="KSO_WM_TAG_VERSION" val="3.0"/>
  <p:tag name="KSO_WM_DIAGRAM_VERSION" val="3"/>
  <p:tag name="KSO_WM_DIAGRAM_COLOR_TRICK" val="4"/>
  <p:tag name="KSO_WM_DIAGRAM_COLOR_TEXT_CAN_REMOVE" val="n"/>
  <p:tag name="KSO_WM_DIAGRAM_GROUP_CODE" val="l1-1"/>
  <p:tag name="KSO_WM_UNIT_TYPE" val="l_h_x"/>
  <p:tag name="KSO_WM_UNIT_INDEX" val="1_5_3"/>
  <p:tag name="KSO_WM_DIAGRAM_MAX_ITEMCNT" val="6"/>
  <p:tag name="KSO_WM_DIAGRAM_MIN_ITEMCNT" val="2"/>
  <p:tag name="KSO_WM_DIAGRAM_VIRTUALLY_FRAME" val="{&quot;height&quot;:366.7974853515625,&quot;left&quot;:29.62984251968504,&quot;top&quot;:80.78562740295892,&quot;width&quot;:950.420157480315}"/>
  <p:tag name="KSO_WM_UNIT_VALUE" val="53*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057_4*l_h_x*1_3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UNIT_VALUE" val="58*50"/>
  <p:tag name="KSO_WM_UNIT_TYPE" val="l_h_x"/>
  <p:tag name="KSO_WM_UNIT_INDEX" val="1_3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057_4*l_h_x*1_2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UNIT_VALUE" val="53*48"/>
  <p:tag name="KSO_WM_UNIT_TYPE" val="l_h_x"/>
  <p:tag name="KSO_WM_UNIT_INDEX" val="1_2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057_4*l_h_x*1_4_1"/>
  <p:tag name="KSO_WM_TEMPLATE_CATEGORY" val="diagram"/>
  <p:tag name="KSO_WM_TEMPLATE_INDEX" val="20231057"/>
  <p:tag name="KSO_WM_UNIT_LAYERLEVEL" val="1_1_1"/>
  <p:tag name="KSO_WM_TAG_VERSION" val="3.0"/>
  <p:tag name="KSO_WM_BEAUTIFY_FLAG" val="#wm#"/>
  <p:tag name="KSO_WM_DIAGRAM_VERSION" val="3"/>
  <p:tag name="KSO_WM_DIAGRAM_COLOR_TRICK" val="4"/>
  <p:tag name="KSO_WM_DIAGRAM_COLOR_TEXT_CAN_REMOVE" val="n"/>
  <p:tag name="KSO_WM_UNIT_VALUE" val="53*45"/>
  <p:tag name="KSO_WM_UNIT_TYPE" val="l_h_x"/>
  <p:tag name="KSO_WM_UNIT_INDEX" val="1_4_1"/>
  <p:tag name="KSO_WM_DIAGRAM_MAX_ITEMCNT" val="6"/>
  <p:tag name="KSO_WM_DIAGRAM_MIN_ITEMCNT" val="2"/>
  <p:tag name="KSO_WM_DIAGRAM_VIRTUALLY_FRAME" val="{&quot;height&quot;:366.7974853515625,&quot;left&quot;:29.62984251968504,&quot;top&quot;:80.78562740295892,&quot;width&quot;:950.42015748031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USESOURCEFORMAT_APPLY" val="1"/>
</p:tagLst>
</file>

<file path=ppt/tags/tag69.xml><?xml version="1.0" encoding="utf-8"?>
<p:tagLst xmlns:p="http://schemas.openxmlformats.org/presentationml/2006/main">
  <p:tag name="KSO_WM_SLIDE_ID" val="diagram20231057_4"/>
  <p:tag name="KSO_WM_TEMPLATE_SUBCATEGORY" val="0"/>
  <p:tag name="KSO_WM_TEMPLATE_MASTER_TYPE" val="0"/>
  <p:tag name="KSO_WM_TEMPLATE_COLOR_TYPE" val="0"/>
  <p:tag name="KSO_WM_SLIDE_ITEM_CNT" val="5"/>
  <p:tag name="KSO_WM_SLIDE_INDEX" val="4"/>
  <p:tag name="KSO_WM_TAG_VERSION" val="3.0"/>
  <p:tag name="KSO_WM_BEAUTIFY_FLAG" val="#wm#"/>
  <p:tag name="KSO_WM_TEMPLATE_CATEGORY" val="diagram"/>
  <p:tag name="KSO_WM_TEMPLATE_INDEX" val="20231057"/>
  <p:tag name="KSO_WM_SLIDE_TYPE" val="text"/>
  <p:tag name="KSO_WM_SLIDE_SUBTYPE" val="diag"/>
  <p:tag name="KSO_WM_SLIDE_SIZE" val="830.479*342.65"/>
  <p:tag name="KSO_WM_SLIDE_POSITION" val="65.8605*131"/>
  <p:tag name="KSO_WM_SLIDE_LAYOUT" val="a_l"/>
  <p:tag name="KSO_WM_SLIDE_LAYOUT_CNT" val="1_1"/>
  <p:tag name="KSO_WM_SPECIAL_SOURCE" val="bdnull"/>
  <p:tag name="KSO_WM_DIAGRAM_GROUP_CODE" val="l1-1"/>
  <p:tag name="KSO_WM_SLIDE_DIAGTYPE" val="l"/>
</p:tagLst>
</file>

<file path=ppt/tags/tag7.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49.78669291338582,&quot;left&quot;:517.589842519685,&quot;top&quot;:130.12818897637794,&quot;width&quot;:425.244094488189}"/>
</p:tagLst>
</file>

<file path=ppt/tags/tag70.xml><?xml version="1.0" encoding="utf-8"?>
<p:tagLst xmlns:p="http://schemas.openxmlformats.org/presentationml/2006/main">
  <p:tag name="TABLE_ENDDRAG_ORIGIN_RECT" val="782*220"/>
  <p:tag name="TABLE_ENDDRAG_RECT" val="108*139*782*220"/>
</p:tagLst>
</file>

<file path=ppt/tags/tag71.xml><?xml version="1.0" encoding="utf-8"?>
<p:tagLst xmlns:p="http://schemas.openxmlformats.org/presentationml/2006/main">
  <p:tag name="KSO_WM_UNIT_ISCONTENTSTITLE" val="0"/>
  <p:tag name="KSO_WM_UNIT_ISNUMDGMTITLE" val="0"/>
  <p:tag name="KSO_WM_UNIT_NOCLEAR" val="0"/>
  <p:tag name="KSO_WM_UNIT_VALUE" val="35"/>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311_2*a*1"/>
  <p:tag name="KSO_WM_TEMPLATE_CATEGORY" val="diagram"/>
  <p:tag name="KSO_WM_TEMPLATE_INDEX" val="20231311"/>
  <p:tag name="KSO_WM_UNIT_LAYERLEVEL" val="1"/>
  <p:tag name="KSO_WM_TAG_VERSION" val="3.0"/>
  <p:tag name="KSO_WM_BEAUTIFY_FLAG" val="#wm#"/>
  <p:tag name="KSO_WM_UNIT_PRESET_TEXT" val="单击此处添加标题"/>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1_2"/>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1_2"/>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FILL_TYPE" val="1"/>
  <p:tag name="KSO_WM_UNIT_FILL_FORE_SCHEMECOLOR_INDEX" val="5"/>
  <p:tag name="KSO_WM_UNIT_FILL_FORE_SCHEMECOLOR_INDEX_BRIGHTNESS" val="0.4"/>
  <p:tag name="KSO_WM_UNIT_TEXT_FILL_FORE_SCHEMECOLOR_INDEX" val="2"/>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1_3"/>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1_3"/>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DIAGRAM_COLOR_TRICK" val="2"/>
  <p:tag name="KSO_WM_UNIT_TEXT_FILL_FORE_SCHEMECOLOR_INDEX" val="2"/>
  <p:tag name="KSO_WM_UNIT_TEX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2_2"/>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2_2"/>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4000000059604645,&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FILL_TYPE" val="1"/>
  <p:tag name="KSO_WM_UNIT_FILL_FORE_SCHEMECOLOR_INDEX" val="7"/>
  <p:tag name="KSO_WM_UNIT_FILL_FORE_SCHEMECOLOR_INDEX_BRIGHTNESS" val="0.4"/>
  <p:tag name="KSO_WM_UNIT_TEXT_FILL_FORE_SCHEMECOLOR_INDEX" val="2"/>
  <p:tag name="KSO_WM_UNIT_TEXT_FILL_TYPE" val="1"/>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2_3"/>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2_3"/>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DIAGRAM_COLOR_TRICK" val="2"/>
  <p:tag name="KSO_WM_UNIT_TEXT_FILL_FORE_SCHEMECOLOR_INDEX" val="2"/>
  <p:tag name="KSO_WM_UNIT_TEXT_FILL_TYPE" val="1"/>
  <p:tag name="KSO_WM_UNIT_USESOURCEFORMAT_APPLY"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11_2*l_h_x*1_1_1"/>
  <p:tag name="KSO_WM_TEMPLATE_CATEGORY" val="diagram"/>
  <p:tag name="KSO_WM_TEMPLATE_INDEX" val="20231311"/>
  <p:tag name="KSO_WM_UNIT_LAYERLEVEL" val="1_1_1"/>
  <p:tag name="KSO_WM_TAG_VERSION" val="3.0"/>
  <p:tag name="KSO_WM_BEAUTIFY_FLAG" val="#wm#"/>
  <p:tag name="KSO_WM_DIAGRAM_VERSION" val="3"/>
  <p:tag name="KSO_WM_DIAGRAM_COLOR_TEXT_CAN_REMOVE" val="n"/>
  <p:tag name="KSO_WM_UNIT_VALUE" val="206*206"/>
  <p:tag name="KSO_WM_UNIT_TYPE" val="l_h_x"/>
  <p:tag name="KSO_WM_UNIT_INDEX" val="1_1_1"/>
  <p:tag name="KSO_WM_DIAGRAM_MAX_ITEMCNT" val="6"/>
  <p:tag name="KSO_WM_DIAGRAM_MIN_ITEMCNT" val="2"/>
  <p:tag name="KSO_WM_DIAGRAM_VIRTUALLY_FRAME" val="{&quot;height&quot;:372.1932983398438,&quot;left&quot;:42.247480314960626,&quot;top&quot;:181.75968941275528,&quot;width&quot;:908.978346456693}"/>
  <p:tag name="KSO_WM_DIAGRAM_COLOR_TRICK" val="2"/>
  <p:tag name="KSO_WM_DIAGRAM_COLOR_MATCH_VALUE" val="{&quot;shape&quot;:{&quot;fill&quot;:{&quot;gradient&quot;:[{&quot;brightness&quot;:0.800000011920929,&quot;colorType&quot;:1,&quot;foreColorIndex&quot;:5,&quot;pos&quot;:0,&quot;transparency&quot;:0},{&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TYPE" val="1"/>
  <p:tag name="KSO_WM_UNIT_USESOURCEFORMAT_APPLY"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3_2"/>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3_2"/>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FILL_TYPE" val="1"/>
  <p:tag name="KSO_WM_UNIT_FILL_FORE_SCHEMECOLOR_INDEX" val="5"/>
  <p:tag name="KSO_WM_UNIT_FILL_FORE_SCHEMECOLOR_INDEX_BRIGHTNESS" val="0.4"/>
  <p:tag name="KSO_WM_UNIT_TEXT_FILL_FORE_SCHEMECOLOR_INDEX" val="2"/>
  <p:tag name="KSO_WM_UNIT_TEXT_FILL_TYPE" val="1"/>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11_2*l_h_x*1_2_1"/>
  <p:tag name="KSO_WM_TEMPLATE_CATEGORY" val="diagram"/>
  <p:tag name="KSO_WM_TEMPLATE_INDEX" val="20231311"/>
  <p:tag name="KSO_WM_UNIT_LAYERLEVEL" val="1_1_1"/>
  <p:tag name="KSO_WM_TAG_VERSION" val="3.0"/>
  <p:tag name="KSO_WM_BEAUTIFY_FLAG" val="#wm#"/>
  <p:tag name="KSO_WM_DIAGRAM_VERSION" val="3"/>
  <p:tag name="KSO_WM_DIAGRAM_COLOR_TEXT_CAN_REMOVE" val="n"/>
  <p:tag name="KSO_WM_UNIT_VALUE" val="192*206"/>
  <p:tag name="KSO_WM_UNIT_TYPE" val="l_h_x"/>
  <p:tag name="KSO_WM_UNIT_INDEX" val="1_2_1"/>
  <p:tag name="KSO_WM_DIAGRAM_MAX_ITEMCNT" val="6"/>
  <p:tag name="KSO_WM_DIAGRAM_MIN_ITEMCNT" val="2"/>
  <p:tag name="KSO_WM_DIAGRAM_VIRTUALLY_FRAME" val="{&quot;height&quot;:372.1932983398438,&quot;left&quot;:42.247480314960626,&quot;top&quot;:181.75968941275528,&quot;width&quot;:908.978346456693}"/>
  <p:tag name="KSO_WM_DIAGRAM_COLOR_TRICK" val="2"/>
  <p:tag name="KSO_WM_DIAGRAM_COLOR_MATCH_VALUE" val="{&quot;shape&quot;:{&quot;fill&quot;:{&quot;gradient&quot;:[{&quot;brightness&quot;:0.800000011920929,&quot;colorType&quot;:1,&quot;foreColorIndex&quot;:7,&quot;pos&quot;:0,&quot;transparency&quot;:0},{&quot;brightness&quot;:0.800000011920929,&quot;colorType&quot;:1,&quot;foreColorIndex&quot;:7,&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7"/>
  <p:tag name="KSO_WM_UNIT_FILL_TYPE" val="1"/>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3_3"/>
  <p:tag name="KSO_WM_TEMPLATE_CATEGORY" val="diagram"/>
  <p:tag name="KSO_WM_TEMPLATE_INDEX" val="20231311"/>
  <p:tag name="KSO_WM_UNIT_LAYERLEVEL" val="1_1_1"/>
  <p:tag name="KSO_WM_TAG_VERSION" val="3.0"/>
  <p:tag name="KSO_WM_BEAUTIFY_FLAG" val="#wm#"/>
  <p:tag name="KSO_WM_DIAGRAM_GROUP_CODE" val="l1-1"/>
  <p:tag name="KSO_WM_UNIT_TYPE" val="l_h_i"/>
  <p:tag name="KSO_WM_UNIT_INDEX" val="1_3_3"/>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DIAGRAM_COLOR_TRICK" val="2"/>
  <p:tag name="KSO_WM_UNIT_TEXT_FILL_FORE_SCHEMECOLOR_INDEX" val="2"/>
  <p:tag name="KSO_WM_UNIT_TEXT_FILL_TYPE" val="1"/>
  <p:tag name="KSO_WM_UNIT_USESOURCEFORMAT_APPLY" val="1"/>
</p:tagLst>
</file>

<file path=ppt/tags/tag8.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49.78669291338582,&quot;left&quot;:517.589842519685,&quot;top&quot;:130.12818897637794,&quot;width&quot;:425.244094488189}"/>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311_2*l_h_x*1_3_1"/>
  <p:tag name="KSO_WM_TEMPLATE_CATEGORY" val="diagram"/>
  <p:tag name="KSO_WM_TEMPLATE_INDEX" val="20231311"/>
  <p:tag name="KSO_WM_UNIT_LAYERLEVEL" val="1_1_1"/>
  <p:tag name="KSO_WM_TAG_VERSION" val="3.0"/>
  <p:tag name="KSO_WM_BEAUTIFY_FLAG" val="#wm#"/>
  <p:tag name="KSO_WM_DIAGRAM_VERSION" val="3"/>
  <p:tag name="KSO_WM_DIAGRAM_COLOR_TEXT_CAN_REMOVE" val="n"/>
  <p:tag name="KSO_WM_UNIT_VALUE" val="192*206"/>
  <p:tag name="KSO_WM_UNIT_TYPE" val="l_h_x"/>
  <p:tag name="KSO_WM_UNIT_INDEX" val="1_3_1"/>
  <p:tag name="KSO_WM_DIAGRAM_MAX_ITEMCNT" val="6"/>
  <p:tag name="KSO_WM_DIAGRAM_MIN_ITEMCNT" val="2"/>
  <p:tag name="KSO_WM_DIAGRAM_VIRTUALLY_FRAME" val="{&quot;height&quot;:372.1932983398438,&quot;left&quot;:42.247480314960626,&quot;top&quot;:181.75968941275528,&quot;width&quot;:908.978346456693}"/>
  <p:tag name="KSO_WM_DIAGRAM_COLOR_TRICK" val="2"/>
  <p:tag name="KSO_WM_DIAGRAM_COLOR_MATCH_VALUE" val="{&quot;shape&quot;:{&quot;fill&quot;:{&quot;gradient&quot;:[{&quot;brightness&quot;:0.800000011920929,&quot;colorType&quot;:1,&quot;foreColorIndex&quot;:5,&quot;pos&quot;:0,&quot;transparency&quot;:0},{&quot;brightness&quot;:0.80000001192092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TYPE" val="1"/>
  <p:tag name="KSO_WM_UNIT_USESOURCEFORMAT_APPLY"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f*1_1_1"/>
  <p:tag name="KSO_WM_TEMPLATE_CATEGORY" val="diagram"/>
  <p:tag name="KSO_WM_TEMPLATE_INDEX" val="20231311"/>
  <p:tag name="KSO_WM_UNIT_LAYERLEVEL" val="1_1_1"/>
  <p:tag name="KSO_WM_TAG_VERSION" val="3.0"/>
  <p:tag name="KSO_WM_BEAUTIFY_FLAG" val="#wm#"/>
  <p:tag name="KSO_WM_UNIT_SUBTYPE" val="a"/>
  <p:tag name="KSO_WM_UNIT_NOCLEAR" val="0"/>
  <p:tag name="KSO_WM_UNIT_VALUE" val="45"/>
  <p:tag name="KSO_WM_DIAGRAM_GROUP_CODE" val="l1-1"/>
  <p:tag name="KSO_WM_UNIT_TYPE" val="l_h_f"/>
  <p:tag name="KSO_WM_UNIT_INDEX" val="1_1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PRESET_TEXT" val="单击此处输入您的项正文，文字是您思想的提炼"/>
  <p:tag name="KSO_WM_UNIT_TEXT_FILL_FORE_SCHEMECOLOR_INDEX" val="1"/>
  <p:tag name="KSO_WM_UNIT_TEXT_FILL_TYPE" val="1"/>
  <p:tag name="KSO_WM_UNIT_USESOURCEFORMAT_APPLY"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f*1_2_1"/>
  <p:tag name="KSO_WM_TEMPLATE_CATEGORY" val="diagram"/>
  <p:tag name="KSO_WM_TEMPLATE_INDEX" val="20231311"/>
  <p:tag name="KSO_WM_UNIT_LAYERLEVEL" val="1_1_1"/>
  <p:tag name="KSO_WM_TAG_VERSION" val="3.0"/>
  <p:tag name="KSO_WM_BEAUTIFY_FLAG" val="#wm#"/>
  <p:tag name="KSO_WM_UNIT_SUBTYPE" val="a"/>
  <p:tag name="KSO_WM_UNIT_NOCLEAR" val="0"/>
  <p:tag name="KSO_WM_UNIT_VALUE" val="45"/>
  <p:tag name="KSO_WM_DIAGRAM_GROUP_CODE" val="l1-1"/>
  <p:tag name="KSO_WM_UNIT_TYPE" val="l_h_f"/>
  <p:tag name="KSO_WM_UNIT_INDEX" val="1_2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PRESET_TEXT" val="单击此处输入您的项正文，文字是您思想的提炼"/>
  <p:tag name="KSO_WM_UNIT_TEXT_FILL_FORE_SCHEMECOLOR_INDEX" val="1"/>
  <p:tag name="KSO_WM_UNIT_TEXT_FILL_TYPE" val="1"/>
  <p:tag name="KSO_WM_UNIT_USESOURCEFORMAT_APPLY"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f*1_3_1"/>
  <p:tag name="KSO_WM_TEMPLATE_CATEGORY" val="diagram"/>
  <p:tag name="KSO_WM_TEMPLATE_INDEX" val="20231311"/>
  <p:tag name="KSO_WM_UNIT_LAYERLEVEL" val="1_1_1"/>
  <p:tag name="KSO_WM_TAG_VERSION" val="3.0"/>
  <p:tag name="KSO_WM_BEAUTIFY_FLAG" val="#wm#"/>
  <p:tag name="KSO_WM_UNIT_SUBTYPE" val="a"/>
  <p:tag name="KSO_WM_UNIT_NOCLEAR" val="0"/>
  <p:tag name="KSO_WM_UNIT_VALUE" val="45"/>
  <p:tag name="KSO_WM_DIAGRAM_GROUP_CODE" val="l1-1"/>
  <p:tag name="KSO_WM_UNIT_TYPE" val="l_h_f"/>
  <p:tag name="KSO_WM_UNIT_INDEX" val="1_3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2"/>
  <p:tag name="KSO_WM_UNIT_PRESET_TEXT" val="单击此处输入您的项正文，文字是您思想的提炼"/>
  <p:tag name="KSO_WM_UNIT_TEXT_FILL_FORE_SCHEMECOLOR_INDEX" val="1"/>
  <p:tag name="KSO_WM_UNIT_TEXT_FILL_TYPE" val="1"/>
  <p:tag name="KSO_WM_UNIT_USESOURCEFORMAT_APPLY"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2_1"/>
  <p:tag name="KSO_WM_TEMPLATE_CATEGORY" val="diagram"/>
  <p:tag name="KSO_WM_TEMPLATE_INDEX" val="20231311"/>
  <p:tag name="KSO_WM_UNIT_LAYERLEVEL" val="1_1_1"/>
  <p:tag name="KSO_WM_TAG_VERSION" val="3.0"/>
  <p:tag name="KSO_WM_BEAUTIFY_FLAG" val="#wm#"/>
  <p:tag name="KSO_WM_DIAGRAM_GROUP_CODE" val="l1-1"/>
  <p:tag name="KSO_WM_UNIT_SUBTYPE" val="d"/>
  <p:tag name="KSO_WM_UNIT_TYPE" val="l_h_i"/>
  <p:tag name="KSO_WM_UNIT_INDEX" val="1_2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gradient&quot;:[{&quot;brightness&quot;:0.8999999761581421,&quot;colorType&quot;:1,&quot;foreColorIndex&quot;:7,&quot;pos&quot;:0,&quot;transparency&quot;:0},{&quot;brightness&quot;:0.8999999761581421,&quot;colorType&quot;:1,&quot;foreColorIndex&quot;:7,&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9"/>
  <p:tag name="KSO_WM_DIAGRAM_COLOR_TRICK" val="2"/>
  <p:tag name="KSO_WM_UNIT_PRESET_TEXT" val="02"/>
  <p:tag name="KSO_WM_UNIT_FILL_TYPE" val="3"/>
  <p:tag name="KSO_WM_UNIT_TEXT_FILL_FORE_SCHEMECOLOR_INDEX" val="1"/>
  <p:tag name="KSO_WM_UNIT_TEX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1_1"/>
  <p:tag name="KSO_WM_TEMPLATE_CATEGORY" val="diagram"/>
  <p:tag name="KSO_WM_TEMPLATE_INDEX" val="20231311"/>
  <p:tag name="KSO_WM_UNIT_LAYERLEVEL" val="1_1_1"/>
  <p:tag name="KSO_WM_TAG_VERSION" val="3.0"/>
  <p:tag name="KSO_WM_BEAUTIFY_FLAG" val="#wm#"/>
  <p:tag name="KSO_WM_DIAGRAM_GROUP_CODE" val="l1-1"/>
  <p:tag name="KSO_WM_UNIT_SUBTYPE" val="d"/>
  <p:tag name="KSO_WM_UNIT_TYPE" val="l_h_i"/>
  <p:tag name="KSO_WM_UNIT_INDEX" val="1_1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9"/>
  <p:tag name="KSO_WM_DIAGRAM_COLOR_TRICK" val="2"/>
  <p:tag name="KSO_WM_UNIT_PRESET_TEXT" val="01"/>
  <p:tag name="KSO_WM_UNIT_FILL_TYPE" val="3"/>
  <p:tag name="KSO_WM_UNIT_TEXT_FILL_FORE_SCHEMECOLOR_INDEX" val="1"/>
  <p:tag name="KSO_WM_UNIT_TEXT_FILL_TYPE" val="1"/>
  <p:tag name="KSO_WM_UNIT_USESOURCEFORMAT_APPLY"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311_2*l_h_i*1_3_1"/>
  <p:tag name="KSO_WM_TEMPLATE_CATEGORY" val="diagram"/>
  <p:tag name="KSO_WM_TEMPLATE_INDEX" val="20231311"/>
  <p:tag name="KSO_WM_UNIT_LAYERLEVEL" val="1_1_1"/>
  <p:tag name="KSO_WM_TAG_VERSION" val="3.0"/>
  <p:tag name="KSO_WM_BEAUTIFY_FLAG" val="#wm#"/>
  <p:tag name="KSO_WM_DIAGRAM_GROUP_CODE" val="l1-1"/>
  <p:tag name="KSO_WM_UNIT_SUBTYPE" val="d"/>
  <p:tag name="KSO_WM_UNIT_TYPE" val="l_h_i"/>
  <p:tag name="KSO_WM_UNIT_INDEX" val="1_3_1"/>
  <p:tag name="KSO_WM_DIAGRAM_VERSION" val="3"/>
  <p:tag name="KSO_WM_DIAGRAM_COLOR_TEXT_CAN_REMOVE" val="n"/>
  <p:tag name="KSO_WM_DIAGRAM_MAX_ITEMCNT" val="6"/>
  <p:tag name="KSO_WM_DIAGRAM_MIN_ITEMCNT" val="2"/>
  <p:tag name="KSO_WM_DIAGRAM_VIRTUALLY_FRAME" val="{&quot;height&quot;:372.1932983398438,&quot;left&quot;:42.247480314960626,&quot;top&quot;:181.75968941275528,&quot;width&quot;:908.978346456693}"/>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9"/>
  <p:tag name="KSO_WM_DIAGRAM_COLOR_TRICK" val="2"/>
  <p:tag name="KSO_WM_UNIT_PRESET_TEXT" val="03"/>
  <p:tag name="KSO_WM_UNIT_FILL_TYPE" val="3"/>
  <p:tag name="KSO_WM_UNIT_TEXT_FILL_FORE_SCHEMECOLOR_INDEX" val="1"/>
  <p:tag name="KSO_WM_UNIT_TEXT_FILL_TYPE" val="1"/>
  <p:tag name="KSO_WM_UNIT_USESOURCEFORMAT_APPLY" val="1"/>
</p:tagLst>
</file>

<file path=ppt/tags/tag87.xml><?xml version="1.0" encoding="utf-8"?>
<p:tagLst xmlns:p="http://schemas.openxmlformats.org/presentationml/2006/main">
  <p:tag name="KSO_WM_SLIDE_ID" val="diagram2023131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311"/>
  <p:tag name="KSO_WM_SPECIAL_SOURCE" val="bdnull"/>
  <p:tag name="KSO_WM_SLIDE_TYPE" val="text"/>
  <p:tag name="KSO_WM_SLIDE_SUBTYPE" val="diag"/>
  <p:tag name="KSO_WM_SLIDE_SIZE" val="862.177*169.756"/>
  <p:tag name="KSO_WM_SLIDE_POSITION" val="49.3731*214.484"/>
  <p:tag name="KSO_WM_DIAGRAM_GROUP_CODE" val="l1-1"/>
  <p:tag name="KSO_WM_SLIDE_DIAGTYPE" val="l"/>
  <p:tag name="KSO_WM_SLIDE_LAYOUT" val="a_l"/>
  <p:tag name="KSO_WM_SLIDE_LAYOUT_CNT" val="1_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0920_1*l_i*1_1"/>
  <p:tag name="KSO_WM_TEMPLATE_CATEGORY" val="diagram"/>
  <p:tag name="KSO_WM_TEMPLATE_INDEX" val="20230920"/>
  <p:tag name="KSO_WM_UNIT_LAYERLEVEL" val="1_1"/>
  <p:tag name="KSO_WM_TAG_VERSION" val="3.0"/>
  <p:tag name="KSO_WM_UNIT_TYPE" val="l_i"/>
  <p:tag name="KSO_WM_UNIT_INDEX" val="1_1"/>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gradient&quot;:[{&quot;brightness&quot;:0,&quot;colorType&quot;:2,&quot;pos&quot;:0.3100000023841858,&quot;rgb&quot;:&quot;#afc6ff&quot;,&quot;transparency&quot;:1},{&quot;brightness&quot;:0.4000000059604645,&quot;colorType&quot;:1,&quot;foreColorIndex&quot;:5,&quot;pos&quot;:0.7699999809265137,&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0920_1*l_i*1_2"/>
  <p:tag name="KSO_WM_TEMPLATE_CATEGORY" val="diagram"/>
  <p:tag name="KSO_WM_TEMPLATE_INDEX" val="20230920"/>
  <p:tag name="KSO_WM_UNIT_LAYERLEVEL" val="1_1"/>
  <p:tag name="KSO_WM_TAG_VERSION" val="3.0"/>
  <p:tag name="KSO_WM_UNIT_TYPE" val="l_i"/>
  <p:tag name="KSO_WM_UNIT_INDEX" val="1_2"/>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gradient&quot;:[{&quot;brightness&quot;:0,&quot;colorType&quot;:2,&quot;pos&quot;:0.3799999952316284,&quot;rgb&quot;:&quot;#afc6ff&quot;,&quot;transparency&quot;:1},{&quot;brightness&quot;:0,&quot;colorType&quot;:1,&quot;foreColorIndex&quot;:5,&quot;pos&quot;:0.8500000238418579,&quot;transparency&quot;:0.349999994039535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9.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49.78669291338582,&quot;left&quot;:517.589842519685,&quot;top&quot;:130.12818897637794,&quot;width&quot;:425.244094488189}"/>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0920_1*l_h_i*1_1_1"/>
  <p:tag name="KSO_WM_TEMPLATE_CATEGORY" val="diagram"/>
  <p:tag name="KSO_WM_TEMPLATE_INDEX" val="20230920"/>
  <p:tag name="KSO_WM_UNIT_LAYERLEVEL" val="1_1_1"/>
  <p:tag name="KSO_WM_TAG_VERSION" val="3.0"/>
  <p:tag name="KSO_WM_DIAGRAM_VERSION" val="3"/>
  <p:tag name="KSO_WM_DIAGRAM_COLOR_TRICK" val="2"/>
  <p:tag name="KSO_WM_DIAGRAM_COLOR_TEXT_CAN_REMOVE" val="n"/>
  <p:tag name="KSO_WM_UNIT_SUBTYPE" val="d"/>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949999988079071,&quot;colorType&quot;:1,&quot;foreColorIndex&quot;:5,&quot;pos&quot;:0.3700000047683716,&quot;transparency&quot;:0},{&quot;brightness&quot;:0.550000011920929,&quot;colorType&quot;:1,&quot;foreColorIndex&quot;:5,&quot;pos&quot;:0,&quot;transparency&quot;:0},{&quot;brightness&quot;:0,&quot;colorType&quot;:1,&quot;foreColorIndex&quot;:14,&quot;pos&quot;:1,&quot;transparency&quot;:0},{&quot;brightness&quot;:0.699999988079071,&quot;colorType&quot;:1,&quot;foreColorIndex&quot;:5,&quot;pos&quot;:0.7099999785423279,&quot;transparency&quot;:0}],&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1"/>
  <p:tag name="KSO_WM_UNIT_FILL_TYPE" val="3"/>
  <p:tag name="KSO_WM_UNIT_LINE_FORE_SCHEMECOLOR_INDEX" val="5"/>
  <p:tag name="KSO_WM_UNIT_SHADOW_SCHEMECOLOR_INDEX" val="5"/>
  <p:tag name="KSO_WM_UNIT_USESOURCEFORMAT_APPLY"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0920_1*l_h_i*1_2_1"/>
  <p:tag name="KSO_WM_TEMPLATE_CATEGORY" val="diagram"/>
  <p:tag name="KSO_WM_TEMPLATE_INDEX" val="20230920"/>
  <p:tag name="KSO_WM_UNIT_LAYERLEVEL" val="1_1_1"/>
  <p:tag name="KSO_WM_TAG_VERSION" val="3.0"/>
  <p:tag name="KSO_WM_DIAGRAM_VERSION" val="3"/>
  <p:tag name="KSO_WM_DIAGRAM_COLOR_TRICK" val="2"/>
  <p:tag name="KSO_WM_DIAGRAM_COLOR_TEXT_CAN_REMOVE" val="n"/>
  <p:tag name="KSO_WM_UNIT_SUBTYPE" val="d"/>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gradient&quot;:[{&quot;brightness&quot;:0,&quot;colorType&quot;:1,&quot;foreColorIndex&quot;:8,&quot;pos&quot;:0.5400000214576721,&quot;transparency&quot;:0},{&quot;brightness&quot;:0.4000000059604645,&quot;colorType&quot;:1,&quot;foreColorIndex&quot;:8,&quot;pos&quot;:0,&quot;transparency&quot;:0},{&quot;brightness&quot;:0.4000000059604645,&quot;colorType&quot;:1,&quot;foreColorIndex&quot;:8,&quot;pos&quot;:1,&quot;transparency&quot;:0}],&quot;type&quot;:3},&quot;glow&quot;:{&quot;colorType&quot;:0},&quot;line&quot;:{&quot;gradient&quot;:[{&quot;brightness&quot;:0.949999988079071,&quot;colorType&quot;:1,&quot;foreColorIndex&quot;:5,&quot;pos&quot;:0.3199999928474426,&quot;transparency&quot;:0},{&quot;brightness&quot;:0.800000011920929,&quot;colorType&quot;:1,&quot;foreColorIndex&quot;:8,&quot;pos&quot;:0,&quot;transparency&quot;:0},{&quot;brightness&quot;:0,&quot;colorType&quot;:1,&quot;foreColorIndex&quot;:14,&quot;pos&quot;:1,&quot;transparency&quot;:0},{&quot;brightness&quot;:0.800000011920929,&quot;colorType&quot;:1,&quot;foreColorIndex&quot;:8,&quot;pos&quot;:0.7099999785423279,&quot;transparency&quot;:0}],&quot;type&quot;:2},&quot;shadow&quot;:{&quot;brightness&quot;:0,&quot;colorType&quot;:1,&quot;foreColorIndex&quot;:8,&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2"/>
  <p:tag name="KSO_WM_UNIT_FILL_TYPE" val="3"/>
  <p:tag name="KSO_WM_UNIT_LINE_FORE_SCHEMECOLOR_INDEX" val="8"/>
  <p:tag name="KSO_WM_UNIT_SHADOW_SCHEMECOLOR_INDEX" val="8"/>
  <p:tag name="KSO_WM_UNIT_USESOURCEFORMAT_APPLY"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0920_1*l_h_i*1_1_2"/>
  <p:tag name="KSO_WM_TEMPLATE_CATEGORY" val="diagram"/>
  <p:tag name="KSO_WM_TEMPLATE_INDEX" val="20230920"/>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gradient&quot;:[{&quot;brightness&quot;:0,&quot;colorType&quot;:2,&quot;pos&quot;:1,&quot;rgb&quot;:&quot;#afc6ff&quot;,&quot;transparency&quot;:1},{&quot;brightness&quot;:0,&quot;colorType&quot;:1,&quot;foreColorIndex&quot;:5,&quot;pos&quot;:0.4699999988079071,&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0920_1*l_h_i*1_2_2"/>
  <p:tag name="KSO_WM_TEMPLATE_CATEGORY" val="diagram"/>
  <p:tag name="KSO_WM_TEMPLATE_INDEX" val="20230920"/>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8"/>
  <p:tag name="KSO_WM_UNIT_TEXT_FILL_FORE_SCHEMECOLOR_INDEX" val="2"/>
  <p:tag name="KSO_WM_UNIT_TEXT_FILL_TYPE" val="1"/>
  <p:tag name="KSO_WM_UNIT_USESOURCEFORMAT_APPLY" val="1"/>
</p:tagLst>
</file>

<file path=ppt/tags/tag9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0920_1*l_h_f*1_2_1"/>
  <p:tag name="KSO_WM_TEMPLATE_CATEGORY" val="diagram"/>
  <p:tag name="KSO_WM_TEMPLATE_INDEX" val="20230920"/>
  <p:tag name="KSO_WM_UNIT_LAYERLEVEL" val="1_1_1"/>
  <p:tag name="KSO_WM_TAG_VERSION" val="3.0"/>
  <p:tag name="KSO_WM_DIAGRAM_GROUP_CODE" val="l1-1"/>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根据需要可酌情增减文字"/>
  <p:tag name="KSO_WM_UNIT_TEXT_FILL_FORE_SCHEMECOLOR_INDEX" val="1"/>
  <p:tag name="KSO_WM_UNIT_TEXT_FILL_TYPE" val="1"/>
  <p:tag name="KSO_WM_UNIT_USESOURCEFORMAT_APPLY" val="1"/>
</p:tagLst>
</file>

<file path=ppt/tags/tag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0920_1*l_h_a*1_2_1"/>
  <p:tag name="KSO_WM_TEMPLATE_CATEGORY" val="diagram"/>
  <p:tag name="KSO_WM_TEMPLATE_INDEX" val="20230920"/>
  <p:tag name="KSO_WM_UNIT_LAYERLEVEL" val="1_1_1"/>
  <p:tag name="KSO_WM_TAG_VERSION" val="3.0"/>
  <p:tag name="KSO_WM_DIAGRAM_GROUP_CODE" val="l1-1"/>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TEXT_FILL_FORE_SCHEMECOLOR_INDEX" val="1"/>
  <p:tag name="KSO_WM_UNIT_TEXT_FILL_TYPE" val="1"/>
  <p:tag name="KSO_WM_UNIT_USESOURCEFORMAT_APPLY" val="1"/>
</p:tagLst>
</file>

<file path=ppt/tags/tag9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0920_1*l_h_f*1_1_1"/>
  <p:tag name="KSO_WM_TEMPLATE_CATEGORY" val="diagram"/>
  <p:tag name="KSO_WM_TEMPLATE_INDEX" val="20230920"/>
  <p:tag name="KSO_WM_UNIT_LAYERLEVEL" val="1_1_1"/>
  <p:tag name="KSO_WM_TAG_VERSION" val="3.0"/>
  <p:tag name="KSO_WM_DIAGRAM_GROUP_CODE" val="l1-1"/>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根据需要可酌情增减文字"/>
  <p:tag name="KSO_WM_UNIT_TEXT_FILL_FORE_SCHEMECOLOR_INDEX" val="1"/>
  <p:tag name="KSO_WM_UNIT_TEXT_FILL_TYPE" val="1"/>
  <p:tag name="KSO_WM_UNIT_USESOURCEFORMAT_APPLY" val="1"/>
</p:tagLst>
</file>

<file path=ppt/tags/tag9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0920_1*l_h_a*1_1_1"/>
  <p:tag name="KSO_WM_TEMPLATE_CATEGORY" val="diagram"/>
  <p:tag name="KSO_WM_TEMPLATE_INDEX" val="20230920"/>
  <p:tag name="KSO_WM_UNIT_LAYERLEVEL" val="1_1_1"/>
  <p:tag name="KSO_WM_TAG_VERSION" val="3.0"/>
  <p:tag name="KSO_WM_DIAGRAM_GROUP_CODE" val="l1-1"/>
  <p:tag name="KSO_WM_DIAGRAM_VERSION" val="3"/>
  <p:tag name="KSO_WM_DIAGRAM_COLOR_TRICK" val="2"/>
  <p:tag name="KSO_WM_DIAGRAM_COLOR_TEXT_CAN_REMOVE" val="n"/>
  <p:tag name="KSO_WM_DIAGRAM_MAX_ITEMCNT" val="4"/>
  <p:tag name="KSO_WM_DIAGRAM_MIN_ITEMCNT" val="2"/>
  <p:tag name="KSO_WM_DIAGRAM_VIRTUALLY_FRAME" val="{&quot;height&quot;:406.2153543307087,&quot;left&quot;:52.625590551181084,&quot;top&quot;:103.51881889763779,&quot;width&quot;:901.905433070866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TEXT_FILL_FORE_SCHEMECOLOR_INDEX" val="1"/>
  <p:tag name="KSO_WM_UNIT_TEXT_FILL_TYPE" val="1"/>
  <p:tag name="KSO_WM_UNIT_USESOURCEFORMAT_APPLY" val="1"/>
</p:tagLst>
</file>

<file path=ppt/tags/tag9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0920_1*a*1"/>
  <p:tag name="KSO_WM_TEMPLATE_CATEGORY" val="diagram"/>
  <p:tag name="KSO_WM_TEMPLATE_INDEX" val="20230920"/>
  <p:tag name="KSO_WM_UNIT_LAYERLEVEL" val="1"/>
  <p:tag name="KSO_WM_TAG_VERSION" val="3.0"/>
  <p:tag name="KSO_WM_BEAUTIFY_FLAG" val="#wm#"/>
  <p:tag name="KSO_WM_DIAGRAM_GROUP_CODE" val="l1-1"/>
  <p:tag name="KSO_WM_UNIT_PRESET_TEXT" val="单击此处添加标题"/>
  <p:tag name="KSO_WM_UNIT_TEXT_FILL_FORE_SCHEMECOLOR_INDEX" val="13"/>
  <p:tag name="KSO_WM_UNIT_TEXT_FILL_TYPE" val="1"/>
  <p:tag name="KSO_WM_UNIT_USESOURCEFORMAT_APPLY" val="1"/>
</p:tagLst>
</file>

<file path=ppt/tags/tag99.xml><?xml version="1.0" encoding="utf-8"?>
<p:tagLst xmlns:p="http://schemas.openxmlformats.org/presentationml/2006/main">
  <p:tag name="KSO_WM_BEAUTIFY_FLAG" val="#wm#"/>
  <p:tag name="KSO_WM_TEMPLATE_CATEGORY" val="diagram"/>
  <p:tag name="KSO_WM_TEMPLATE_INDEX" val="20230920"/>
  <p:tag name="KSO_WM_SPECIAL_SOURCE" val="bdnull"/>
  <p:tag name="KSO_WM_SLIDE_ID" val="diagram20230920_1"/>
  <p:tag name="KSO_WM_TEMPLATE_SUBCATEGORY" val="0"/>
  <p:tag name="KSO_WM_TEMPLATE_MASTER_TYPE" val="0"/>
  <p:tag name="KSO_WM_TEMPLATE_COLOR_TYPE" val="0"/>
  <p:tag name="KSO_WM_SLIDE_TYPE" val="text"/>
  <p:tag name="KSO_WM_SLIDE_SUBTYPE" val="diag"/>
  <p:tag name="KSO_WM_SLIDE_ITEM_CNT" val="2"/>
  <p:tag name="KSO_WM_SLIDE_INDEX" val="1"/>
  <p:tag name="KSO_WM_SLIDE_SIZE" val="850.4*365.737"/>
  <p:tag name="KSO_WM_SLIDE_POSITION" val="54.8*117.663"/>
  <p:tag name="KSO_WM_DIAGRAM_GROUP_CODE" val="l1-1"/>
  <p:tag name="KSO_WM_SLIDE_DIAGTYPE" val="l"/>
  <p:tag name="KSO_WM_TAG_VERSION" val="3.0"/>
  <p:tag name="KSO_WM_SLIDE_LAYOUT" val="a_l"/>
  <p:tag name="KSO_WM_SLIDE_LAYOUT_CNT" val="1_1"/>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8890</Words>
  <Application>WPS 演示</Application>
  <PresentationFormat>自定义</PresentationFormat>
  <Paragraphs>508</Paragraphs>
  <Slides>59</Slides>
  <Notes>14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59</vt:i4>
      </vt:variant>
    </vt:vector>
  </HeadingPairs>
  <TitlesOfParts>
    <vt:vector size="76"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华文楷体</vt:lpstr>
      <vt:lpstr>黑体</vt:lpstr>
      <vt:lpstr>汉仪文黑-55简</vt:lpstr>
      <vt:lpstr>方正正中黑简体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                                                               压力的效应 </vt:lpstr>
      <vt:lpstr>思考</vt:lpstr>
      <vt:lpstr>一、压力的内涵</vt:lpstr>
      <vt:lpstr>      内外环境的刺激作用于个体后，能否产生压力，主要取决于两个重要的心理过程，即认知评价和应对。</vt:lpstr>
      <vt:lpstr>一、压力的涵义</vt:lpstr>
      <vt:lpstr>（一）压力源  </vt:lpstr>
      <vt:lpstr>PowerPoint 演示文稿</vt:lpstr>
      <vt:lpstr>【心理加油站】</vt:lpstr>
      <vt:lpstr>                                     （三）压力反应      压力反应是指个体意识到压力源的那一刻，根据既有的认知和评估，做出的“心理状态调整”与“身体备战状态”等一系列快速、复杂的综合反应。压力源与压力反应的关系，相当于作用力与反作用力的关系。</vt:lpstr>
      <vt:lpstr>压力模型</vt:lpstr>
      <vt:lpstr>【心理加油站】</vt:lpstr>
      <vt:lpstr>二、大学生压力的来源</vt:lpstr>
      <vt:lpstr>三、大学生压力的特点</vt:lpstr>
      <vt:lpstr>PowerPoint 演示文稿</vt:lpstr>
      <vt:lpstr>小高的噩梦 </vt:lpstr>
      <vt:lpstr>思考</vt:lpstr>
      <vt:lpstr>一、压力应对 </vt:lpstr>
      <vt:lpstr>一、压力应对</vt:lpstr>
      <vt:lpstr>二、提升抗压能力</vt:lpstr>
      <vt:lpstr>二、提升抗压能力</vt:lpstr>
      <vt:lpstr>二、提升抗压能力</vt:lpstr>
      <vt:lpstr>二、提升抗压能力</vt:lpstr>
      <vt:lpstr>PowerPoint 演示文稿</vt:lpstr>
      <vt:lpstr> 王阳明：凡是磨你的，必能渡你</vt:lpstr>
      <vt:lpstr>思考</vt:lpstr>
      <vt:lpstr>一、挫折的内涵</vt:lpstr>
      <vt:lpstr>一、挫折的内涵 </vt:lpstr>
      <vt:lpstr>挫折的产生需要具备五个条件</vt:lpstr>
      <vt:lpstr>二、大学生挫折产生的原因</vt:lpstr>
      <vt:lpstr>二、大学生挫折产生的原因</vt:lpstr>
      <vt:lpstr> 三、挫折的作用</vt:lpstr>
      <vt:lpstr>（二）挫折的积极作用</vt:lpstr>
      <vt:lpstr>PowerPoint 演示文稿</vt:lpstr>
      <vt:lpstr>寻找失落的自我</vt:lpstr>
      <vt:lpstr>思考</vt:lpstr>
      <vt:lpstr>一、挫折的不良应对方式</vt:lpstr>
      <vt:lpstr>一、挫折的不良应对方式</vt:lpstr>
      <vt:lpstr>一、挫折的不良应对方式</vt:lpstr>
      <vt:lpstr>一、挫折的不良应对方式</vt:lpstr>
      <vt:lpstr>一、挫折的不良应对方式</vt:lpstr>
      <vt:lpstr>一、挫折的不良应对方式 </vt:lpstr>
      <vt:lpstr>一、挫折的不良应对方式</vt:lpstr>
      <vt:lpstr>【心理加油站】</vt:lpstr>
      <vt:lpstr>【心理加油站】</vt:lpstr>
      <vt:lpstr>【心理加油站】</vt:lpstr>
      <vt:lpstr>【心理加油站】</vt:lpstr>
      <vt:lpstr> 二、挫折的积极应对</vt:lpstr>
      <vt:lpstr>三、耐挫力的培养</vt:lpstr>
      <vt:lpstr>      挫折应对的方法练习</vt:lpstr>
      <vt:lpstr>1.生活事件记录。 </vt:lpstr>
      <vt:lpstr>2.“三件好事”练习。 </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102</cp:revision>
  <dcterms:created xsi:type="dcterms:W3CDTF">2016-10-17T14:00:00Z</dcterms:created>
  <dcterms:modified xsi:type="dcterms:W3CDTF">2025-07-11T07:35:28Z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467CA2A9FF3C45458EE0806B6DA92E71_12</vt:lpwstr>
  </property>
</Properties>
</file>