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0.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80"/>
  </p:handoutMasterIdLst>
  <p:sldIdLst>
    <p:sldId id="3195" r:id="rId3"/>
    <p:sldId id="3680" r:id="rId5"/>
    <p:sldId id="3307" r:id="rId6"/>
    <p:sldId id="3150" r:id="rId7"/>
    <p:sldId id="3209" r:id="rId8"/>
    <p:sldId id="3208" r:id="rId9"/>
    <p:sldId id="3227" r:id="rId10"/>
    <p:sldId id="3615" r:id="rId11"/>
    <p:sldId id="3228" r:id="rId12"/>
    <p:sldId id="3398" r:id="rId13"/>
    <p:sldId id="3399" r:id="rId14"/>
    <p:sldId id="3400" r:id="rId15"/>
    <p:sldId id="3401" r:id="rId16"/>
    <p:sldId id="3487" r:id="rId17"/>
    <p:sldId id="3231" r:id="rId18"/>
    <p:sldId id="3403" r:id="rId19"/>
    <p:sldId id="3488" r:id="rId20"/>
    <p:sldId id="3619" r:id="rId21"/>
    <p:sldId id="3616" r:id="rId22"/>
    <p:sldId id="3489" r:id="rId23"/>
    <p:sldId id="3232" r:id="rId24"/>
    <p:sldId id="3233" r:id="rId25"/>
    <p:sldId id="3491" r:id="rId26"/>
    <p:sldId id="3492" r:id="rId27"/>
    <p:sldId id="3493" r:id="rId28"/>
    <p:sldId id="3494" r:id="rId29"/>
    <p:sldId id="3495" r:id="rId30"/>
    <p:sldId id="3681" r:id="rId31"/>
    <p:sldId id="3497" r:id="rId32"/>
    <p:sldId id="3496" r:id="rId33"/>
    <p:sldId id="3752" r:id="rId34"/>
    <p:sldId id="3617" r:id="rId35"/>
    <p:sldId id="3498" r:id="rId36"/>
    <p:sldId id="3499" r:id="rId37"/>
    <p:sldId id="3537" r:id="rId38"/>
    <p:sldId id="3755" r:id="rId39"/>
    <p:sldId id="3756" r:id="rId40"/>
    <p:sldId id="3682" r:id="rId41"/>
    <p:sldId id="3754" r:id="rId42"/>
    <p:sldId id="3500" r:id="rId43"/>
    <p:sldId id="3683" r:id="rId44"/>
    <p:sldId id="3757" r:id="rId45"/>
    <p:sldId id="3501" r:id="rId46"/>
    <p:sldId id="3502" r:id="rId47"/>
    <p:sldId id="3503" r:id="rId48"/>
    <p:sldId id="3504" r:id="rId49"/>
    <p:sldId id="3506" r:id="rId50"/>
    <p:sldId id="3684" r:id="rId51"/>
    <p:sldId id="3685" r:id="rId52"/>
    <p:sldId id="3686" r:id="rId53"/>
    <p:sldId id="3507" r:id="rId54"/>
    <p:sldId id="3508" r:id="rId55"/>
    <p:sldId id="3509" r:id="rId56"/>
    <p:sldId id="3510" r:id="rId57"/>
    <p:sldId id="3687" r:id="rId58"/>
    <p:sldId id="3511" r:id="rId59"/>
    <p:sldId id="3688" r:id="rId60"/>
    <p:sldId id="3517" r:id="rId61"/>
    <p:sldId id="3518" r:id="rId62"/>
    <p:sldId id="3519" r:id="rId63"/>
    <p:sldId id="3520" r:id="rId64"/>
    <p:sldId id="3689" r:id="rId65"/>
    <p:sldId id="3521" r:id="rId66"/>
    <p:sldId id="3522" r:id="rId67"/>
    <p:sldId id="3618" r:id="rId68"/>
    <p:sldId id="3523" r:id="rId69"/>
    <p:sldId id="3620" r:id="rId70"/>
    <p:sldId id="3621" r:id="rId71"/>
    <p:sldId id="3524" r:id="rId72"/>
    <p:sldId id="3525" r:id="rId73"/>
    <p:sldId id="3527" r:id="rId74"/>
    <p:sldId id="3528" r:id="rId75"/>
    <p:sldId id="3622" r:id="rId76"/>
    <p:sldId id="3149" r:id="rId77"/>
    <p:sldId id="3304" r:id="rId78"/>
    <p:sldId id="3201" r:id="rId79"/>
  </p:sldIdLst>
  <p:sldSz cx="12858750" cy="7232650"/>
  <p:notesSz cx="6858000" cy="9144000"/>
  <p:custDataLst>
    <p:tags r:id="rId8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13" userDrawn="1">
          <p15:clr>
            <a:srgbClr val="A4A3A4"/>
          </p15:clr>
        </p15:guide>
        <p15:guide id="2" orient="horz" pos="4200" userDrawn="1">
          <p15:clr>
            <a:srgbClr val="A4A3A4"/>
          </p15:clr>
        </p15:guide>
        <p15:guide id="3" pos="4050" userDrawn="1">
          <p15:clr>
            <a:srgbClr val="A4A3A4"/>
          </p15:clr>
        </p15:guide>
        <p15:guide id="4" pos="557" userDrawn="1">
          <p15:clr>
            <a:srgbClr val="A4A3A4"/>
          </p15:clr>
        </p15:guide>
        <p15:guide id="5" pos="7677" userDrawn="1">
          <p15:clr>
            <a:srgbClr val="A4A3A4"/>
          </p15:clr>
        </p15:guide>
        <p15:guide id="6" pos="416" userDrawn="1">
          <p15:clr>
            <a:srgbClr val="A4A3A4"/>
          </p15:clr>
        </p15:guide>
        <p15:guide id="7" pos="13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70C1"/>
    <a:srgbClr val="FEA600"/>
    <a:srgbClr val="FEA702"/>
    <a:srgbClr val="CB10D7"/>
    <a:srgbClr val="259FE5"/>
    <a:srgbClr val="72B027"/>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4" autoAdjust="0"/>
    <p:restoredTop sz="92986" autoAdjust="0"/>
  </p:normalViewPr>
  <p:slideViewPr>
    <p:cSldViewPr showGuides="1">
      <p:cViewPr varScale="1">
        <p:scale>
          <a:sx n="85" d="100"/>
          <a:sy n="85" d="100"/>
        </p:scale>
        <p:origin x="-210" y="-78"/>
      </p:cViewPr>
      <p:guideLst>
        <p:guide orient="horz" pos="313"/>
        <p:guide orient="horz" pos="4200"/>
        <p:guide pos="4050"/>
        <p:guide pos="557"/>
        <p:guide pos="7677"/>
        <p:guide pos="416"/>
        <p:guide pos="13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54" d="100"/>
          <a:sy n="54" d="100"/>
        </p:scale>
        <p:origin x="-2916" y="-84"/>
      </p:cViewPr>
      <p:guideLst>
        <p:guide orient="horz" pos="2955"/>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4" Type="http://schemas.openxmlformats.org/officeDocument/2006/relationships/tags" Target="tags/tag52.xml"/><Relationship Id="rId83" Type="http://schemas.openxmlformats.org/officeDocument/2006/relationships/tableStyles" Target="tableStyles.xml"/><Relationship Id="rId82" Type="http://schemas.openxmlformats.org/officeDocument/2006/relationships/viewProps" Target="viewProps.xml"/><Relationship Id="rId81" Type="http://schemas.openxmlformats.org/officeDocument/2006/relationships/presProps" Target="presProps.xml"/><Relationship Id="rId80" Type="http://schemas.openxmlformats.org/officeDocument/2006/relationships/handoutMaster" Target="handoutMasters/handoutMaster1.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679A98D-95B1-4DD4-8389-DFC8F8C977C3}"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
        <p:nvSpPr>
          <p:cNvPr id="16"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0"/>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7"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8"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9"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0"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0" name="标题占位符 1"/>
          <p:cNvSpPr>
            <a:spLocks noGrp="1"/>
          </p:cNvSpPr>
          <p:nvPr>
            <p:ph type="title" hasCustomPrompt="1"/>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11" name="文本占位符 2"/>
          <p:cNvSpPr>
            <a:spLocks noGrp="1"/>
          </p:cNvSpPr>
          <p:nvPr>
            <p:ph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12"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13"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7" name="组合 46"/>
          <p:cNvGrpSpPr/>
          <p:nvPr userDrawn="1"/>
        </p:nvGrpSpPr>
        <p:grpSpPr>
          <a:xfrm>
            <a:off x="0" y="435399"/>
            <a:ext cx="1117052" cy="212953"/>
            <a:chOff x="2006150" y="1190660"/>
            <a:chExt cx="1932917" cy="101043"/>
          </a:xfrm>
        </p:grpSpPr>
        <p:sp>
          <p:nvSpPr>
            <p:cNvPr id="48" name="矩形 47"/>
            <p:cNvSpPr/>
            <p:nvPr/>
          </p:nvSpPr>
          <p:spPr>
            <a:xfrm>
              <a:off x="2515794" y="1190660"/>
              <a:ext cx="430880" cy="101043"/>
            </a:xfrm>
            <a:prstGeom prst="rect">
              <a:avLst/>
            </a:prstGeom>
            <a:solidFill>
              <a:srgbClr val="EF5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49" name="矩形 48"/>
            <p:cNvSpPr/>
            <p:nvPr/>
          </p:nvSpPr>
          <p:spPr>
            <a:xfrm>
              <a:off x="3011991" y="1190660"/>
              <a:ext cx="430880" cy="101043"/>
            </a:xfrm>
            <a:prstGeom prst="rect">
              <a:avLst/>
            </a:prstGeom>
            <a:solidFill>
              <a:srgbClr val="7562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0" name="矩形 49"/>
            <p:cNvSpPr/>
            <p:nvPr/>
          </p:nvSpPr>
          <p:spPr>
            <a:xfrm>
              <a:off x="3508187" y="1190660"/>
              <a:ext cx="430880" cy="101043"/>
            </a:xfrm>
            <a:prstGeom prst="rect">
              <a:avLst/>
            </a:prstGeom>
            <a:solidFill>
              <a:srgbClr val="5ABB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sp>
          <p:nvSpPr>
            <p:cNvPr id="51" name="矩形 50"/>
            <p:cNvSpPr/>
            <p:nvPr/>
          </p:nvSpPr>
          <p:spPr>
            <a:xfrm>
              <a:off x="2006150" y="1190660"/>
              <a:ext cx="430880" cy="101043"/>
            </a:xfrm>
            <a:prstGeom prst="rect">
              <a:avLst/>
            </a:prstGeom>
            <a:solidFill>
              <a:srgbClr val="F2B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微软雅黑" panose="020B0503020204020204" pitchFamily="34" charset="-122"/>
                <a:ea typeface="微软雅黑" panose="020B0503020204020204" pitchFamily="34" charset="-122"/>
              </a:endParaRPr>
            </a:p>
          </p:txBody>
        </p:sp>
      </p:gr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标题 1"/>
          <p:cNvSpPr>
            <a:spLocks noGrp="1"/>
          </p:cNvSpPr>
          <p:nvPr>
            <p:ph type="title"/>
            <p:custDataLst>
              <p:tags r:id="rId2"/>
            </p:custDataLst>
          </p:nvPr>
        </p:nvSpPr>
        <p:spPr>
          <a:xfrm>
            <a:off x="736248" y="417004"/>
            <a:ext cx="11386253" cy="834992"/>
          </a:xfrm>
        </p:spPr>
        <p:txBody>
          <a:bodyPr wrap="square">
            <a:normAutofit/>
          </a:bodyPr>
          <a:lstStyle>
            <a:lvl1pPr algn="ctr">
              <a:defRPr sz="3370">
                <a:solidFill>
                  <a:schemeClr val="tx1">
                    <a:lumMod val="85000"/>
                    <a:lumOff val="15000"/>
                  </a:schemeClr>
                </a:solidFill>
                <a:latin typeface="+mj-ea"/>
                <a:ea typeface="+mj-ea"/>
              </a:defRPr>
            </a:lvl1pPr>
          </a:lstStyle>
          <a:p>
            <a:r>
              <a:rPr lang="zh-CN" altLang="en-US"/>
              <a:t>单击此处编辑母版标题样式</a:t>
            </a:r>
            <a:endParaRPr lang="zh-CN" altLang="en-US"/>
          </a:p>
        </p:txBody>
      </p:sp>
      <p:sp>
        <p:nvSpPr>
          <p:cNvPr id="7" name="日期占位符 2"/>
          <p:cNvSpPr>
            <a:spLocks noGrp="1"/>
          </p:cNvSpPr>
          <p:nvPr>
            <p:ph type="dt" sz="half" idx="10"/>
            <p:custDataLst>
              <p:tags r:id="rId3"/>
            </p:custDataLst>
          </p:nvPr>
        </p:nvSpPr>
        <p:spPr>
          <a:xfrm>
            <a:off x="647689" y="6658352"/>
            <a:ext cx="2846564" cy="333997"/>
          </a:xfrm>
        </p:spPr>
        <p:txBody>
          <a:bodyPr wrap="square">
            <a:normAutofit/>
          </a:bodyPr>
          <a:lstStyle/>
          <a:p>
            <a:fld id="{760FBDFE-C587-4B4C-A407-44438C67B59E}" type="datetimeFigureOut">
              <a:rPr lang="zh-CN" altLang="en-US" smtClean="0"/>
            </a:fld>
            <a:endParaRPr lang="zh-CN" altLang="en-US"/>
          </a:p>
        </p:txBody>
      </p:sp>
      <p:sp>
        <p:nvSpPr>
          <p:cNvPr id="8" name="页脚占位符 3"/>
          <p:cNvSpPr>
            <a:spLocks noGrp="1"/>
          </p:cNvSpPr>
          <p:nvPr>
            <p:ph type="ftr" sz="quarter" idx="11"/>
            <p:custDataLst>
              <p:tags r:id="rId4"/>
            </p:custDataLst>
          </p:nvPr>
        </p:nvSpPr>
        <p:spPr>
          <a:xfrm>
            <a:off x="4341896" y="6658352"/>
            <a:ext cx="4174960" cy="333997"/>
          </a:xfrm>
        </p:spPr>
        <p:txBody>
          <a:bodyPr/>
          <a:lstStyle/>
          <a:p>
            <a:endParaRPr lang="zh-CN" altLang="en-US" dirty="0"/>
          </a:p>
        </p:txBody>
      </p:sp>
      <p:sp>
        <p:nvSpPr>
          <p:cNvPr id="9" name="灯片编号占位符 4"/>
          <p:cNvSpPr>
            <a:spLocks noGrp="1"/>
          </p:cNvSpPr>
          <p:nvPr>
            <p:ph type="sldNum" sz="quarter" idx="12"/>
            <p:custDataLst>
              <p:tags r:id="rId5"/>
            </p:custDataLst>
          </p:nvPr>
        </p:nvSpPr>
        <p:spPr>
          <a:xfrm>
            <a:off x="9361968" y="6658352"/>
            <a:ext cx="2846564" cy="333997"/>
          </a:xfrm>
        </p:spPr>
        <p:txBody>
          <a:bodyPr wrap="square">
            <a:normAutofit/>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dirty="0" smtClean="0"/>
              <a:t>标题</a:t>
            </a:r>
            <a:endParaRPr lang="zh-CN" altLang="en-US" dirty="0"/>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1"/>
            <a:endParaRPr lang="zh-CN" altLang="en-US" dirty="0"/>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
        <p:nvSpPr>
          <p:cNvPr id="7" name="直角三角形 6"/>
          <p:cNvSpPr/>
          <p:nvPr userDrawn="1"/>
        </p:nvSpPr>
        <p:spPr>
          <a:xfrm rot="10800000" flipH="1">
            <a:off x="2" y="0"/>
            <a:ext cx="10479825" cy="11861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8" name="直角三角形 7"/>
          <p:cNvSpPr/>
          <p:nvPr userDrawn="1"/>
        </p:nvSpPr>
        <p:spPr>
          <a:xfrm>
            <a:off x="1" y="6552743"/>
            <a:ext cx="4100367" cy="67991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
        <p:nvSpPr>
          <p:cNvPr id="9" name="直角三角形 8"/>
          <p:cNvSpPr/>
          <p:nvPr userDrawn="1"/>
        </p:nvSpPr>
        <p:spPr>
          <a:xfrm flipH="1">
            <a:off x="2176402" y="5843953"/>
            <a:ext cx="10682348" cy="1388699"/>
          </a:xfrm>
          <a:prstGeom prst="r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华文中宋" panose="02010600040101010101" pitchFamily="2" charset="-122"/>
          <a:ea typeface="华文中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华文中宋" panose="02010600040101010101" pitchFamily="2" charset="-122"/>
          <a:ea typeface="华文中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华文中宋" panose="02010600040101010101" pitchFamily="2" charset="-122"/>
          <a:ea typeface="华文中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华文中宋" panose="02010600040101010101" pitchFamily="2" charset="-122"/>
          <a:ea typeface="华文中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6.xml"/><Relationship Id="rId2" Type="http://schemas.openxmlformats.org/officeDocument/2006/relationships/image" Target="../media/image10.svg"/><Relationship Id="rId1" Type="http://schemas.openxmlformats.org/officeDocument/2006/relationships/image" Target="../media/image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3" Type="http://schemas.openxmlformats.org/officeDocument/2006/relationships/notesSlide" Target="../notesSlides/notesSlide8.xml"/><Relationship Id="rId12" Type="http://schemas.openxmlformats.org/officeDocument/2006/relationships/slideLayout" Target="../slideLayouts/slideLayout8.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tags" Target="../tags/tag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2" Type="http://schemas.openxmlformats.org/officeDocument/2006/relationships/notesSlide" Target="../notesSlides/notesSlide3.xml"/><Relationship Id="rId11" Type="http://schemas.openxmlformats.org/officeDocument/2006/relationships/slideLayout" Target="../slideLayouts/slideLayout4.xml"/><Relationship Id="rId10" Type="http://schemas.openxmlformats.org/officeDocument/2006/relationships/tags" Target="../tags/tag14.xml"/><Relationship Id="rId1" Type="http://schemas.openxmlformats.org/officeDocument/2006/relationships/tags" Target="../tags/tag5.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5" Type="http://schemas.openxmlformats.org/officeDocument/2006/relationships/notesSlide" Target="../notesSlides/notesSlide11.xml"/><Relationship Id="rId24" Type="http://schemas.openxmlformats.org/officeDocument/2006/relationships/slideLayout" Target="../slideLayouts/slideLayout7.xml"/><Relationship Id="rId23" Type="http://schemas.openxmlformats.org/officeDocument/2006/relationships/tags" Target="../tags/tag51.xml"/><Relationship Id="rId22" Type="http://schemas.openxmlformats.org/officeDocument/2006/relationships/tags" Target="../tags/tag50.xml"/><Relationship Id="rId21" Type="http://schemas.openxmlformats.org/officeDocument/2006/relationships/tags" Target="../tags/tag49.xml"/><Relationship Id="rId20" Type="http://schemas.openxmlformats.org/officeDocument/2006/relationships/tags" Target="../tags/tag48.xml"/><Relationship Id="rId2" Type="http://schemas.openxmlformats.org/officeDocument/2006/relationships/tags" Target="../tags/tag30.xml"/><Relationship Id="rId19" Type="http://schemas.openxmlformats.org/officeDocument/2006/relationships/tags" Target="../tags/tag47.xml"/><Relationship Id="rId18" Type="http://schemas.openxmlformats.org/officeDocument/2006/relationships/tags" Target="../tags/tag46.xml"/><Relationship Id="rId17" Type="http://schemas.openxmlformats.org/officeDocument/2006/relationships/tags" Target="../tags/tag45.xml"/><Relationship Id="rId16" Type="http://schemas.openxmlformats.org/officeDocument/2006/relationships/tags" Target="../tags/tag44.xml"/><Relationship Id="rId15" Type="http://schemas.openxmlformats.org/officeDocument/2006/relationships/tags" Target="../tags/tag43.xml"/><Relationship Id="rId14" Type="http://schemas.openxmlformats.org/officeDocument/2006/relationships/tags" Target="../tags/tag42.xml"/><Relationship Id="rId13" Type="http://schemas.openxmlformats.org/officeDocument/2006/relationships/tags" Target="../tags/tag41.xml"/><Relationship Id="rId12" Type="http://schemas.openxmlformats.org/officeDocument/2006/relationships/tags" Target="../tags/tag40.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tags" Target="../tags/tag2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259"/>
          <p:cNvSpPr>
            <a:spLocks noChangeArrowheads="1"/>
          </p:cNvSpPr>
          <p:nvPr/>
        </p:nvSpPr>
        <p:spPr bwMode="auto">
          <a:xfrm>
            <a:off x="452711" y="1815971"/>
            <a:ext cx="12313367" cy="83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第十三章  科学防治精神障碍</a:t>
            </a:r>
            <a:r>
              <a:rPr lang="zh-CN" altLang="en-US" sz="4000" cap="all" dirty="0" smtClean="0">
                <a:solidFill>
                  <a:schemeClr val="accent1"/>
                </a:solidFill>
                <a:latin typeface="华文琥珀" panose="02010800040101010101" pitchFamily="2" charset="-122"/>
                <a:ea typeface="华文琥珀" panose="02010800040101010101" pitchFamily="2" charset="-122"/>
                <a:cs typeface="Arial" panose="020B0604020202020204" pitchFamily="34" charset="0"/>
              </a:rPr>
              <a:t> </a:t>
            </a:r>
            <a:endParaRPr lang="zh-CN" altLang="en-US" sz="4000" cap="all" dirty="0">
              <a:solidFill>
                <a:schemeClr val="accent1"/>
              </a:solidFill>
              <a:latin typeface="华文隶书" panose="02010800040101010101" pitchFamily="2" charset="-122"/>
              <a:ea typeface="华文隶书" panose="02010800040101010101" pitchFamily="2" charset="-122"/>
              <a:cs typeface="Arial" panose="020B0604020202020204" pitchFamily="34" charset="0"/>
            </a:endParaRPr>
          </a:p>
        </p:txBody>
      </p:sp>
      <p:sp>
        <p:nvSpPr>
          <p:cNvPr id="2" name="矩形 1"/>
          <p:cNvSpPr/>
          <p:nvPr/>
        </p:nvSpPr>
        <p:spPr>
          <a:xfrm>
            <a:off x="185870" y="231949"/>
            <a:ext cx="3877985" cy="584775"/>
          </a:xfrm>
          <a:prstGeom prst="rect">
            <a:avLst/>
          </a:prstGeom>
        </p:spPr>
        <p:txBody>
          <a:bodyPr wrap="none">
            <a:spAutoFit/>
          </a:bodyPr>
          <a:lstStyle/>
          <a:p>
            <a:r>
              <a:rPr lang="zh-CN" altLang="en-US" sz="3200" b="1" dirty="0">
                <a:solidFill>
                  <a:srgbClr val="FEA702"/>
                </a:solidFill>
                <a:effectLst>
                  <a:outerShdw blurRad="38100" dist="38100" dir="2700000" algn="tl">
                    <a:srgbClr val="000000">
                      <a:alpha val="43137"/>
                    </a:srgbClr>
                  </a:outerShdw>
                </a:effectLst>
              </a:rPr>
              <a:t>大学生心理健康教育</a:t>
            </a:r>
            <a:endParaRPr lang="zh-CN" altLang="en-US" sz="3200" b="1" dirty="0">
              <a:solidFill>
                <a:srgbClr val="FEA702"/>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7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bldLvl="0" animBg="1"/>
      <p:bldP spid="15"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二、判断心理正常与心理异常的标准</a:t>
            </a:r>
            <a:endParaRPr lang="zh-CN" altLang="en-US"/>
          </a:p>
        </p:txBody>
      </p:sp>
      <p:sp>
        <p:nvSpPr>
          <p:cNvPr id="3" name="内容占位符 2"/>
          <p:cNvSpPr>
            <a:spLocks noGrp="1"/>
          </p:cNvSpPr>
          <p:nvPr>
            <p:ph idx="1"/>
          </p:nvPr>
        </p:nvSpPr>
        <p:spPr/>
        <p:txBody>
          <a:bodyPr>
            <a:normAutofit fontScale="90000" lnSpcReduction="20000"/>
          </a:bodyPr>
          <a:p>
            <a:pPr marL="0" indent="0" fontAlgn="auto">
              <a:lnSpc>
                <a:spcPct val="150000"/>
              </a:lnSpc>
              <a:buNone/>
            </a:pPr>
            <a:r>
              <a:rPr lang="zh-CN" altLang="en-US" b="1"/>
              <a:t>（一）内省经验标准</a:t>
            </a:r>
            <a:endParaRPr lang="zh-CN" altLang="en-US"/>
          </a:p>
          <a:p>
            <a:pPr marL="0" indent="0" fontAlgn="auto">
              <a:lnSpc>
                <a:spcPct val="150000"/>
              </a:lnSpc>
              <a:buNone/>
            </a:pPr>
            <a:r>
              <a:rPr lang="zh-CN" altLang="en-US"/>
              <a:t>       指通过患者自己的主观经验和观察者自身的活动经验两个角度来判别心理是否正常。</a:t>
            </a:r>
            <a:endParaRPr lang="zh-CN" altLang="en-US"/>
          </a:p>
          <a:p>
            <a:pPr marL="0" indent="0" fontAlgn="auto">
              <a:lnSpc>
                <a:spcPct val="150000"/>
              </a:lnSpc>
              <a:buNone/>
            </a:pPr>
            <a:r>
              <a:rPr lang="en-US" altLang="zh-CN"/>
              <a:t>       1. </a:t>
            </a:r>
            <a:r>
              <a:rPr lang="zh-CN" altLang="en-US"/>
              <a:t>根据自己以往的生活经验来判断自己的心理活动是否正常，如强迫症患者反反复复地洗手，明明知道自己的行为不恰当，却还是控制不住地去做，对此感到很痛苦。</a:t>
            </a:r>
            <a:r>
              <a:rPr lang="en-US" altLang="zh-CN"/>
              <a:t>       </a:t>
            </a:r>
            <a:endParaRPr lang="en-US" altLang="zh-CN"/>
          </a:p>
          <a:p>
            <a:pPr marL="0" indent="0" fontAlgn="auto">
              <a:lnSpc>
                <a:spcPct val="150000"/>
              </a:lnSpc>
              <a:buNone/>
            </a:pPr>
            <a:r>
              <a:rPr lang="en-US" altLang="zh-CN"/>
              <a:t>       2.</a:t>
            </a:r>
            <a:r>
              <a:rPr lang="zh-CN" altLang="en-US"/>
              <a:t>观察者或临床医生可以根据自己的经验和正常人的心理体验，对被观察者的心理健康状况进行评估。</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73742850" name="图片 1073742849"/>
          <p:cNvPicPr>
            <a:picLocks noRot="1" noChangeAspect="1"/>
          </p:cNvPicPr>
          <p:nvPr/>
        </p:nvPicPr>
        <p:blipFill>
          <a:blip r:embed="rId1"/>
          <a:stretch>
            <a:fillRect/>
          </a:stretch>
        </p:blipFill>
        <p:spPr>
          <a:xfrm>
            <a:off x="8517255" y="2752090"/>
            <a:ext cx="4248785" cy="2860040"/>
          </a:xfrm>
          <a:prstGeom prst="rect">
            <a:avLst/>
          </a:prstGeom>
          <a:noFill/>
          <a:ln w="9525">
            <a:noFill/>
          </a:ln>
        </p:spPr>
      </p:pic>
      <p:sp>
        <p:nvSpPr>
          <p:cNvPr id="2" name="标题 1"/>
          <p:cNvSpPr>
            <a:spLocks noGrp="1"/>
          </p:cNvSpPr>
          <p:nvPr>
            <p:ph type="title"/>
          </p:nvPr>
        </p:nvSpPr>
        <p:spPr/>
        <p:txBody>
          <a:bodyPr/>
          <a:p>
            <a:r>
              <a:rPr lang="zh-CN" altLang="en-US">
                <a:sym typeface="+mn-ea"/>
              </a:rPr>
              <a:t>二、判断心理正常与心理异常的标准</a:t>
            </a:r>
            <a:endParaRPr lang="zh-CN" altLang="en-US"/>
          </a:p>
        </p:txBody>
      </p:sp>
      <p:sp>
        <p:nvSpPr>
          <p:cNvPr id="3" name="内容占位符 2"/>
          <p:cNvSpPr>
            <a:spLocks noGrp="1"/>
          </p:cNvSpPr>
          <p:nvPr>
            <p:ph idx="1"/>
          </p:nvPr>
        </p:nvSpPr>
        <p:spPr>
          <a:xfrm>
            <a:off x="622300" y="1730375"/>
            <a:ext cx="7868920" cy="4784725"/>
          </a:xfrm>
        </p:spPr>
        <p:txBody>
          <a:bodyPr>
            <a:noAutofit/>
          </a:bodyPr>
          <a:p>
            <a:pPr marL="0" indent="0" fontAlgn="auto">
              <a:lnSpc>
                <a:spcPct val="150000"/>
              </a:lnSpc>
              <a:buNone/>
            </a:pPr>
            <a:r>
              <a:rPr lang="zh-CN" altLang="en-US" sz="2300" b="1"/>
              <a:t>（二）统计学标准</a:t>
            </a:r>
            <a:endParaRPr lang="zh-CN" altLang="en-US" sz="2300"/>
          </a:p>
          <a:p>
            <a:pPr marL="0" indent="0" fontAlgn="auto">
              <a:lnSpc>
                <a:spcPct val="150000"/>
              </a:lnSpc>
              <a:buNone/>
            </a:pPr>
            <a:r>
              <a:rPr lang="zh-CN" altLang="en-US" sz="2300"/>
              <a:t>      在普通人群中，大部分心理特征都呈现中间多、两头少的正态分布（如图13-1）。</a:t>
            </a:r>
            <a:endParaRPr lang="zh-CN" altLang="en-US" sz="2300"/>
          </a:p>
          <a:p>
            <a:pPr marL="0" indent="0" fontAlgn="auto">
              <a:lnSpc>
                <a:spcPct val="150000"/>
              </a:lnSpc>
              <a:buNone/>
            </a:pPr>
            <a:r>
              <a:rPr lang="zh-CN" altLang="en-US" sz="2300"/>
              <a:t> </a:t>
            </a:r>
            <a:r>
              <a:rPr lang="en-US" altLang="zh-CN" sz="2300"/>
              <a:t>      </a:t>
            </a:r>
            <a:r>
              <a:rPr lang="zh-CN" altLang="en-US" sz="2300"/>
              <a:t>一般来说，我们把居中的大多数人视为心理正常，而把远离中间的两端视为心理异常。</a:t>
            </a:r>
            <a:endParaRPr lang="zh-CN" altLang="en-US" sz="2300"/>
          </a:p>
          <a:p>
            <a:pPr marL="0" indent="0" fontAlgn="auto">
              <a:lnSpc>
                <a:spcPct val="150000"/>
              </a:lnSpc>
              <a:buNone/>
            </a:pPr>
            <a:r>
              <a:rPr lang="zh-CN" altLang="en-US" sz="2300"/>
              <a:t> </a:t>
            </a:r>
            <a:r>
              <a:rPr lang="en-US" altLang="zh-CN" sz="2300"/>
              <a:t>      </a:t>
            </a:r>
            <a:r>
              <a:rPr lang="zh-CN" altLang="en-US" sz="2300"/>
              <a:t>一个人的表现偏离平均值的程度越大，则越不正常。</a:t>
            </a:r>
            <a:endParaRPr lang="zh-CN" altLang="en-US" sz="2300"/>
          </a:p>
          <a:p>
            <a:pPr marL="0" indent="0" fontAlgn="auto">
              <a:lnSpc>
                <a:spcPct val="150000"/>
              </a:lnSpc>
              <a:buNone/>
            </a:pPr>
            <a:r>
              <a:rPr lang="zh-CN" altLang="en-US" sz="2300"/>
              <a:t> </a:t>
            </a:r>
            <a:r>
              <a:rPr lang="en-US" altLang="zh-CN" sz="2300"/>
              <a:t>      </a:t>
            </a:r>
            <a:r>
              <a:rPr lang="zh-CN" altLang="en-US" sz="2300"/>
              <a:t>心理正常与异常的界限通常是人为划定的，以统计数据为基础。</a:t>
            </a:r>
            <a:endParaRPr lang="zh-CN" altLang="en-US" sz="2300"/>
          </a:p>
        </p:txBody>
      </p:sp>
      <p:sp>
        <p:nvSpPr>
          <p:cNvPr id="4" name="文本框 3"/>
          <p:cNvSpPr txBox="1"/>
          <p:nvPr/>
        </p:nvSpPr>
        <p:spPr>
          <a:xfrm>
            <a:off x="8877300" y="5056505"/>
            <a:ext cx="2228850" cy="368300"/>
          </a:xfrm>
          <a:prstGeom prst="rect">
            <a:avLst/>
          </a:prstGeom>
          <a:noFill/>
        </p:spPr>
        <p:txBody>
          <a:bodyPr wrap="square" rtlCol="0" anchor="t">
            <a:spAutoFit/>
          </a:bodyPr>
          <a:p>
            <a:r>
              <a:rPr lang="zh-CN" altLang="en-US">
                <a:sym typeface="+mn-ea"/>
              </a:rPr>
              <a:t>图13-1：正态分布</a:t>
            </a:r>
            <a:endParaRPr lang="zh-CN" altLang="en-US">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二、判断心理正常与心理异常的标准</a:t>
            </a:r>
            <a:endParaRPr lang="zh-CN" altLang="en-US"/>
          </a:p>
        </p:txBody>
      </p:sp>
      <p:sp>
        <p:nvSpPr>
          <p:cNvPr id="3" name="内容占位符 2"/>
          <p:cNvSpPr>
            <a:spLocks noGrp="1"/>
          </p:cNvSpPr>
          <p:nvPr>
            <p:ph idx="1"/>
          </p:nvPr>
        </p:nvSpPr>
        <p:spPr/>
        <p:txBody>
          <a:bodyPr>
            <a:normAutofit fontScale="90000"/>
          </a:bodyPr>
          <a:p>
            <a:pPr marL="0" indent="0" fontAlgn="auto">
              <a:lnSpc>
                <a:spcPct val="150000"/>
              </a:lnSpc>
              <a:buNone/>
            </a:pPr>
            <a:r>
              <a:rPr lang="zh-CN" altLang="en-US" b="1"/>
              <a:t>（三）医学标准</a:t>
            </a:r>
            <a:endParaRPr lang="zh-CN" altLang="en-US"/>
          </a:p>
          <a:p>
            <a:pPr marL="0" indent="0" fontAlgn="auto">
              <a:lnSpc>
                <a:spcPct val="150000"/>
              </a:lnSpc>
              <a:buNone/>
            </a:pPr>
            <a:r>
              <a:rPr lang="zh-CN" altLang="en-US"/>
              <a:t>      心理活动以大脑的生理生化物质及其运行机制为基础。有些精神障碍是大脑器质性病变和躯体疾病所导致，可以通过一些医学检查来进行辅助诊断。</a:t>
            </a:r>
            <a:endParaRPr lang="zh-CN" altLang="en-US"/>
          </a:p>
          <a:p>
            <a:pPr marL="0" indent="0" fontAlgn="auto">
              <a:lnSpc>
                <a:spcPct val="150000"/>
              </a:lnSpc>
              <a:buNone/>
            </a:pPr>
            <a:r>
              <a:rPr lang="zh-CN" altLang="en-US"/>
              <a:t> </a:t>
            </a:r>
            <a:r>
              <a:rPr lang="en-US" altLang="zh-CN"/>
              <a:t>     </a:t>
            </a:r>
            <a:r>
              <a:rPr lang="zh-CN" altLang="en-US"/>
              <a:t>虽然医学标准比较客观，对于脑部疾病、身体疾病、感染中毒所致的精神障碍有比较理想的诊断作用，但对于神经症和人格障碍等的诊断作用却不明显。</a:t>
            </a:r>
            <a:endParaRPr lang="zh-CN" altLang="en-US"/>
          </a:p>
          <a:p>
            <a:pPr marL="0" indent="0" fontAlgn="auto">
              <a:lnSpc>
                <a:spcPct val="150000"/>
              </a:lnSpc>
              <a:buNone/>
            </a:pPr>
            <a:r>
              <a:rPr lang="zh-CN" altLang="en-US"/>
              <a:t> </a:t>
            </a:r>
            <a:r>
              <a:rPr lang="en-US" altLang="zh-CN"/>
              <a:t>     </a:t>
            </a:r>
            <a:r>
              <a:rPr lang="zh-CN" altLang="en-US"/>
              <a:t>不少精神障碍以认知和情感障碍为主要特征，因此即使医学检查的结果正常，也不能排除精神障碍的存在。</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二、判断心理正常与心理异常的标准</a:t>
            </a:r>
            <a:endParaRPr lang="zh-CN" altLang="en-US"/>
          </a:p>
        </p:txBody>
      </p:sp>
      <p:sp>
        <p:nvSpPr>
          <p:cNvPr id="3" name="内容占位符 2"/>
          <p:cNvSpPr>
            <a:spLocks noGrp="1"/>
          </p:cNvSpPr>
          <p:nvPr>
            <p:ph idx="1"/>
          </p:nvPr>
        </p:nvSpPr>
        <p:spPr/>
        <p:txBody>
          <a:bodyPr>
            <a:normAutofit fontScale="25000"/>
          </a:bodyPr>
          <a:p>
            <a:pPr marL="0" indent="0" fontAlgn="auto">
              <a:lnSpc>
                <a:spcPct val="150000"/>
              </a:lnSpc>
              <a:buNone/>
            </a:pPr>
            <a:r>
              <a:rPr lang="zh-CN" altLang="en-US" sz="11200" b="1"/>
              <a:t>（四）社会适应标准</a:t>
            </a:r>
            <a:endParaRPr lang="zh-CN" altLang="en-US" sz="11200"/>
          </a:p>
          <a:p>
            <a:pPr marL="0" indent="0" fontAlgn="auto">
              <a:lnSpc>
                <a:spcPct val="150000"/>
              </a:lnSpc>
              <a:buNone/>
            </a:pPr>
            <a:r>
              <a:rPr lang="zh-CN" altLang="en-US" sz="6400"/>
              <a:t>     </a:t>
            </a:r>
            <a:r>
              <a:rPr lang="en-US" altLang="zh-CN" sz="6400"/>
              <a:t>      </a:t>
            </a:r>
            <a:r>
              <a:rPr lang="zh-CN" altLang="en-US" sz="9600"/>
              <a:t>社会适应标准主要根据当事人的行为是否符合生活环境的要求、社会的行为准则、伦理道德规范等来判断其心理是否正常。</a:t>
            </a:r>
            <a:endParaRPr lang="zh-CN" altLang="en-US" sz="9600"/>
          </a:p>
          <a:p>
            <a:pPr marL="0" indent="0" fontAlgn="auto">
              <a:lnSpc>
                <a:spcPct val="150000"/>
              </a:lnSpc>
              <a:buNone/>
            </a:pPr>
            <a:r>
              <a:rPr lang="zh-CN" altLang="en-US" sz="9600"/>
              <a:t> </a:t>
            </a:r>
            <a:r>
              <a:rPr lang="en-US" altLang="zh-CN" sz="9600"/>
              <a:t>     </a:t>
            </a:r>
            <a:r>
              <a:rPr lang="zh-CN" altLang="en-US" sz="9600"/>
              <a:t>例如马斯洛（Maslow)和密特尔曼（Mittelman）提出的心理健康十标准，就包括了</a:t>
            </a:r>
            <a:r>
              <a:rPr lang="zh-CN" altLang="en-US" sz="9600" b="1">
                <a:solidFill>
                  <a:srgbClr val="FF0000"/>
                </a:solidFill>
              </a:rPr>
              <a:t>“有充分的适应能力”，“生活目标能切合实际”，“有从经验中学习的能力”</a:t>
            </a:r>
            <a:r>
              <a:rPr lang="zh-CN" altLang="en-US" sz="9600"/>
              <a:t>等社会适应的标准。</a:t>
            </a:r>
            <a:endParaRPr lang="zh-CN" altLang="en-US" sz="9600"/>
          </a:p>
          <a:p>
            <a:pPr marL="0" indent="0" fontAlgn="auto">
              <a:lnSpc>
                <a:spcPct val="150000"/>
              </a:lnSpc>
              <a:buNone/>
            </a:pPr>
            <a:r>
              <a:rPr lang="zh-CN" altLang="en-US" sz="9600"/>
              <a:t> </a:t>
            </a:r>
            <a:r>
              <a:rPr lang="en-US" altLang="zh-CN" sz="9600"/>
              <a:t>     </a:t>
            </a:r>
            <a:r>
              <a:rPr lang="zh-CN" altLang="en-US" sz="9600"/>
              <a:t>社会适应标准还提示我们，心理异常的判断还要考虑地域、习俗和文化因素。</a:t>
            </a:r>
            <a:endParaRPr lang="zh-CN" altLang="en-US" sz="96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329305" y="1154191"/>
            <a:ext cx="1162193" cy="1162193"/>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椭圆 11"/>
          <p:cNvSpPr/>
          <p:nvPr/>
        </p:nvSpPr>
        <p:spPr>
          <a:xfrm>
            <a:off x="-1389358" y="4640771"/>
            <a:ext cx="1162193" cy="1162193"/>
          </a:xfrm>
          <a:prstGeom prst="ellipse">
            <a:avLst/>
          </a:prstGeom>
          <a:solidFill>
            <a:schemeClr val="accent4"/>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椭圆 12"/>
          <p:cNvSpPr/>
          <p:nvPr/>
        </p:nvSpPr>
        <p:spPr>
          <a:xfrm>
            <a:off x="-1359332" y="2316384"/>
            <a:ext cx="1162193" cy="1162193"/>
          </a:xfrm>
          <a:prstGeom prst="ellipse">
            <a:avLst/>
          </a:prstGeom>
          <a:solidFill>
            <a:schemeClr val="accent2">
              <a:alpha val="80000"/>
            </a:schemeClr>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389358" y="3478578"/>
            <a:ext cx="1162193" cy="1162193"/>
          </a:xfrm>
          <a:prstGeom prst="ellipse">
            <a:avLst/>
          </a:prstGeom>
          <a:solidFill>
            <a:schemeClr val="accent3"/>
          </a:solidFill>
          <a:ln w="12700" cap="flat" cmpd="sng" algn="ctr">
            <a:noFill/>
            <a:prstDash val="solid"/>
            <a:miter lim="800000"/>
          </a:ln>
          <a:effectLst/>
        </p:spPr>
        <p:txBody>
          <a:bodyPr rtlCol="0" anchor="ctr"/>
          <a:lstStyle/>
          <a:p>
            <a:pPr algn="ctr">
              <a:defRPr/>
            </a:pPr>
            <a:endParaRPr lang="zh-CN" altLang="en-US" sz="253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388110" y="2529205"/>
            <a:ext cx="6577330" cy="845185"/>
            <a:chOff x="1315773" y="1844858"/>
            <a:chExt cx="2481545" cy="801314"/>
          </a:xfrm>
        </p:grpSpPr>
        <p:sp>
          <p:nvSpPr>
            <p:cNvPr id="15" name="矩形 14"/>
            <p:cNvSpPr/>
            <p:nvPr/>
          </p:nvSpPr>
          <p:spPr bwMode="auto">
            <a:xfrm>
              <a:off x="1315773" y="1844858"/>
              <a:ext cx="2481545" cy="801314"/>
            </a:xfrm>
            <a:prstGeom prst="rect">
              <a:avLst/>
            </a:prstGeom>
            <a:solidFill>
              <a:srgbClr val="5ABB93"/>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6435" tIns="48217" rIns="96435" bIns="48217"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9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p:txBody>
        </p:sp>
        <p:sp>
          <p:nvSpPr>
            <p:cNvPr id="25" name="TextBox 18"/>
            <p:cNvSpPr txBox="1"/>
            <p:nvPr/>
          </p:nvSpPr>
          <p:spPr>
            <a:xfrm>
              <a:off x="1420711" y="2046227"/>
              <a:ext cx="2362472" cy="393734"/>
            </a:xfrm>
            <a:prstGeom prst="rect">
              <a:avLst/>
            </a:prstGeom>
            <a:noFill/>
          </p:spPr>
          <p:txBody>
            <a:bodyPr wrap="square" rtlCol="0">
              <a:spAutoFit/>
            </a:bodyPr>
            <a:lstStyle/>
            <a:p>
              <a:pPr algn="l"/>
              <a:r>
                <a:rPr lang="zh-CN" altLang="en-US" sz="2110" dirty="0">
                  <a:solidFill>
                    <a:schemeClr val="bg1"/>
                  </a:solidFill>
                  <a:latin typeface="微软雅黑" panose="020B0503020204020204" pitchFamily="34" charset="-122"/>
                  <a:ea typeface="微软雅黑" panose="020B0503020204020204" pitchFamily="34" charset="-122"/>
                  <a:sym typeface="+mn-ea"/>
                </a:rPr>
                <a:t>第一，主观世界与客观世界的统一性原则。</a:t>
              </a:r>
              <a:endParaRPr lang="zh-CN" altLang="en-US" sz="2110" dirty="0">
                <a:solidFill>
                  <a:schemeClr val="bg1"/>
                </a:solidFill>
                <a:latin typeface="微软雅黑" panose="020B0503020204020204" pitchFamily="34" charset="-122"/>
                <a:ea typeface="微软雅黑" panose="020B0503020204020204" pitchFamily="34" charset="-122"/>
                <a:sym typeface="+mn-ea"/>
              </a:endParaRPr>
            </a:p>
          </p:txBody>
        </p:sp>
      </p:grpSp>
      <p:grpSp>
        <p:nvGrpSpPr>
          <p:cNvPr id="3" name="组合 2"/>
          <p:cNvGrpSpPr/>
          <p:nvPr/>
        </p:nvGrpSpPr>
        <p:grpSpPr>
          <a:xfrm>
            <a:off x="1388110" y="3636010"/>
            <a:ext cx="6577330" cy="845185"/>
            <a:chOff x="1315773" y="2934407"/>
            <a:chExt cx="2481545" cy="801314"/>
          </a:xfrm>
        </p:grpSpPr>
        <p:sp>
          <p:nvSpPr>
            <p:cNvPr id="18" name="矩形 17"/>
            <p:cNvSpPr/>
            <p:nvPr/>
          </p:nvSpPr>
          <p:spPr bwMode="auto">
            <a:xfrm>
              <a:off x="1315773" y="2934407"/>
              <a:ext cx="2481545" cy="801314"/>
            </a:xfrm>
            <a:prstGeom prst="rect">
              <a:avLst/>
            </a:prstGeom>
            <a:solidFill>
              <a:srgbClr val="75627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6435" tIns="48217" rIns="96435" bIns="48217" numCol="1" rtlCol="0"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8" name="TextBox 20"/>
            <p:cNvSpPr txBox="1"/>
            <p:nvPr/>
          </p:nvSpPr>
          <p:spPr>
            <a:xfrm>
              <a:off x="1420711" y="3144256"/>
              <a:ext cx="2362472" cy="393734"/>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pPr algn="l"/>
              <a:r>
                <a:rPr lang="zh-CN" altLang="en-US" sz="2110" b="1" dirty="0">
                  <a:solidFill>
                    <a:schemeClr val="bg1"/>
                  </a:solidFill>
                  <a:sym typeface="+mn-ea"/>
                </a:rPr>
                <a:t>第二，心理活动的内在一致性原则。</a:t>
              </a:r>
              <a:endParaRPr lang="zh-CN" altLang="en-US" sz="2110" b="1" dirty="0">
                <a:solidFill>
                  <a:schemeClr val="bg1"/>
                </a:solidFill>
                <a:latin typeface="微软雅黑" panose="020B0503020204020204" pitchFamily="34" charset="-122"/>
                <a:ea typeface="微软雅黑" panose="020B0503020204020204" pitchFamily="34" charset="-122"/>
                <a:sym typeface="+mn-ea"/>
              </a:endParaRPr>
            </a:p>
          </p:txBody>
        </p:sp>
      </p:grpSp>
      <p:grpSp>
        <p:nvGrpSpPr>
          <p:cNvPr id="4" name="组合 3"/>
          <p:cNvGrpSpPr/>
          <p:nvPr/>
        </p:nvGrpSpPr>
        <p:grpSpPr>
          <a:xfrm>
            <a:off x="1388110" y="4823460"/>
            <a:ext cx="6577330" cy="845185"/>
            <a:chOff x="1315773" y="4029370"/>
            <a:chExt cx="2481545" cy="801314"/>
          </a:xfrm>
        </p:grpSpPr>
        <p:sp>
          <p:nvSpPr>
            <p:cNvPr id="21" name="矩形 20"/>
            <p:cNvSpPr/>
            <p:nvPr/>
          </p:nvSpPr>
          <p:spPr bwMode="auto">
            <a:xfrm>
              <a:off x="1315773" y="4029370"/>
              <a:ext cx="2481545" cy="801314"/>
            </a:xfrm>
            <a:prstGeom prst="rect">
              <a:avLst/>
            </a:prstGeom>
            <a:solidFill>
              <a:srgbClr val="EF5B43"/>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6435" tIns="48217" rIns="96435" bIns="48217" numCol="1" rtlCol="0"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30" name="TextBox 22"/>
            <p:cNvSpPr txBox="1"/>
            <p:nvPr/>
          </p:nvSpPr>
          <p:spPr>
            <a:xfrm>
              <a:off x="1333427" y="4156688"/>
              <a:ext cx="2362472" cy="547856"/>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pPr algn="l">
                <a:lnSpc>
                  <a:spcPct val="150000"/>
                </a:lnSpc>
              </a:pPr>
              <a:r>
                <a:rPr lang="en-US" altLang="zh-CN" sz="2110" b="1" dirty="0">
                  <a:solidFill>
                    <a:schemeClr val="bg1"/>
                  </a:solidFill>
                  <a:sym typeface="+mn-ea"/>
                </a:rPr>
                <a:t>  </a:t>
              </a:r>
              <a:r>
                <a:rPr lang="zh-CN" altLang="en-US" sz="2110" b="1" dirty="0">
                  <a:solidFill>
                    <a:schemeClr val="bg1"/>
                  </a:solidFill>
                  <a:sym typeface="+mn-ea"/>
                </a:rPr>
                <a:t>第三，人格的相对稳定性原则。</a:t>
              </a:r>
              <a:endParaRPr lang="zh-CN" altLang="en-US" sz="2110" b="1" dirty="0">
                <a:solidFill>
                  <a:schemeClr val="bg1"/>
                </a:solidFill>
                <a:latin typeface="微软雅黑" panose="020B0503020204020204" pitchFamily="34" charset="-122"/>
                <a:ea typeface="微软雅黑" panose="020B0503020204020204" pitchFamily="34" charset="-122"/>
                <a:sym typeface="+mn-ea"/>
              </a:endParaRPr>
            </a:p>
          </p:txBody>
        </p:sp>
      </p:grpSp>
      <p:sp>
        <p:nvSpPr>
          <p:cNvPr id="37" name="文本框 36"/>
          <p:cNvSpPr txBox="1"/>
          <p:nvPr/>
        </p:nvSpPr>
        <p:spPr>
          <a:xfrm>
            <a:off x="1892935" y="952500"/>
            <a:ext cx="8446770" cy="645160"/>
          </a:xfrm>
          <a:prstGeom prst="rect">
            <a:avLst/>
          </a:prstGeom>
          <a:noFill/>
        </p:spPr>
        <p:txBody>
          <a:bodyPr wrap="none" rtlCol="0" anchor="t">
            <a:spAutoFit/>
          </a:bodyPr>
          <a:p>
            <a:pPr algn="l"/>
            <a:r>
              <a:rPr lang="zh-CN" altLang="en-US" sz="3600" b="1" dirty="0">
                <a:sym typeface="+mn-ea"/>
              </a:rPr>
              <a:t>三、区分心理正常与心理异常的三个原则</a:t>
            </a:r>
            <a:endParaRPr lang="zh-CN" altLang="en-US" sz="3600" b="1" dirty="0">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4238" y="677228"/>
            <a:ext cx="11090275" cy="1397000"/>
          </a:xfrm>
        </p:spPr>
        <p:txBody>
          <a:bodyPr/>
          <a:lstStyle/>
          <a:p>
            <a:r>
              <a:rPr lang="zh-CN" altLang="en-US" sz="3600" dirty="0">
                <a:sym typeface="+mn-ea"/>
              </a:rPr>
              <a:t>如何帮助心理异常朋友</a:t>
            </a:r>
            <a:endParaRPr lang="zh-CN" altLang="en-US" sz="3600" dirty="0">
              <a:sym typeface="+mn-ea"/>
            </a:endParaRPr>
          </a:p>
        </p:txBody>
      </p:sp>
      <p:sp>
        <p:nvSpPr>
          <p:cNvPr id="3" name="内容占位符 2"/>
          <p:cNvSpPr>
            <a:spLocks noGrp="1"/>
          </p:cNvSpPr>
          <p:nvPr>
            <p:ph idx="1"/>
          </p:nvPr>
        </p:nvSpPr>
        <p:spPr>
          <a:xfrm>
            <a:off x="884555" y="1925955"/>
            <a:ext cx="11090275" cy="5160645"/>
          </a:xfrm>
        </p:spPr>
        <p:txBody>
          <a:bodyPr/>
          <a:lstStyle/>
          <a:p>
            <a:pPr marL="0" indent="0" fontAlgn="auto">
              <a:lnSpc>
                <a:spcPct val="150000"/>
              </a:lnSpc>
              <a:buNone/>
            </a:pPr>
            <a:r>
              <a:rPr lang="en-US" altLang="zh-CN" sz="2400" dirty="0"/>
              <a:t>      </a:t>
            </a:r>
            <a:r>
              <a:rPr lang="zh-CN" altLang="en-US" sz="2000" dirty="0"/>
              <a:t>当发现身边有人出现心理异常时，我们应该陪伴他们，尝试进行沟通。避免采用批评、教育的方式去对待他们的问题，而应该倾听他们的内心，理解他们，给他们提供一些支持和帮助。适当的时候，应建议他们去心理科就诊，也可以陪伴他们一同前去。</a:t>
            </a:r>
            <a:endParaRPr lang="zh-CN" altLang="en-US" sz="2000" dirty="0"/>
          </a:p>
          <a:p>
            <a:pPr marL="0" indent="0" fontAlgn="auto">
              <a:lnSpc>
                <a:spcPct val="150000"/>
              </a:lnSpc>
              <a:buNone/>
            </a:pPr>
            <a:r>
              <a:rPr lang="en-US" altLang="zh-CN" sz="2000" dirty="0"/>
              <a:t>       </a:t>
            </a:r>
            <a:r>
              <a:rPr lang="zh-CN" altLang="en-US" sz="2000" dirty="0"/>
              <a:t>如果身边人出现严重的心理异常时，我们应该保持冷静的态度，不要恐惧、回避、嘲讽、激惹对方。与对方进行平和的交谈，尽量安抚他们的情绪，了解心理异常出现的原因。对有自伤或伤人倾向的人应注意转移他们身边的危险用品、分散他们的注意力，通知其亲属，劝说其到精神专科医院就诊。紧急情况下，应与所在单位、派出所、精神专科医院等相关部门取得联系，确保当事人的生命安全。</a:t>
            </a:r>
            <a:endParaRPr lang="zh-CN" altLang="en-US" sz="2000" dirty="0"/>
          </a:p>
        </p:txBody>
      </p:sp>
      <p:sp>
        <p:nvSpPr>
          <p:cNvPr id="4" name="文本框 3"/>
          <p:cNvSpPr txBox="1"/>
          <p:nvPr/>
        </p:nvSpPr>
        <p:spPr>
          <a:xfrm>
            <a:off x="150495" y="155575"/>
            <a:ext cx="2688590" cy="521970"/>
          </a:xfrm>
          <a:prstGeom prst="rect">
            <a:avLst/>
          </a:prstGeom>
          <a:noFill/>
        </p:spPr>
        <p:txBody>
          <a:bodyPr wrap="square" rtlCol="0">
            <a:spAutoFit/>
          </a:bodyPr>
          <a:p>
            <a:r>
              <a:rPr lang="zh-CN" altLang="en-US" sz="2800" dirty="0">
                <a:sym typeface="+mn-ea"/>
              </a:rPr>
              <a:t>【心理加油站】</a:t>
            </a:r>
            <a:endParaRPr lang="zh-CN" altLang="en-US" sz="2800" dirty="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85159" y="3071918"/>
            <a:ext cx="6422674"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精神障碍概述</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435667" y="87948"/>
            <a:ext cx="11090275" cy="1397000"/>
          </a:xfrm>
        </p:spPr>
        <p:txBody>
          <a:bodyPr/>
          <a:p>
            <a:r>
              <a:rPr lang="zh-CN" altLang="en-US" sz="2800">
                <a:sym typeface="+mn-ea"/>
              </a:rPr>
              <a:t>【案例导入】</a:t>
            </a:r>
            <a:endParaRPr lang="zh-CN" altLang="en-US" sz="2800">
              <a:sym typeface="+mn-ea"/>
            </a:endParaRPr>
          </a:p>
        </p:txBody>
      </p:sp>
      <p:sp>
        <p:nvSpPr>
          <p:cNvPr id="3" name="内容占位符 2"/>
          <p:cNvSpPr>
            <a:spLocks noGrp="1"/>
          </p:cNvSpPr>
          <p:nvPr>
            <p:ph idx="1"/>
          </p:nvPr>
        </p:nvSpPr>
        <p:spPr>
          <a:xfrm>
            <a:off x="955993" y="1239838"/>
            <a:ext cx="11090275" cy="4589462"/>
          </a:xfrm>
        </p:spPr>
        <p:txBody>
          <a:bodyPr>
            <a:noAutofit/>
          </a:bodyPr>
          <a:p>
            <a:endParaRPr lang="zh-CN" altLang="en-US" sz="1400"/>
          </a:p>
          <a:p>
            <a:pPr marL="0" indent="0" fontAlgn="auto">
              <a:lnSpc>
                <a:spcPct val="150000"/>
              </a:lnSpc>
              <a:buNone/>
            </a:pPr>
            <a:r>
              <a:rPr lang="zh-CN" altLang="en-US" sz="1400" dirty="0"/>
              <a:t>    </a:t>
            </a:r>
            <a:r>
              <a:rPr lang="zh-CN" altLang="en-US" sz="2400" dirty="0"/>
              <a:t>  </a:t>
            </a:r>
            <a:r>
              <a:rPr lang="en-US" altLang="zh-CN" sz="2400" dirty="0"/>
              <a:t> </a:t>
            </a:r>
            <a:r>
              <a:rPr lang="zh-CN" altLang="en-US" sz="2000" dirty="0"/>
              <a:t>出生在高级知识分子家庭的邓某曾经是父亲眼中的天才，年仅15岁就被国内名牌大学录取，毕业后又去国外留学。近10年的留学生涯，邓某就读和工作的都是一流大学，并获得博士学位。</a:t>
            </a:r>
            <a:endParaRPr lang="zh-CN" altLang="en-US" sz="2000" dirty="0"/>
          </a:p>
          <a:p>
            <a:pPr marL="0" indent="0" fontAlgn="auto">
              <a:lnSpc>
                <a:spcPct val="150000"/>
              </a:lnSpc>
              <a:buNone/>
            </a:pPr>
            <a:r>
              <a:rPr lang="zh-CN" altLang="en-US" sz="2000" dirty="0"/>
              <a:t>32岁那年，正在攻读博士学位的邓某认识了一位不错的男同学，很快坠入爱河。后来，由于男同学比邓某大了8岁，且有高血压，在家人的强烈反对下，这段恋爱无果而终。</a:t>
            </a:r>
            <a:endParaRPr lang="zh-CN" altLang="en-US" sz="2000" dirty="0"/>
          </a:p>
          <a:p>
            <a:pPr marL="0" indent="0" fontAlgn="auto">
              <a:lnSpc>
                <a:spcPct val="150000"/>
              </a:lnSpc>
              <a:buNone/>
            </a:pPr>
            <a:r>
              <a:rPr lang="en-US" altLang="zh-CN" sz="2000" dirty="0"/>
              <a:t>       </a:t>
            </a:r>
            <a:r>
              <a:rPr lang="zh-CN" altLang="en-US" sz="2000" dirty="0"/>
              <a:t>回国后，邓某最大的希望是到大学教书。她联系了上海一所知名大学的教授，对方同意了，但表示要等自己考察结束后面谈。邓某信心满满，不料，没过多久，她就接到教授的邮件，被告知不用去上海了。</a:t>
            </a:r>
            <a:endParaRPr lang="zh-CN" altLang="en-US" sz="2000" dirty="0"/>
          </a:p>
          <a:p>
            <a:pPr marL="0" indent="0" fontAlgn="auto">
              <a:lnSpc>
                <a:spcPct val="150000"/>
              </a:lnSpc>
              <a:buNone/>
            </a:pPr>
            <a:r>
              <a:rPr lang="zh-CN" altLang="en-US" sz="2000" dirty="0"/>
              <a:t>后来，邓某在湖南某大学待了两个月。时任领导对她的印象相当模糊：“她没有参与教学，大多数时间是在宾馆里过的，只有刚到时去实验室熟悉了一下情况。”邓某入职不久，就表现出精神异常的症状，于是学校联系邓某的父母，要求解除聘用合同。</a:t>
            </a:r>
            <a:endParaRPr lang="zh-CN" altLang="en-US" sz="2000" dirty="0"/>
          </a:p>
          <a:p>
            <a:pPr marL="0" indent="0" fontAlgn="auto">
              <a:lnSpc>
                <a:spcPct val="150000"/>
              </a:lnSpc>
              <a:buNone/>
            </a:pPr>
            <a:endParaRPr lang="zh-CN" altLang="en-US" sz="2000" dirty="0"/>
          </a:p>
        </p:txBody>
      </p:sp>
      <p:sp>
        <p:nvSpPr>
          <p:cNvPr id="5" name="文本框 4"/>
          <p:cNvSpPr txBox="1"/>
          <p:nvPr/>
        </p:nvSpPr>
        <p:spPr>
          <a:xfrm>
            <a:off x="4053205" y="951865"/>
            <a:ext cx="5545455" cy="521970"/>
          </a:xfrm>
          <a:prstGeom prst="rect">
            <a:avLst/>
          </a:prstGeom>
          <a:noFill/>
        </p:spPr>
        <p:txBody>
          <a:bodyPr wrap="none" rtlCol="0" anchor="t">
            <a:spAutoFit/>
          </a:bodyPr>
          <a:p>
            <a:pPr algn="l"/>
            <a:r>
              <a:rPr lang="zh-CN" altLang="en-US" sz="2800" b="1">
                <a:sym typeface="+mn-ea"/>
              </a:rPr>
              <a:t>海归博士难面挫折患上精神分裂症</a:t>
            </a:r>
            <a:endParaRPr lang="zh-CN" altLang="en-US" sz="2800" b="1">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normAutofit lnSpcReduction="20000"/>
          </a:bodyPr>
          <a:p>
            <a:pPr marL="0" indent="0" fontAlgn="auto">
              <a:lnSpc>
                <a:spcPct val="150000"/>
              </a:lnSpc>
              <a:buNone/>
            </a:pPr>
            <a:r>
              <a:rPr lang="zh-CN" altLang="en-US" sz="2000" dirty="0">
                <a:sym typeface="+mn-ea"/>
              </a:rPr>
              <a:t>    </a:t>
            </a:r>
            <a:r>
              <a:rPr lang="en-US" altLang="zh-CN" sz="2000" dirty="0">
                <a:sym typeface="+mn-ea"/>
              </a:rPr>
              <a:t> </a:t>
            </a:r>
            <a:r>
              <a:rPr lang="zh-CN" altLang="en-US" sz="2400" dirty="0">
                <a:sym typeface="+mn-ea"/>
              </a:rPr>
              <a:t>从那以后，尽管邓某找过多份工作，也先后多次出国，但挫折似乎跟她如影随形。雪上加霜的是，她的精神状态越来越糟，进精神病院已成常态。家属们从医院得知，邓某患上了精神分裂症。医生的结论是，邓某是由于情感、事业等多重挫折而导致思想受到刺激。</a:t>
            </a:r>
            <a:endParaRPr lang="zh-CN" altLang="en-US" sz="2400" dirty="0"/>
          </a:p>
          <a:p>
            <a:pPr marL="0" indent="0" fontAlgn="auto">
              <a:lnSpc>
                <a:spcPct val="150000"/>
              </a:lnSpc>
              <a:buNone/>
            </a:pPr>
            <a:r>
              <a:rPr lang="en-US" altLang="zh-CN" sz="2400" dirty="0">
                <a:sym typeface="+mn-ea"/>
              </a:rPr>
              <a:t>      </a:t>
            </a:r>
            <a:r>
              <a:rPr lang="zh-CN" altLang="en-US" sz="2400" dirty="0">
                <a:sym typeface="+mn-ea"/>
              </a:rPr>
              <a:t>从海归博士到精神病患者，邓某的父亲陷入了深深的自责：“是我害了她。”在邓某的成长过程中，一切都由父母安排妥帖，导致她的社会经验极其缺乏，加上从小就在周围的人群中出类拔萃，她的优越感极强，遇到挫折就接受不了。</a:t>
            </a:r>
            <a:r>
              <a:rPr lang="zh-CN" altLang="en-US" sz="1600" dirty="0">
                <a:sym typeface="+mn-ea"/>
              </a:rPr>
              <a:t> </a:t>
            </a:r>
            <a:endParaRPr lang="zh-CN" altLang="en-US" sz="1600" dirty="0"/>
          </a:p>
          <a:p>
            <a:endParaRPr lang="zh-CN" alt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dirty="0"/>
              <a:t>邓某从一个海归博士到精神病患者的经历给你什么样的感触？</a:t>
            </a:r>
            <a:endParaRPr lang="zh-CN" altLang="en-US" sz="3200" dirty="0"/>
          </a:p>
          <a:p>
            <a:pPr fontAlgn="auto">
              <a:lnSpc>
                <a:spcPct val="150000"/>
              </a:lnSpc>
            </a:pPr>
            <a:r>
              <a:rPr lang="zh-CN" altLang="en-US" sz="3200" dirty="0"/>
              <a:t>精神障碍是怎样发生的？  </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509510" y="447675"/>
            <a:ext cx="4908550" cy="792480"/>
          </a:xfrm>
        </p:spPr>
        <p:txBody>
          <a:bodyPr/>
          <a:p>
            <a:r>
              <a:rPr lang="zh-CN" altLang="en-US" sz="4000">
                <a:sym typeface="+mn-ea"/>
              </a:rPr>
              <a:t>【习近平语录】</a:t>
            </a:r>
            <a:endParaRPr lang="zh-CN" altLang="en-US" sz="4000">
              <a:sym typeface="+mn-ea"/>
            </a:endParaRPr>
          </a:p>
        </p:txBody>
      </p:sp>
      <p:sp>
        <p:nvSpPr>
          <p:cNvPr id="3" name="内容占位符 2"/>
          <p:cNvSpPr>
            <a:spLocks noGrp="1"/>
          </p:cNvSpPr>
          <p:nvPr>
            <p:ph idx="1"/>
          </p:nvPr>
        </p:nvSpPr>
        <p:spPr>
          <a:xfrm>
            <a:off x="884238" y="1239838"/>
            <a:ext cx="11090275" cy="4589462"/>
          </a:xfrm>
        </p:spPr>
        <p:txBody>
          <a:bodyPr/>
          <a:p>
            <a:pPr fontAlgn="auto">
              <a:lnSpc>
                <a:spcPct val="150000"/>
              </a:lnSpc>
            </a:pPr>
            <a:endParaRPr lang="zh-CN" altLang="en-US"/>
          </a:p>
          <a:p>
            <a:pPr marL="0" indent="0" fontAlgn="auto">
              <a:lnSpc>
                <a:spcPct val="150000"/>
              </a:lnSpc>
              <a:buNone/>
            </a:pPr>
            <a:r>
              <a:rPr lang="en-US" altLang="zh-CN"/>
              <a:t>      </a:t>
            </a:r>
            <a:r>
              <a:rPr lang="zh-CN" altLang="en-US"/>
              <a:t>要加大心理健康问题基础性研究，做好心理健康知识和心理疾病科普工作，规范发展心理治疗、心理咨询等心理健康服务。</a:t>
            </a:r>
            <a:endParaRPr lang="zh-CN" altLang="en-US"/>
          </a:p>
          <a:p>
            <a:pPr marL="0" indent="0" fontAlgn="auto">
              <a:lnSpc>
                <a:spcPct val="150000"/>
              </a:lnSpc>
              <a:buNone/>
            </a:pPr>
            <a:endParaRPr lang="zh-CN" altLang="en-US"/>
          </a:p>
          <a:p>
            <a:pPr marL="0" indent="0" algn="r" fontAlgn="auto">
              <a:lnSpc>
                <a:spcPct val="150000"/>
              </a:lnSpc>
              <a:buNone/>
            </a:pPr>
            <a:r>
              <a:rPr lang="zh-CN" altLang="en-US"/>
              <a:t>——2016年8月19日，习近平在全国卫生与健康大会上的讲话</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一、精神障碍的定义</a:t>
            </a:r>
            <a:endParaRPr lang="zh-CN" altLang="en-US"/>
          </a:p>
        </p:txBody>
      </p:sp>
      <p:sp>
        <p:nvSpPr>
          <p:cNvPr id="3" name="内容占位符 2"/>
          <p:cNvSpPr>
            <a:spLocks noGrp="1"/>
          </p:cNvSpPr>
          <p:nvPr>
            <p:ph idx="1"/>
          </p:nvPr>
        </p:nvSpPr>
        <p:spPr/>
        <p:txBody>
          <a:bodyPr/>
          <a:p>
            <a:pPr fontAlgn="auto">
              <a:lnSpc>
                <a:spcPct val="150000"/>
              </a:lnSpc>
              <a:buFont typeface="Wingdings" panose="05000000000000000000" charset="0"/>
              <a:buChar char="u"/>
            </a:pPr>
            <a:r>
              <a:rPr lang="zh-CN" altLang="en-US" dirty="0">
                <a:sym typeface="+mn-ea"/>
              </a:rPr>
              <a:t>提到精神障碍你会想到什么？</a:t>
            </a:r>
            <a:endParaRPr lang="zh-CN" altLang="en-US"/>
          </a:p>
          <a:p>
            <a:pPr fontAlgn="auto">
              <a:lnSpc>
                <a:spcPct val="150000"/>
              </a:lnSpc>
              <a:buFont typeface="Wingdings" panose="05000000000000000000" charset="0"/>
              <a:buChar char="u"/>
            </a:pPr>
            <a:r>
              <a:rPr lang="zh-CN" altLang="en-US"/>
              <a:t>什么是精神障碍呢？</a:t>
            </a:r>
            <a:endParaRPr lang="zh-CN" altLang="en-US"/>
          </a:p>
          <a:p>
            <a:pPr fontAlgn="auto">
              <a:lnSpc>
                <a:spcPct val="150000"/>
              </a:lnSpc>
              <a:buFont typeface="Wingdings" panose="05000000000000000000" charset="0"/>
              <a:buChar char="u"/>
            </a:pPr>
            <a:r>
              <a:rPr lang="zh-CN" altLang="en-US"/>
              <a:t>精神障碍等于神经病吗？</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一、精神</a:t>
            </a:r>
            <a:r>
              <a:rPr lang="zh-CN" altLang="en-US" dirty="0"/>
              <a:t>障碍的定义</a:t>
            </a:r>
            <a:endParaRPr lang="zh-CN" altLang="en-US" dirty="0"/>
          </a:p>
        </p:txBody>
      </p:sp>
      <p:sp>
        <p:nvSpPr>
          <p:cNvPr id="3" name="内容占位符 2"/>
          <p:cNvSpPr>
            <a:spLocks noGrp="1"/>
          </p:cNvSpPr>
          <p:nvPr>
            <p:ph idx="1"/>
          </p:nvPr>
        </p:nvSpPr>
        <p:spPr/>
        <p:txBody>
          <a:bodyPr>
            <a:normAutofit lnSpcReduction="20000"/>
          </a:bodyPr>
          <a:lstStyle/>
          <a:p>
            <a:pPr marL="0" indent="0" fontAlgn="auto">
              <a:lnSpc>
                <a:spcPct val="150000"/>
              </a:lnSpc>
              <a:buNone/>
            </a:pPr>
            <a:r>
              <a:rPr lang="en-US" altLang="zh-CN" dirty="0"/>
              <a:t>       </a:t>
            </a:r>
            <a:r>
              <a:rPr lang="en-US" altLang="zh-CN" sz="2400" dirty="0">
                <a:solidFill>
                  <a:srgbClr val="0170C1"/>
                </a:solidFill>
              </a:rPr>
              <a:t> 精神障碍的类型多样，各有其特征表现，不能简单地以一些反常的表现对其进行定义。</a:t>
            </a:r>
            <a:endParaRPr lang="en-US" altLang="zh-CN" sz="2400" dirty="0">
              <a:solidFill>
                <a:srgbClr val="0170C1"/>
              </a:solidFill>
            </a:endParaRPr>
          </a:p>
          <a:p>
            <a:pPr marL="0" indent="0" fontAlgn="auto">
              <a:lnSpc>
                <a:spcPct val="150000"/>
              </a:lnSpc>
              <a:buNone/>
            </a:pPr>
            <a:r>
              <a:rPr lang="en-US" altLang="zh-CN" sz="2400" dirty="0"/>
              <a:t>       </a:t>
            </a:r>
            <a:r>
              <a:rPr lang="zh-CN" altLang="en-US" sz="2400" b="1" dirty="0"/>
              <a:t>精神障碍是由不同原因引起的大脑组织结构或大脑功能损害，而发生精神活动异常的一类疾病的总称。</a:t>
            </a:r>
            <a:endParaRPr lang="zh-CN" altLang="en-US" sz="2400" b="1" dirty="0"/>
          </a:p>
          <a:p>
            <a:pPr marL="0" indent="0" fontAlgn="auto">
              <a:lnSpc>
                <a:spcPct val="150000"/>
              </a:lnSpc>
              <a:buNone/>
            </a:pPr>
            <a:r>
              <a:rPr lang="zh-CN" altLang="en-US" sz="2400" b="1" dirty="0"/>
              <a:t> </a:t>
            </a:r>
            <a:r>
              <a:rPr lang="en-US" altLang="zh-CN" sz="2400" b="1" dirty="0"/>
              <a:t>     </a:t>
            </a:r>
            <a:r>
              <a:rPr lang="zh-CN" altLang="en-US" sz="2400" dirty="0"/>
              <a:t>精神障碍的患者主要在感知觉、记忆、思维、情感、意志等精神活动和行为方面出现异常。</a:t>
            </a:r>
            <a:endParaRPr lang="zh-CN" altLang="en-US" sz="2400" dirty="0"/>
          </a:p>
          <a:p>
            <a:pPr marL="0" indent="0" fontAlgn="auto">
              <a:lnSpc>
                <a:spcPct val="150000"/>
              </a:lnSpc>
              <a:buNone/>
            </a:pPr>
            <a:r>
              <a:rPr lang="en-US" altLang="zh-CN" sz="2400" dirty="0"/>
              <a:t>       </a:t>
            </a:r>
            <a:r>
              <a:rPr lang="zh-CN" altLang="en-US" sz="2400" dirty="0"/>
              <a:t>思考：精神障碍与“神经病”这两个概念有什么区别？ </a:t>
            </a:r>
            <a:r>
              <a:rPr lang="zh-CN" altLang="en-US" dirty="0"/>
              <a:t> </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 二、精神疾病的分类</a:t>
            </a:r>
            <a:endParaRPr lang="zh-CN" altLang="en-US" dirty="0"/>
          </a:p>
        </p:txBody>
      </p:sp>
      <p:sp>
        <p:nvSpPr>
          <p:cNvPr id="3" name="内容占位符 2"/>
          <p:cNvSpPr>
            <a:spLocks noGrp="1"/>
          </p:cNvSpPr>
          <p:nvPr>
            <p:ph idx="1"/>
          </p:nvPr>
        </p:nvSpPr>
        <p:spPr>
          <a:xfrm>
            <a:off x="1100455" y="2680335"/>
            <a:ext cx="4260850" cy="4589145"/>
          </a:xfrm>
        </p:spPr>
        <p:txBody>
          <a:bodyPr>
            <a:noAutofit/>
          </a:bodyPr>
          <a:lstStyle/>
          <a:p>
            <a:pPr marL="0" indent="0">
              <a:buNone/>
            </a:pPr>
            <a:r>
              <a:rPr lang="zh-CN" altLang="en-US" sz="1800" dirty="0"/>
              <a:t>（一）器质性精神障碍</a:t>
            </a:r>
            <a:endParaRPr lang="zh-CN" altLang="en-US" sz="1800" dirty="0"/>
          </a:p>
          <a:p>
            <a:pPr marL="0" indent="0">
              <a:buNone/>
            </a:pPr>
            <a:r>
              <a:rPr lang="zh-CN" altLang="en-US" sz="1800" dirty="0"/>
              <a:t>（二）精神活性物质使用所致精神障碍</a:t>
            </a:r>
            <a:endParaRPr lang="zh-CN" altLang="en-US" sz="1800" dirty="0"/>
          </a:p>
          <a:p>
            <a:pPr marL="0" indent="0">
              <a:buNone/>
            </a:pPr>
            <a:r>
              <a:rPr lang="zh-CN" altLang="en-US" sz="1800" dirty="0"/>
              <a:t>（三）精神分裂症及其他原发性精神病性障碍</a:t>
            </a:r>
            <a:endParaRPr lang="zh-CN" altLang="en-US" sz="1800" dirty="0"/>
          </a:p>
          <a:p>
            <a:pPr marL="0" indent="0">
              <a:buNone/>
            </a:pPr>
            <a:r>
              <a:rPr lang="zh-CN" altLang="en-US" sz="1800" dirty="0"/>
              <a:t>（四）双相障碍</a:t>
            </a:r>
            <a:endParaRPr lang="zh-CN" altLang="en-US" sz="1800" dirty="0"/>
          </a:p>
          <a:p>
            <a:pPr marL="0" indent="0">
              <a:buNone/>
            </a:pPr>
            <a:r>
              <a:rPr lang="zh-CN" altLang="en-US" sz="1800" dirty="0"/>
              <a:t>（五）抑郁障碍</a:t>
            </a:r>
            <a:endParaRPr lang="zh-CN" altLang="en-US" sz="1800" dirty="0"/>
          </a:p>
          <a:p>
            <a:pPr marL="0" indent="0">
              <a:buNone/>
            </a:pPr>
            <a:r>
              <a:rPr lang="zh-CN" altLang="en-US" sz="1800" dirty="0"/>
              <a:t>（六）焦虑障碍</a:t>
            </a:r>
            <a:endParaRPr lang="zh-CN" altLang="en-US" sz="1800" dirty="0"/>
          </a:p>
          <a:p>
            <a:pPr marL="0" indent="0">
              <a:buNone/>
            </a:pPr>
            <a:r>
              <a:rPr lang="zh-CN" altLang="en-US" sz="1800" dirty="0"/>
              <a:t>（七）强迫及相关障碍</a:t>
            </a:r>
            <a:endParaRPr lang="zh-CN" altLang="en-US" sz="1800" dirty="0"/>
          </a:p>
          <a:p>
            <a:pPr marL="0" indent="0">
              <a:buNone/>
            </a:pPr>
            <a:r>
              <a:rPr lang="zh-CN" altLang="en-US" sz="1800" dirty="0"/>
              <a:t>（八）创伤及应激相关障碍</a:t>
            </a:r>
            <a:endParaRPr lang="zh-CN" altLang="en-US" sz="1800" dirty="0"/>
          </a:p>
          <a:p>
            <a:pPr marL="0" indent="0">
              <a:buNone/>
            </a:pPr>
            <a:endParaRPr lang="zh-CN" altLang="en-US" sz="1800" dirty="0"/>
          </a:p>
        </p:txBody>
      </p:sp>
      <p:sp>
        <p:nvSpPr>
          <p:cNvPr id="4" name="文本框 3"/>
          <p:cNvSpPr txBox="1"/>
          <p:nvPr/>
        </p:nvSpPr>
        <p:spPr>
          <a:xfrm>
            <a:off x="668655" y="1456055"/>
            <a:ext cx="11186160" cy="1198880"/>
          </a:xfrm>
          <a:prstGeom prst="rect">
            <a:avLst/>
          </a:prstGeom>
          <a:noFill/>
        </p:spPr>
        <p:txBody>
          <a:bodyPr wrap="square" rtlCol="0" anchor="t">
            <a:spAutoFit/>
          </a:bodyPr>
          <a:p>
            <a:pPr marL="0" indent="0" eaLnBrk="1" latinLnBrk="0" hangingPunct="1">
              <a:lnSpc>
                <a:spcPct val="150000"/>
              </a:lnSpc>
              <a:buNone/>
            </a:pPr>
            <a:r>
              <a:rPr lang="en-US" altLang="zh-CN" sz="2400" dirty="0">
                <a:sym typeface="+mn-ea"/>
              </a:rPr>
              <a:t>         </a:t>
            </a:r>
            <a:r>
              <a:rPr lang="zh-CN" altLang="en-US" sz="2400" dirty="0">
                <a:sym typeface="+mn-ea"/>
              </a:rPr>
              <a:t>根据国家卫生健康委发布的《精神障碍诊疗规范（2020年版）》，常见精神障碍可以划分为16类：</a:t>
            </a:r>
            <a:endParaRPr lang="zh-CN" altLang="en-US" sz="2400" dirty="0">
              <a:sym typeface="+mn-ea"/>
            </a:endParaRPr>
          </a:p>
        </p:txBody>
      </p:sp>
      <p:sp>
        <p:nvSpPr>
          <p:cNvPr id="5" name="文本框 4"/>
          <p:cNvSpPr txBox="1"/>
          <p:nvPr/>
        </p:nvSpPr>
        <p:spPr>
          <a:xfrm>
            <a:off x="6069330" y="2608580"/>
            <a:ext cx="3993515" cy="3830955"/>
          </a:xfrm>
          <a:prstGeom prst="rect">
            <a:avLst/>
          </a:prstGeom>
          <a:noFill/>
        </p:spPr>
        <p:txBody>
          <a:bodyPr wrap="square" rtlCol="0" anchor="t">
            <a:spAutoFit/>
          </a:bodyPr>
          <a:p>
            <a:pPr marL="0" indent="0" eaLnBrk="1" latinLnBrk="0" hangingPunct="1">
              <a:lnSpc>
                <a:spcPct val="150000"/>
              </a:lnSpc>
              <a:buNone/>
            </a:pPr>
            <a:r>
              <a:rPr lang="zh-CN" altLang="en-US" sz="1800" dirty="0">
                <a:sym typeface="+mn-ea"/>
              </a:rPr>
              <a:t>（</a:t>
            </a:r>
            <a:r>
              <a:rPr lang="zh-CN" altLang="en-US" sz="1800" dirty="0">
                <a:latin typeface="华文中宋" panose="02010600040101010101" pitchFamily="2" charset="-122"/>
                <a:ea typeface="华文中宋" panose="02010600040101010101" pitchFamily="2" charset="-122"/>
                <a:sym typeface="+mn-ea"/>
              </a:rPr>
              <a:t>九）分离障碍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（十）躯体症状及相关障碍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（十一）进食与喂养障碍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（十二）睡眠障碍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（十三）成人人格和行为障碍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（十四）神经发育障碍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（十五）通常起病于儿童少年的行为和情绪障碍</a:t>
            </a:r>
            <a:endParaRPr lang="zh-CN" altLang="en-US" sz="1800" dirty="0">
              <a:latin typeface="华文中宋" panose="02010600040101010101" pitchFamily="2" charset="-122"/>
              <a:ea typeface="华文中宋" panose="02010600040101010101" pitchFamily="2" charset="-122"/>
            </a:endParaRPr>
          </a:p>
          <a:p>
            <a:pPr marL="0" indent="0" eaLnBrk="1" latinLnBrk="0" hangingPunct="1">
              <a:lnSpc>
                <a:spcPct val="150000"/>
              </a:lnSpc>
              <a:buNone/>
            </a:pPr>
            <a:r>
              <a:rPr lang="zh-CN" altLang="en-US" sz="1800" dirty="0">
                <a:latin typeface="华文中宋" panose="02010600040101010101" pitchFamily="2" charset="-122"/>
                <a:ea typeface="华文中宋" panose="02010600040101010101" pitchFamily="2" charset="-122"/>
                <a:sym typeface="+mn-ea"/>
              </a:rPr>
              <a:t>（十六）成瘾行为所致障碍</a:t>
            </a:r>
            <a:endParaRPr lang="zh-CN" altLang="en-US" sz="1800" dirty="0">
              <a:latin typeface="华文中宋" panose="02010600040101010101" pitchFamily="2" charset="-122"/>
              <a:ea typeface="华文中宋" panose="02010600040101010101" pitchFamily="2" charset="-122"/>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p:cNvSpPr>
            <a:spLocks noEditPoints="1"/>
          </p:cNvSpPr>
          <p:nvPr/>
        </p:nvSpPr>
        <p:spPr bwMode="auto">
          <a:xfrm>
            <a:off x="2203353" y="1850920"/>
            <a:ext cx="2931423" cy="2916066"/>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rgbClr val="5ABB93"/>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16" name="Freeform 6"/>
          <p:cNvSpPr>
            <a:spLocks noEditPoints="1"/>
          </p:cNvSpPr>
          <p:nvPr/>
        </p:nvSpPr>
        <p:spPr bwMode="auto">
          <a:xfrm>
            <a:off x="7178434" y="3042823"/>
            <a:ext cx="2931421" cy="2930023"/>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chemeClr val="accent6">
              <a:lumMod val="75000"/>
            </a:schemeClr>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lstStyle/>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sp>
        <p:nvSpPr>
          <p:cNvPr id="18" name="Freeform 8"/>
          <p:cNvSpPr>
            <a:spLocks noEditPoints="1"/>
          </p:cNvSpPr>
          <p:nvPr/>
        </p:nvSpPr>
        <p:spPr bwMode="auto">
          <a:xfrm>
            <a:off x="7187833" y="5694795"/>
            <a:ext cx="698061" cy="698061"/>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rgbClr val="858976"/>
          </a:solidFill>
          <a:ln>
            <a:noFill/>
          </a:ln>
        </p:spPr>
        <p:txBody>
          <a:bodyPr vert="horz" wrap="square" lIns="96435" tIns="48217" rIns="96435" bIns="48217" numCol="1" anchor="t" anchorCtr="0" compatLnSpc="1"/>
          <a:lstStyle/>
          <a:p>
            <a:pPr algn="ctr"/>
            <a:endParaRPr lang="zh-CN" altLang="en-US" sz="2530" dirty="0">
              <a:solidFill>
                <a:schemeClr val="bg1"/>
              </a:solidFill>
              <a:latin typeface="微软雅黑" panose="020B0503020204020204" pitchFamily="34" charset="-122"/>
              <a:ea typeface="微软雅黑" panose="020B0503020204020204" pitchFamily="34" charset="-122"/>
            </a:endParaRPr>
          </a:p>
        </p:txBody>
      </p:sp>
      <p:sp>
        <p:nvSpPr>
          <p:cNvPr id="19" name="Freeform 9"/>
          <p:cNvSpPr>
            <a:spLocks noEditPoints="1"/>
          </p:cNvSpPr>
          <p:nvPr/>
        </p:nvSpPr>
        <p:spPr bwMode="auto">
          <a:xfrm>
            <a:off x="3720553" y="4767095"/>
            <a:ext cx="590925" cy="592598"/>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rgbClr val="858976"/>
          </a:solidFill>
          <a:ln>
            <a:noFill/>
          </a:ln>
        </p:spPr>
        <p:txBody>
          <a:bodyPr vert="horz" wrap="square" lIns="96435" tIns="48217" rIns="96435" bIns="48217" numCol="1" anchor="t" anchorCtr="0" compatLnSpc="1"/>
          <a:lstStyle/>
          <a:p>
            <a:pPr algn="ctr"/>
            <a:endParaRPr lang="zh-CN" altLang="en-US" sz="2530" dirty="0">
              <a:solidFill>
                <a:schemeClr val="bg1"/>
              </a:solidFill>
              <a:latin typeface="微软雅黑" panose="020B0503020204020204" pitchFamily="34" charset="-122"/>
              <a:ea typeface="微软雅黑" panose="020B0503020204020204" pitchFamily="34" charset="-122"/>
            </a:endParaRPr>
          </a:p>
        </p:txBody>
      </p:sp>
      <p:sp>
        <p:nvSpPr>
          <p:cNvPr id="20" name="Freeform 10"/>
          <p:cNvSpPr>
            <a:spLocks noEditPoints="1"/>
          </p:cNvSpPr>
          <p:nvPr/>
        </p:nvSpPr>
        <p:spPr bwMode="auto">
          <a:xfrm>
            <a:off x="5286557" y="2433587"/>
            <a:ext cx="1352597" cy="1354272"/>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rgbClr val="F2B973"/>
          </a:solidFill>
          <a:ln>
            <a:noFill/>
          </a:ln>
        </p:spPr>
        <p:txBody>
          <a:bodyPr vert="horz" wrap="square" lIns="96435" tIns="48217" rIns="96435" bIns="48217" numCol="1" anchor="t" anchorCtr="0" compatLnSpc="1"/>
          <a:lstStyle/>
          <a:p>
            <a:pPr algn="ctr"/>
            <a:endParaRPr lang="zh-CN" altLang="en-US" sz="253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2825874" y="3358539"/>
            <a:ext cx="1686560" cy="546100"/>
          </a:xfrm>
          <a:prstGeom prst="rect">
            <a:avLst/>
          </a:prstGeom>
        </p:spPr>
        <p:txBody>
          <a:bodyPr wrap="none">
            <a:spAutoFit/>
          </a:bodyPr>
          <a:lstStyle/>
          <a:p>
            <a:pPr algn="ctr"/>
            <a:r>
              <a:rPr lang="zh-CN" altLang="en-US" sz="2955" b="1" dirty="0">
                <a:solidFill>
                  <a:srgbClr val="5ABB93"/>
                </a:solidFill>
                <a:latin typeface="微软雅黑" panose="020B0503020204020204" pitchFamily="34" charset="-122"/>
                <a:ea typeface="微软雅黑" panose="020B0503020204020204" pitchFamily="34" charset="-122"/>
              </a:rPr>
              <a:t>生物因素</a:t>
            </a:r>
            <a:endParaRPr lang="zh-CN" altLang="en-US" sz="2955" b="1" dirty="0">
              <a:solidFill>
                <a:srgbClr val="5ABB93"/>
              </a:solidFill>
              <a:latin typeface="微软雅黑" panose="020B0503020204020204" pitchFamily="34" charset="-122"/>
              <a:ea typeface="微软雅黑" panose="020B0503020204020204" pitchFamily="34" charset="-122"/>
            </a:endParaRPr>
          </a:p>
        </p:txBody>
      </p:sp>
      <p:sp>
        <p:nvSpPr>
          <p:cNvPr id="22" name="矩形 21"/>
          <p:cNvSpPr/>
          <p:nvPr/>
        </p:nvSpPr>
        <p:spPr>
          <a:xfrm>
            <a:off x="7885593" y="4533289"/>
            <a:ext cx="1686560" cy="546100"/>
          </a:xfrm>
          <a:prstGeom prst="rect">
            <a:avLst/>
          </a:prstGeom>
        </p:spPr>
        <p:txBody>
          <a:bodyPr wrap="none">
            <a:spAutoFit/>
          </a:bodyPr>
          <a:lstStyle/>
          <a:p>
            <a:pPr algn="ctr"/>
            <a:r>
              <a:rPr lang="zh-CN" altLang="en-US" sz="2955" b="1" dirty="0">
                <a:solidFill>
                  <a:schemeClr val="accent6">
                    <a:lumMod val="50000"/>
                  </a:schemeClr>
                </a:solidFill>
                <a:latin typeface="微软雅黑" panose="020B0503020204020204" pitchFamily="34" charset="-122"/>
                <a:ea typeface="微软雅黑" panose="020B0503020204020204" pitchFamily="34" charset="-122"/>
              </a:rPr>
              <a:t>社会因素</a:t>
            </a:r>
            <a:endParaRPr lang="zh-CN" altLang="en-US" sz="2955" b="1" dirty="0">
              <a:solidFill>
                <a:schemeClr val="accent6">
                  <a:lumMod val="50000"/>
                </a:schemeClr>
              </a:solidFill>
              <a:latin typeface="微软雅黑" panose="020B0503020204020204" pitchFamily="34" charset="-122"/>
              <a:ea typeface="微软雅黑" panose="020B0503020204020204" pitchFamily="34" charset="-122"/>
            </a:endParaRPr>
          </a:p>
        </p:txBody>
      </p:sp>
      <p:sp>
        <p:nvSpPr>
          <p:cNvPr id="23" name="Freeform 19"/>
          <p:cNvSpPr>
            <a:spLocks noEditPoints="1"/>
          </p:cNvSpPr>
          <p:nvPr/>
        </p:nvSpPr>
        <p:spPr bwMode="auto">
          <a:xfrm>
            <a:off x="8335343" y="3716141"/>
            <a:ext cx="838677" cy="686342"/>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chemeClr val="accent6">
              <a:lumMod val="50000"/>
            </a:schemeClr>
          </a:solidFill>
          <a:ln>
            <a:noFill/>
          </a:ln>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5" name="Freeform 11"/>
          <p:cNvSpPr>
            <a:spLocks noEditPoints="1"/>
          </p:cNvSpPr>
          <p:nvPr/>
        </p:nvSpPr>
        <p:spPr bwMode="auto">
          <a:xfrm>
            <a:off x="3162959" y="2626276"/>
            <a:ext cx="1012853" cy="636149"/>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rgbClr val="5ABB93"/>
          </a:solidFill>
          <a:ln>
            <a:noFill/>
          </a:ln>
        </p:spPr>
        <p:txBody>
          <a:bodyPr vert="horz" wrap="square" lIns="96422" tIns="48211" rIns="96422" bIns="48211" numCol="1" anchor="t" anchorCtr="0" compatLnSpc="1"/>
          <a:lstStyle/>
          <a:p>
            <a:endParaRPr lang="zh-CN" altLang="en-US" sz="100" dirty="0">
              <a:solidFill>
                <a:schemeClr val="bg1"/>
              </a:solidFill>
              <a:latin typeface="微软雅黑" panose="020B0503020204020204" pitchFamily="34" charset="-122"/>
              <a:ea typeface="微软雅黑" panose="020B0503020204020204" pitchFamily="34" charset="-122"/>
            </a:endParaRPr>
          </a:p>
        </p:txBody>
      </p:sp>
      <p:sp>
        <p:nvSpPr>
          <p:cNvPr id="2" name="Freeform 6"/>
          <p:cNvSpPr>
            <a:spLocks noEditPoints="1"/>
          </p:cNvSpPr>
          <p:nvPr/>
        </p:nvSpPr>
        <p:spPr bwMode="auto">
          <a:xfrm>
            <a:off x="4311409" y="3904518"/>
            <a:ext cx="2931421" cy="2930023"/>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chemeClr val="accent3">
              <a:lumMod val="50000"/>
            </a:schemeClr>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6435" tIns="48217" rIns="96435" bIns="48217" numCol="1" anchor="t" anchorCtr="0" compatLnSpc="1"/>
          <a:p>
            <a:pPr>
              <a:spcBef>
                <a:spcPct val="20000"/>
              </a:spcBef>
              <a:buChar char="•"/>
            </a:pPr>
            <a:endParaRPr lang="zh-CN" altLang="en-US" sz="2110" dirty="0">
              <a:solidFill>
                <a:schemeClr val="tx2"/>
              </a:solidFill>
              <a:latin typeface="微软雅黑" panose="020B0503020204020204" pitchFamily="34" charset="-122"/>
              <a:ea typeface="微软雅黑" panose="020B0503020204020204" pitchFamily="34" charset="-122"/>
            </a:endParaRPr>
          </a:p>
        </p:txBody>
      </p:sp>
      <p:pic>
        <p:nvPicPr>
          <p:cNvPr id="3" name="图片 2" descr="4520028"/>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5544185" y="4622800"/>
            <a:ext cx="550545" cy="550545"/>
          </a:xfrm>
          <a:prstGeom prst="rect">
            <a:avLst/>
          </a:prstGeom>
        </p:spPr>
      </p:pic>
      <p:sp>
        <p:nvSpPr>
          <p:cNvPr id="4" name="矩形 3"/>
          <p:cNvSpPr/>
          <p:nvPr/>
        </p:nvSpPr>
        <p:spPr>
          <a:xfrm>
            <a:off x="4975984" y="5278144"/>
            <a:ext cx="1686560" cy="546100"/>
          </a:xfrm>
          <a:prstGeom prst="rect">
            <a:avLst/>
          </a:prstGeom>
        </p:spPr>
        <p:txBody>
          <a:bodyPr wrap="none">
            <a:spAutoFit/>
          </a:bodyPr>
          <a:p>
            <a:pPr algn="ctr"/>
            <a:r>
              <a:rPr lang="zh-CN" altLang="en-US" sz="2955" b="1" dirty="0">
                <a:solidFill>
                  <a:schemeClr val="accent3">
                    <a:lumMod val="50000"/>
                  </a:schemeClr>
                </a:solidFill>
                <a:latin typeface="微软雅黑" panose="020B0503020204020204" pitchFamily="34" charset="-122"/>
                <a:ea typeface="微软雅黑" panose="020B0503020204020204" pitchFamily="34" charset="-122"/>
              </a:rPr>
              <a:t>心理因素</a:t>
            </a:r>
            <a:endParaRPr lang="zh-CN" altLang="en-US" sz="2955" b="1"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529965" y="602615"/>
            <a:ext cx="5798820" cy="706755"/>
          </a:xfrm>
          <a:prstGeom prst="rect">
            <a:avLst/>
          </a:prstGeom>
          <a:noFill/>
        </p:spPr>
        <p:txBody>
          <a:bodyPr wrap="none" rtlCol="0" anchor="t">
            <a:spAutoFit/>
          </a:bodyPr>
          <a:p>
            <a:pPr algn="l"/>
            <a:r>
              <a:rPr lang="zh-CN" altLang="en-US" sz="4000" b="1" dirty="0">
                <a:sym typeface="+mn-ea"/>
              </a:rPr>
              <a:t>三、精神障碍的致病因素</a:t>
            </a:r>
            <a:endParaRPr lang="zh-CN" altLang="en-US" sz="4000" b="1" dirty="0">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2250" fill="hold"/>
                                        <p:tgtEl>
                                          <p:spTgt spid="15"/>
                                        </p:tgtEl>
                                        <p:attrNameLst>
                                          <p:attrName>r</p:attrName>
                                        </p:attrNameLst>
                                      </p:cBhvr>
                                    </p:animRot>
                                  </p:childTnLst>
                                </p:cTn>
                              </p:par>
                              <p:par>
                                <p:cTn id="11" presetID="2" presetClass="entr" presetSubtype="2"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500" fill="hold"/>
                                        <p:tgtEl>
                                          <p:spTgt spid="16"/>
                                        </p:tgtEl>
                                        <p:attrNameLst>
                                          <p:attrName>ppt_x</p:attrName>
                                        </p:attrNameLst>
                                      </p:cBhvr>
                                      <p:tavLst>
                                        <p:tav tm="0">
                                          <p:val>
                                            <p:strVal val="1+#ppt_w/2"/>
                                          </p:val>
                                        </p:tav>
                                        <p:tav tm="100000">
                                          <p:val>
                                            <p:strVal val="#ppt_x"/>
                                          </p:val>
                                        </p:tav>
                                      </p:tavLst>
                                    </p:anim>
                                    <p:anim calcmode="lin" valueType="num">
                                      <p:cBhvr additive="base">
                                        <p:cTn id="14" dur="1500" fill="hold"/>
                                        <p:tgtEl>
                                          <p:spTgt spid="16"/>
                                        </p:tgtEl>
                                        <p:attrNameLst>
                                          <p:attrName>ppt_y</p:attrName>
                                        </p:attrNameLst>
                                      </p:cBhvr>
                                      <p:tavLst>
                                        <p:tav tm="0">
                                          <p:val>
                                            <p:strVal val="#ppt_y"/>
                                          </p:val>
                                        </p:tav>
                                        <p:tav tm="100000">
                                          <p:val>
                                            <p:strVal val="#ppt_y"/>
                                          </p:val>
                                        </p:tav>
                                      </p:tavLst>
                                    </p:anim>
                                  </p:childTnLst>
                                </p:cTn>
                              </p:par>
                              <p:par>
                                <p:cTn id="15" presetID="8" presetClass="emph" presetSubtype="0" fill="hold" grpId="1" nodeType="withEffect">
                                  <p:stCondLst>
                                    <p:cond delay="0"/>
                                  </p:stCondLst>
                                  <p:childTnLst>
                                    <p:animRot by="-21600000">
                                      <p:cBhvr>
                                        <p:cTn id="16" dur="2250" fill="hold"/>
                                        <p:tgtEl>
                                          <p:spTgt spid="16"/>
                                        </p:tgtEl>
                                        <p:attrNameLst>
                                          <p:attrName>r</p:attrName>
                                        </p:attrNameLst>
                                      </p:cBhvr>
                                    </p:animRot>
                                  </p:childTnLst>
                                </p:cTn>
                              </p:par>
                              <p:par>
                                <p:cTn id="17" presetID="10" presetClass="entr" presetSubtype="0" fill="hold" grpId="0" nodeType="withEffect">
                                  <p:stCondLst>
                                    <p:cond delay="150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1000" fill="hold"/>
                                        <p:tgtEl>
                                          <p:spTgt spid="20"/>
                                        </p:tgtEl>
                                        <p:attrNameLst>
                                          <p:attrName>ppt_w</p:attrName>
                                        </p:attrNameLst>
                                      </p:cBhvr>
                                      <p:tavLst>
                                        <p:tav tm="0">
                                          <p:val>
                                            <p:fltVal val="0"/>
                                          </p:val>
                                        </p:tav>
                                        <p:tav tm="100000">
                                          <p:val>
                                            <p:strVal val="#ppt_w"/>
                                          </p:val>
                                        </p:tav>
                                      </p:tavLst>
                                    </p:anim>
                                    <p:anim calcmode="lin" valueType="num">
                                      <p:cBhvr>
                                        <p:cTn id="32" dur="1000" fill="hold"/>
                                        <p:tgtEl>
                                          <p:spTgt spid="20"/>
                                        </p:tgtEl>
                                        <p:attrNameLst>
                                          <p:attrName>ppt_h</p:attrName>
                                        </p:attrNameLst>
                                      </p:cBhvr>
                                      <p:tavLst>
                                        <p:tav tm="0">
                                          <p:val>
                                            <p:fltVal val="0"/>
                                          </p:val>
                                        </p:tav>
                                        <p:tav tm="100000">
                                          <p:val>
                                            <p:strVal val="#ppt_h"/>
                                          </p:val>
                                        </p:tav>
                                      </p:tavLst>
                                    </p:anim>
                                    <p:anim calcmode="lin" valueType="num">
                                      <p:cBhvr>
                                        <p:cTn id="33" dur="1000" fill="hold"/>
                                        <p:tgtEl>
                                          <p:spTgt spid="20"/>
                                        </p:tgtEl>
                                        <p:attrNameLst>
                                          <p:attrName>style.rotation</p:attrName>
                                        </p:attrNameLst>
                                      </p:cBhvr>
                                      <p:tavLst>
                                        <p:tav tm="0">
                                          <p:val>
                                            <p:fltVal val="90"/>
                                          </p:val>
                                        </p:tav>
                                        <p:tav tm="100000">
                                          <p:val>
                                            <p:fltVal val="0"/>
                                          </p:val>
                                        </p:tav>
                                      </p:tavLst>
                                    </p:anim>
                                    <p:animEffect transition="in" filter="fade">
                                      <p:cBhvr>
                                        <p:cTn id="34" dur="1000"/>
                                        <p:tgtEl>
                                          <p:spTgt spid="2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ppt_w</p:attrName>
                                        </p:attrNameLst>
                                      </p:cBhvr>
                                      <p:tavLst>
                                        <p:tav tm="0">
                                          <p:val>
                                            <p:fltVal val="0"/>
                                          </p:val>
                                        </p:tav>
                                        <p:tav tm="100000">
                                          <p:val>
                                            <p:strVal val="#ppt_w"/>
                                          </p:val>
                                        </p:tav>
                                      </p:tavLst>
                                    </p:anim>
                                    <p:anim calcmode="lin" valueType="num">
                                      <p:cBhvr>
                                        <p:cTn id="38" dur="1000" fill="hold"/>
                                        <p:tgtEl>
                                          <p:spTgt spid="19"/>
                                        </p:tgtEl>
                                        <p:attrNameLst>
                                          <p:attrName>ppt_h</p:attrName>
                                        </p:attrNameLst>
                                      </p:cBhvr>
                                      <p:tavLst>
                                        <p:tav tm="0">
                                          <p:val>
                                            <p:fltVal val="0"/>
                                          </p:val>
                                        </p:tav>
                                        <p:tav tm="100000">
                                          <p:val>
                                            <p:strVal val="#ppt_h"/>
                                          </p:val>
                                        </p:tav>
                                      </p:tavLst>
                                    </p:anim>
                                    <p:anim calcmode="lin" valueType="num">
                                      <p:cBhvr>
                                        <p:cTn id="39" dur="1000" fill="hold"/>
                                        <p:tgtEl>
                                          <p:spTgt spid="19"/>
                                        </p:tgtEl>
                                        <p:attrNameLst>
                                          <p:attrName>style.rotation</p:attrName>
                                        </p:attrNameLst>
                                      </p:cBhvr>
                                      <p:tavLst>
                                        <p:tav tm="0">
                                          <p:val>
                                            <p:fltVal val="90"/>
                                          </p:val>
                                        </p:tav>
                                        <p:tav tm="100000">
                                          <p:val>
                                            <p:fltVal val="0"/>
                                          </p:val>
                                        </p:tav>
                                      </p:tavLst>
                                    </p:anim>
                                    <p:animEffect transition="in" filter="fade">
                                      <p:cBhvr>
                                        <p:cTn id="40" dur="1000"/>
                                        <p:tgtEl>
                                          <p:spTgt spid="1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fltVal val="0"/>
                                          </p:val>
                                        </p:tav>
                                        <p:tav tm="100000">
                                          <p:val>
                                            <p:strVal val="#ppt_w"/>
                                          </p:val>
                                        </p:tav>
                                      </p:tavLst>
                                    </p:anim>
                                    <p:anim calcmode="lin" valueType="num">
                                      <p:cBhvr>
                                        <p:cTn id="44" dur="1000" fill="hold"/>
                                        <p:tgtEl>
                                          <p:spTgt spid="18"/>
                                        </p:tgtEl>
                                        <p:attrNameLst>
                                          <p:attrName>ppt_h</p:attrName>
                                        </p:attrNameLst>
                                      </p:cBhvr>
                                      <p:tavLst>
                                        <p:tav tm="0">
                                          <p:val>
                                            <p:fltVal val="0"/>
                                          </p:val>
                                        </p:tav>
                                        <p:tav tm="100000">
                                          <p:val>
                                            <p:strVal val="#ppt_h"/>
                                          </p:val>
                                        </p:tav>
                                      </p:tavLst>
                                    </p:anim>
                                    <p:anim calcmode="lin" valueType="num">
                                      <p:cBhvr>
                                        <p:cTn id="45" dur="1000" fill="hold"/>
                                        <p:tgtEl>
                                          <p:spTgt spid="18"/>
                                        </p:tgtEl>
                                        <p:attrNameLst>
                                          <p:attrName>style.rotation</p:attrName>
                                        </p:attrNameLst>
                                      </p:cBhvr>
                                      <p:tavLst>
                                        <p:tav tm="0">
                                          <p:val>
                                            <p:fltVal val="90"/>
                                          </p:val>
                                        </p:tav>
                                        <p:tav tm="100000">
                                          <p:val>
                                            <p:fltVal val="0"/>
                                          </p:val>
                                        </p:tav>
                                      </p:tavLst>
                                    </p:anim>
                                    <p:animEffect transition="in" filter="fade">
                                      <p:cBhvr>
                                        <p:cTn id="46" dur="1000"/>
                                        <p:tgtEl>
                                          <p:spTgt spid="18"/>
                                        </p:tgtEl>
                                      </p:cBhvr>
                                    </p:animEffect>
                                  </p:childTnLst>
                                </p:cTn>
                              </p:par>
                              <p:par>
                                <p:cTn id="47" presetID="2" presetClass="entr" presetSubtype="2"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1500" fill="hold"/>
                                        <p:tgtEl>
                                          <p:spTgt spid="2"/>
                                        </p:tgtEl>
                                        <p:attrNameLst>
                                          <p:attrName>ppt_x</p:attrName>
                                        </p:attrNameLst>
                                      </p:cBhvr>
                                      <p:tavLst>
                                        <p:tav tm="0">
                                          <p:val>
                                            <p:strVal val="1+#ppt_w/2"/>
                                          </p:val>
                                        </p:tav>
                                        <p:tav tm="100000">
                                          <p:val>
                                            <p:strVal val="#ppt_x"/>
                                          </p:val>
                                        </p:tav>
                                      </p:tavLst>
                                    </p:anim>
                                    <p:anim calcmode="lin" valueType="num">
                                      <p:cBhvr additive="base">
                                        <p:cTn id="50" dur="1500" fill="hold"/>
                                        <p:tgtEl>
                                          <p:spTgt spid="2"/>
                                        </p:tgtEl>
                                        <p:attrNameLst>
                                          <p:attrName>ppt_y</p:attrName>
                                        </p:attrNameLst>
                                      </p:cBhvr>
                                      <p:tavLst>
                                        <p:tav tm="0">
                                          <p:val>
                                            <p:strVal val="#ppt_y"/>
                                          </p:val>
                                        </p:tav>
                                        <p:tav tm="100000">
                                          <p:val>
                                            <p:strVal val="#ppt_y"/>
                                          </p:val>
                                        </p:tav>
                                      </p:tavLst>
                                    </p:anim>
                                  </p:childTnLst>
                                </p:cTn>
                              </p:par>
                              <p:par>
                                <p:cTn id="51" presetID="8" presetClass="emph" presetSubtype="0" fill="hold" grpId="1" nodeType="withEffect">
                                  <p:stCondLst>
                                    <p:cond delay="0"/>
                                  </p:stCondLst>
                                  <p:childTnLst>
                                    <p:animRot by="-21600000">
                                      <p:cBhvr>
                                        <p:cTn id="52" dur="2250" fill="hold"/>
                                        <p:tgtEl>
                                          <p:spTgt spid="2"/>
                                        </p:tgtEl>
                                        <p:attrNameLst>
                                          <p:attrName>r</p:attrName>
                                        </p:attrNameLst>
                                      </p:cBhvr>
                                    </p:animRot>
                                  </p:childTnLst>
                                </p:cTn>
                              </p:par>
                              <p:par>
                                <p:cTn id="53" presetID="10" presetClass="entr" presetSubtype="0" fill="hold" grpId="0" nodeType="withEffect">
                                  <p:stCondLst>
                                    <p:cond delay="150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3" presetClass="entr" presetSubtype="16" fill="hold" nodeType="with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plus(in)">
                                      <p:cBhvr>
                                        <p:cTn id="5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5" grpId="1" bldLvl="0" animBg="1"/>
      <p:bldP spid="16" grpId="0" bldLvl="0" animBg="1"/>
      <p:bldP spid="16" grpId="1" bldLvl="0" animBg="1"/>
      <p:bldP spid="18" grpId="0" bldLvl="0" animBg="1"/>
      <p:bldP spid="19" grpId="0" bldLvl="0" animBg="1"/>
      <p:bldP spid="20" grpId="0" bldLvl="0" animBg="1"/>
      <p:bldP spid="21" grpId="0"/>
      <p:bldP spid="22" grpId="0"/>
      <p:bldP spid="23" grpId="0" bldLvl="0" animBg="1"/>
      <p:bldP spid="25" grpId="0" bldLvl="0" animBg="1"/>
      <p:bldP spid="2" grpId="0" bldLvl="0" animBg="1"/>
      <p:bldP spid="2" grpId="1" bldLvl="0" animBg="1"/>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r>
              <a:rPr lang="zh-CN" altLang="en-US" sz="2800" b="1"/>
              <a:t>（一）生物因素</a:t>
            </a:r>
            <a:endParaRPr lang="zh-CN" altLang="en-US" sz="2800" b="1"/>
          </a:p>
        </p:txBody>
      </p:sp>
      <p:sp>
        <p:nvSpPr>
          <p:cNvPr id="3" name="内容占位符 2"/>
          <p:cNvSpPr>
            <a:spLocks noGrp="1"/>
          </p:cNvSpPr>
          <p:nvPr>
            <p:ph idx="1"/>
          </p:nvPr>
        </p:nvSpPr>
        <p:spPr>
          <a:xfrm>
            <a:off x="812800" y="1240155"/>
            <a:ext cx="11090275" cy="5561330"/>
          </a:xfrm>
        </p:spPr>
        <p:txBody>
          <a:bodyPr>
            <a:noAutofit/>
          </a:bodyPr>
          <a:p>
            <a:pPr marL="0" indent="0" fontAlgn="auto">
              <a:lnSpc>
                <a:spcPct val="150000"/>
              </a:lnSpc>
              <a:buNone/>
            </a:pPr>
            <a:r>
              <a:rPr lang="en-US" altLang="zh-CN" sz="1800"/>
              <a:t>  </a:t>
            </a:r>
            <a:r>
              <a:rPr lang="en-US" altLang="zh-CN" sz="2000"/>
              <a:t> </a:t>
            </a:r>
            <a:r>
              <a:rPr lang="en-US" altLang="zh-CN" sz="2400"/>
              <a:t>  </a:t>
            </a:r>
            <a:r>
              <a:rPr lang="zh-CN" altLang="en-US" sz="2400"/>
              <a:t>对精神障碍最早的文字记载是古代中国的《黄帝内经》。中医讲究阴阳平衡，如果平衡打破，就会导致疾病，包括精神障碍。</a:t>
            </a:r>
            <a:endParaRPr lang="zh-CN" altLang="en-US" sz="2400"/>
          </a:p>
          <a:p>
            <a:pPr marL="0" indent="0" fontAlgn="auto">
              <a:lnSpc>
                <a:spcPct val="150000"/>
              </a:lnSpc>
              <a:buNone/>
            </a:pPr>
            <a:r>
              <a:rPr lang="zh-CN" altLang="en-US" sz="2400"/>
              <a:t>有研究者从形态、生理和心理学的观点把人的体型分为四种类型：</a:t>
            </a:r>
            <a:endParaRPr lang="zh-CN" altLang="en-US" sz="2400"/>
          </a:p>
          <a:p>
            <a:pPr marL="457200" lvl="1" indent="0" fontAlgn="auto">
              <a:lnSpc>
                <a:spcPct val="150000"/>
              </a:lnSpc>
              <a:buNone/>
            </a:pPr>
            <a:r>
              <a:rPr lang="zh-CN" altLang="en-US" sz="2000"/>
              <a:t>①瘦长型，多见于精神分裂症；</a:t>
            </a:r>
            <a:endParaRPr lang="zh-CN" altLang="en-US" sz="2000"/>
          </a:p>
          <a:p>
            <a:pPr marL="457200" lvl="1" indent="0" fontAlgn="auto">
              <a:lnSpc>
                <a:spcPct val="150000"/>
              </a:lnSpc>
              <a:buNone/>
            </a:pPr>
            <a:r>
              <a:rPr lang="zh-CN" altLang="en-US" sz="2000"/>
              <a:t>②肥胖型，往往见于躁狂抑郁症；</a:t>
            </a:r>
            <a:endParaRPr lang="zh-CN" altLang="en-US" sz="2000"/>
          </a:p>
          <a:p>
            <a:pPr marL="457200" lvl="1" indent="0" fontAlgn="auto">
              <a:lnSpc>
                <a:spcPct val="150000"/>
              </a:lnSpc>
              <a:buNone/>
            </a:pPr>
            <a:r>
              <a:rPr lang="zh-CN" altLang="en-US" sz="2000"/>
              <a:t>③力士型，常见于癫痫；</a:t>
            </a:r>
            <a:endParaRPr lang="zh-CN" altLang="en-US" sz="2000"/>
          </a:p>
          <a:p>
            <a:pPr marL="457200" lvl="1" indent="0" fontAlgn="auto">
              <a:lnSpc>
                <a:spcPct val="150000"/>
              </a:lnSpc>
              <a:buNone/>
            </a:pPr>
            <a:r>
              <a:rPr lang="zh-CN" altLang="en-US" sz="2000"/>
              <a:t>④发育异常，可见于精神发育迟滞。</a:t>
            </a:r>
            <a:endParaRPr lang="zh-CN" altLang="en-US" sz="2000"/>
          </a:p>
          <a:p>
            <a:pPr marL="457200" lvl="1" indent="0" fontAlgn="auto">
              <a:lnSpc>
                <a:spcPct val="150000"/>
              </a:lnSpc>
              <a:buNone/>
            </a:pPr>
            <a:r>
              <a:rPr lang="zh-CN" altLang="en-US" sz="2000"/>
              <a:t>另外，有关中医体质与精神障碍关系的研究发现，抑郁症患者的中医体质主要集中在气郁质、气虚质、阳虚质这3种中医体质类型中。</a:t>
            </a:r>
            <a:endParaRPr lang="zh-CN" altLang="en-US" sz="2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r>
              <a:rPr lang="zh-CN" altLang="en-US" sz="3200"/>
              <a:t>（二）心理因素</a:t>
            </a:r>
            <a:endParaRPr lang="zh-CN" altLang="en-US" sz="3200"/>
          </a:p>
        </p:txBody>
      </p:sp>
      <p:sp>
        <p:nvSpPr>
          <p:cNvPr id="3" name="内容占位符 2"/>
          <p:cNvSpPr>
            <a:spLocks noGrp="1"/>
          </p:cNvSpPr>
          <p:nvPr>
            <p:ph idx="1"/>
          </p:nvPr>
        </p:nvSpPr>
        <p:spPr>
          <a:xfrm>
            <a:off x="884238" y="1599883"/>
            <a:ext cx="11090275" cy="4589462"/>
          </a:xfrm>
        </p:spPr>
        <p:txBody>
          <a:bodyPr>
            <a:normAutofit fontScale="90000"/>
          </a:bodyPr>
          <a:p>
            <a:pPr marL="0" indent="0" fontAlgn="auto">
              <a:lnSpc>
                <a:spcPct val="150000"/>
              </a:lnSpc>
              <a:buNone/>
            </a:pPr>
            <a:r>
              <a:rPr lang="en-US" altLang="zh-CN"/>
              <a:t>      </a:t>
            </a:r>
            <a:r>
              <a:t>心理因素主要包括童年创伤、性格特点、反应方式等。</a:t>
            </a:r>
          </a:p>
          <a:p>
            <a:pPr marL="0" indent="0" fontAlgn="auto">
              <a:lnSpc>
                <a:spcPct val="150000"/>
              </a:lnSpc>
              <a:buNone/>
            </a:pPr>
            <a:r>
              <a:t> </a:t>
            </a:r>
            <a:r>
              <a:rPr lang="en-US"/>
              <a:t>     </a:t>
            </a:r>
            <a:r>
              <a:t>童年期的创伤性经历，如遭受精神虐待、躯体虐待或性虐待，可能是成年后发生抑郁症、人格障碍等精神障碍的重要原因之一。</a:t>
            </a:r>
          </a:p>
          <a:p>
            <a:pPr marL="0" indent="0" fontAlgn="auto">
              <a:lnSpc>
                <a:spcPct val="150000"/>
              </a:lnSpc>
              <a:buNone/>
            </a:pPr>
            <a:r>
              <a:t> </a:t>
            </a:r>
            <a:r>
              <a:rPr lang="en-US"/>
              <a:t>     </a:t>
            </a:r>
            <a:r>
              <a:t>人格特质与精神障碍的发生也有密切关系。一般来说，乐观、坚强、外向的人，对应激刺激具有较强的耐受能力，患精神障碍的风险较低。相反，敏感多疑、脆弱、过于内向自闭的人，对应激刺激耐受性差，患精神障碍的风险较高。</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a:t>（三）社会因素</a:t>
            </a:r>
            <a:endParaRPr lang="zh-CN" altLang="en-US" sz="3200"/>
          </a:p>
        </p:txBody>
      </p:sp>
      <p:sp>
        <p:nvSpPr>
          <p:cNvPr id="3" name="内容占位符 2"/>
          <p:cNvSpPr>
            <a:spLocks noGrp="1"/>
          </p:cNvSpPr>
          <p:nvPr>
            <p:ph idx="1"/>
          </p:nvPr>
        </p:nvSpPr>
        <p:spPr/>
        <p:txBody>
          <a:bodyPr/>
          <a:p>
            <a:pPr fontAlgn="auto">
              <a:lnSpc>
                <a:spcPct val="150000"/>
              </a:lnSpc>
            </a:pPr>
            <a:r>
              <a:rPr lang="zh-CN" altLang="en-US"/>
              <a:t>社会因素包括</a:t>
            </a:r>
            <a:r>
              <a:rPr lang="zh-CN" altLang="en-US">
                <a:solidFill>
                  <a:srgbClr val="FF0000"/>
                </a:solidFill>
              </a:rPr>
              <a:t>生活应激事件、环境因素、事故、生活节奏、经济状况、社会文化、家庭因素</a:t>
            </a:r>
            <a:r>
              <a:rPr lang="zh-CN" altLang="en-US"/>
              <a:t>等。</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r>
              <a:rPr lang="zh-CN" altLang="en-US"/>
              <a:t>四、精神障碍的早期信号</a:t>
            </a:r>
            <a:endParaRPr lang="zh-CN" altLang="en-US"/>
          </a:p>
        </p:txBody>
      </p:sp>
      <p:sp>
        <p:nvSpPr>
          <p:cNvPr id="3" name="内容占位符 2"/>
          <p:cNvSpPr>
            <a:spLocks noGrp="1"/>
          </p:cNvSpPr>
          <p:nvPr>
            <p:ph idx="1"/>
          </p:nvPr>
        </p:nvSpPr>
        <p:spPr/>
        <p:txBody>
          <a:bodyPr>
            <a:noAutofit/>
          </a:bodyPr>
          <a:p>
            <a:pPr marL="0" indent="0" fontAlgn="auto">
              <a:lnSpc>
                <a:spcPct val="150000"/>
              </a:lnSpc>
              <a:buNone/>
            </a:pPr>
            <a:r>
              <a:rPr lang="en-US" altLang="zh-CN" sz="2400"/>
              <a:t>      </a:t>
            </a:r>
            <a:r>
              <a:rPr lang="zh-CN" altLang="en-US" sz="2400"/>
              <a:t>精神障碍的病程一般分为前驱期、急性期和康复期三个时期。</a:t>
            </a:r>
            <a:endParaRPr lang="zh-CN" altLang="en-US" sz="2400"/>
          </a:p>
          <a:p>
            <a:pPr marL="0" indent="0" fontAlgn="auto">
              <a:lnSpc>
                <a:spcPct val="150000"/>
              </a:lnSpc>
              <a:buNone/>
            </a:pPr>
            <a:r>
              <a:rPr lang="zh-CN" altLang="en-US" sz="2400"/>
              <a:t> </a:t>
            </a:r>
            <a:r>
              <a:rPr lang="en-US" altLang="zh-CN" sz="2400"/>
              <a:t>    </a:t>
            </a:r>
            <a:r>
              <a:rPr lang="zh-CN" altLang="en-US" sz="2400"/>
              <a:t>学会识别精神障碍的早期症状，对疾病的治疗和康复，防止自伤、伤人等心理危机事件的发生都具有重要意义。</a:t>
            </a:r>
            <a:endParaRPr lang="zh-CN" altLang="en-US" sz="2400"/>
          </a:p>
          <a:p>
            <a:pPr marL="0" indent="0" fontAlgn="auto">
              <a:lnSpc>
                <a:spcPct val="150000"/>
              </a:lnSpc>
              <a:buNone/>
            </a:pPr>
            <a:r>
              <a:rPr lang="zh-CN" altLang="en-US" sz="2400"/>
              <a:t> </a:t>
            </a:r>
            <a:r>
              <a:rPr lang="en-US" altLang="zh-CN" sz="2400"/>
              <a:t>     </a:t>
            </a:r>
            <a:r>
              <a:rPr lang="zh-CN" altLang="en-US" sz="2400"/>
              <a:t>大学生如果出现以下表现，需要警惕精神障碍的发生：</a:t>
            </a:r>
            <a:endParaRPr lang="zh-CN" altLang="en-US" sz="2400"/>
          </a:p>
          <a:p>
            <a:pPr marL="0" indent="0" fontAlgn="auto">
              <a:lnSpc>
                <a:spcPct val="150000"/>
              </a:lnSpc>
              <a:buNone/>
            </a:pPr>
            <a:endParaRPr lang="zh-CN" altLang="en-US" sz="2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1"/>
          <p:cNvSpPr/>
          <p:nvPr>
            <p:custDataLst>
              <p:tags r:id="rId1"/>
            </p:custDataLst>
          </p:nvPr>
        </p:nvSpPr>
        <p:spPr>
          <a:xfrm>
            <a:off x="735965" y="1087120"/>
            <a:ext cx="2139315" cy="5414645"/>
          </a:xfrm>
          <a:prstGeom prst="roundRect">
            <a:avLst>
              <a:gd name="adj" fmla="val 48156"/>
            </a:avLst>
          </a:prstGeom>
          <a:solidFill>
            <a:schemeClr val="accent1">
              <a:lumMod val="20000"/>
              <a:lumOff val="80000"/>
            </a:schemeClr>
          </a:solidFill>
          <a:ln w="254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p>
        </p:txBody>
      </p:sp>
      <p:sp>
        <p:nvSpPr>
          <p:cNvPr id="11" name="矩形 10"/>
          <p:cNvSpPr/>
          <p:nvPr>
            <p:custDataLst>
              <p:tags r:id="rId2"/>
            </p:custDataLst>
          </p:nvPr>
        </p:nvSpPr>
        <p:spPr>
          <a:xfrm>
            <a:off x="896901" y="1455911"/>
            <a:ext cx="1744197" cy="2998705"/>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800" b="1" dirty="0">
                <a:solidFill>
                  <a:schemeClr val="dk1">
                    <a:lumMod val="85000"/>
                    <a:lumOff val="15000"/>
                  </a:schemeClr>
                </a:solidFill>
                <a:latin typeface="+mn-ea"/>
                <a:cs typeface="+mn-ea"/>
              </a:rPr>
              <a:t>（一）遭受严重突发事件或经历多次挫折后精神活动水平下降：较长时间出现头晕头疼、失眠多梦、情绪不稳或沉默少语、食欲不振、记忆力减退、注意力不集中、学习能力下降等表现；</a:t>
            </a:r>
            <a:endParaRPr lang="zh-CN" altLang="en-US" sz="1800" b="1" dirty="0">
              <a:solidFill>
                <a:schemeClr val="dk1">
                  <a:lumMod val="85000"/>
                  <a:lumOff val="15000"/>
                </a:schemeClr>
              </a:solidFill>
              <a:latin typeface="+mn-ea"/>
              <a:cs typeface="+mn-ea"/>
            </a:endParaRPr>
          </a:p>
        </p:txBody>
      </p:sp>
      <p:sp>
        <p:nvSpPr>
          <p:cNvPr id="13" name="圆角矩形 1"/>
          <p:cNvSpPr/>
          <p:nvPr>
            <p:custDataLst>
              <p:tags r:id="rId3"/>
            </p:custDataLst>
          </p:nvPr>
        </p:nvSpPr>
        <p:spPr>
          <a:xfrm>
            <a:off x="3091815" y="1086485"/>
            <a:ext cx="2139315" cy="5415280"/>
          </a:xfrm>
          <a:prstGeom prst="roundRect">
            <a:avLst>
              <a:gd name="adj" fmla="val 50000"/>
            </a:avLst>
          </a:prstGeom>
          <a:solidFill>
            <a:schemeClr val="accent1"/>
          </a:solidFill>
          <a:ln w="254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p>
        </p:txBody>
      </p:sp>
      <p:sp>
        <p:nvSpPr>
          <p:cNvPr id="14" name="矩形 13"/>
          <p:cNvSpPr/>
          <p:nvPr>
            <p:custDataLst>
              <p:tags r:id="rId4"/>
            </p:custDataLst>
          </p:nvPr>
        </p:nvSpPr>
        <p:spPr>
          <a:xfrm>
            <a:off x="3380504" y="1770815"/>
            <a:ext cx="1668229" cy="297304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800" b="1" dirty="0">
                <a:solidFill>
                  <a:srgbClr val="FFFFFF"/>
                </a:solidFill>
                <a:latin typeface="+mn-ea"/>
                <a:cs typeface="+mn-ea"/>
              </a:rPr>
              <a:t>（二）性格突然发生改变：例如，原来性格孤僻、不喜言谈的人突然变得夸夸其谈；原来文质彬彬的人变得喜欢发脾气、不讲道理、无理取闹；</a:t>
            </a:r>
            <a:endParaRPr lang="zh-CN" altLang="en-US" sz="1800" b="1" dirty="0">
              <a:solidFill>
                <a:srgbClr val="FFFFFF"/>
              </a:solidFill>
              <a:latin typeface="+mn-ea"/>
              <a:cs typeface="+mn-ea"/>
            </a:endParaRPr>
          </a:p>
        </p:txBody>
      </p:sp>
      <p:sp>
        <p:nvSpPr>
          <p:cNvPr id="16" name="圆角矩形 1"/>
          <p:cNvSpPr/>
          <p:nvPr>
            <p:custDataLst>
              <p:tags r:id="rId5"/>
            </p:custDataLst>
          </p:nvPr>
        </p:nvSpPr>
        <p:spPr>
          <a:xfrm>
            <a:off x="5447030" y="1141095"/>
            <a:ext cx="2139315" cy="5360670"/>
          </a:xfrm>
          <a:prstGeom prst="roundRect">
            <a:avLst>
              <a:gd name="adj" fmla="val 50000"/>
            </a:avLst>
          </a:prstGeom>
          <a:solidFill>
            <a:schemeClr val="accent1">
              <a:lumMod val="20000"/>
              <a:lumOff val="80000"/>
            </a:schemeClr>
          </a:solidFill>
          <a:ln w="254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p>
        </p:txBody>
      </p:sp>
      <p:sp>
        <p:nvSpPr>
          <p:cNvPr id="18" name="矩形 17"/>
          <p:cNvSpPr/>
          <p:nvPr>
            <p:custDataLst>
              <p:tags r:id="rId6"/>
            </p:custDataLst>
          </p:nvPr>
        </p:nvSpPr>
        <p:spPr>
          <a:xfrm>
            <a:off x="5709494" y="1744637"/>
            <a:ext cx="1668229" cy="299921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800" dirty="0">
                <a:solidFill>
                  <a:schemeClr val="dk1">
                    <a:lumMod val="85000"/>
                    <a:lumOff val="15000"/>
                  </a:schemeClr>
                </a:solidFill>
                <a:latin typeface="+mn-ea"/>
                <a:cs typeface="+mn-ea"/>
              </a:rPr>
              <a:t>（</a:t>
            </a:r>
            <a:r>
              <a:rPr lang="zh-CN" altLang="en-US" sz="1800" b="1" dirty="0">
                <a:solidFill>
                  <a:schemeClr val="dk1">
                    <a:lumMod val="85000"/>
                    <a:lumOff val="15000"/>
                  </a:schemeClr>
                </a:solidFill>
                <a:latin typeface="+mn-ea"/>
                <a:cs typeface="+mn-ea"/>
              </a:rPr>
              <a:t>三）敏感多疑：表现为喜欢疑神疑鬼，总觉得旁人在背后议论自己，甚至无根据地指责和质疑别人；</a:t>
            </a:r>
            <a:endParaRPr lang="zh-CN" altLang="en-US" sz="1800" b="1" dirty="0">
              <a:solidFill>
                <a:schemeClr val="dk1">
                  <a:lumMod val="85000"/>
                  <a:lumOff val="15000"/>
                </a:schemeClr>
              </a:solidFill>
              <a:latin typeface="+mn-ea"/>
              <a:cs typeface="+mn-ea"/>
            </a:endParaRPr>
          </a:p>
        </p:txBody>
      </p:sp>
      <p:sp>
        <p:nvSpPr>
          <p:cNvPr id="20" name="圆角矩形 1"/>
          <p:cNvSpPr/>
          <p:nvPr>
            <p:custDataLst>
              <p:tags r:id="rId7"/>
            </p:custDataLst>
          </p:nvPr>
        </p:nvSpPr>
        <p:spPr>
          <a:xfrm>
            <a:off x="7802245" y="1086485"/>
            <a:ext cx="2139315" cy="5415280"/>
          </a:xfrm>
          <a:prstGeom prst="roundRect">
            <a:avLst>
              <a:gd name="adj" fmla="val 50000"/>
            </a:avLst>
          </a:prstGeom>
          <a:solidFill>
            <a:schemeClr val="accent1"/>
          </a:solidFill>
          <a:ln w="254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p>
        </p:txBody>
      </p:sp>
      <p:sp>
        <p:nvSpPr>
          <p:cNvPr id="21" name="矩形 20"/>
          <p:cNvSpPr/>
          <p:nvPr>
            <p:custDataLst>
              <p:tags r:id="rId8"/>
            </p:custDataLst>
          </p:nvPr>
        </p:nvSpPr>
        <p:spPr>
          <a:xfrm>
            <a:off x="8085353" y="1672497"/>
            <a:ext cx="1668229" cy="2901178"/>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800" b="1" dirty="0">
                <a:solidFill>
                  <a:srgbClr val="FFFFFF"/>
                </a:solidFill>
                <a:latin typeface="+mn-ea"/>
                <a:cs typeface="+mn-ea"/>
              </a:rPr>
              <a:t>（四）思维和行为古板不变通：常为一些生活小事纠结困扰，如门窗是否锁好，水龙头是否关好等，出现强迫倾向和行为；</a:t>
            </a:r>
            <a:endParaRPr lang="zh-CN" altLang="en-US" sz="1800" b="1" dirty="0">
              <a:solidFill>
                <a:srgbClr val="FFFFFF"/>
              </a:solidFill>
              <a:latin typeface="+mn-ea"/>
              <a:cs typeface="+mn-ea"/>
            </a:endParaRPr>
          </a:p>
        </p:txBody>
      </p:sp>
      <p:sp>
        <p:nvSpPr>
          <p:cNvPr id="2" name="圆角矩形 1"/>
          <p:cNvSpPr/>
          <p:nvPr>
            <p:custDataLst>
              <p:tags r:id="rId9"/>
            </p:custDataLst>
          </p:nvPr>
        </p:nvSpPr>
        <p:spPr>
          <a:xfrm>
            <a:off x="10173970" y="1023620"/>
            <a:ext cx="2139315" cy="5360670"/>
          </a:xfrm>
          <a:prstGeom prst="roundRect">
            <a:avLst>
              <a:gd name="adj" fmla="val 50000"/>
            </a:avLst>
          </a:prstGeom>
          <a:solidFill>
            <a:schemeClr val="accent1">
              <a:lumMod val="20000"/>
              <a:lumOff val="80000"/>
            </a:schemeClr>
          </a:solidFill>
          <a:ln w="254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900"/>
          </a:p>
        </p:txBody>
      </p:sp>
      <p:sp>
        <p:nvSpPr>
          <p:cNvPr id="4" name="矩形 3"/>
          <p:cNvSpPr/>
          <p:nvPr>
            <p:custDataLst>
              <p:tags r:id="rId10"/>
            </p:custDataLst>
          </p:nvPr>
        </p:nvSpPr>
        <p:spPr>
          <a:xfrm>
            <a:off x="10392619" y="1672882"/>
            <a:ext cx="1668229" cy="299921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800" b="1" dirty="0">
                <a:solidFill>
                  <a:schemeClr val="dk1">
                    <a:lumMod val="85000"/>
                    <a:lumOff val="15000"/>
                  </a:schemeClr>
                </a:solidFill>
                <a:latin typeface="+mn-ea"/>
                <a:cs typeface="+mn-ea"/>
              </a:rPr>
              <a:t>（五）生活自理能力下降：生活变得懒散、衣着邋遢或穿着怪异，蓬头垢面，睡眠节奏颠倒，饮食不规律。</a:t>
            </a:r>
            <a:endParaRPr lang="zh-CN" altLang="en-US" sz="1800" b="1" dirty="0">
              <a:solidFill>
                <a:schemeClr val="dk1">
                  <a:lumMod val="85000"/>
                  <a:lumOff val="15000"/>
                </a:schemeClr>
              </a:solidFill>
              <a:latin typeface="+mn-ea"/>
              <a:cs typeface="+mn-ea"/>
            </a:endParaRPr>
          </a:p>
        </p:txBody>
      </p:sp>
      <p:sp>
        <p:nvSpPr>
          <p:cNvPr id="3" name="标题 2"/>
          <p:cNvSpPr>
            <a:spLocks noGrp="1"/>
          </p:cNvSpPr>
          <p:nvPr>
            <p:ph type="title"/>
          </p:nvPr>
        </p:nvSpPr>
        <p:spPr/>
        <p:txBody>
          <a:bodyPr>
            <a:normAutofit/>
          </a:bodyPr>
          <a:p>
            <a:r>
              <a:rPr lang="zh-CN" altLang="en-US"/>
              <a:t>四、精神障碍的早期信号</a:t>
            </a:r>
            <a:endParaRPr lang="zh-CN" altLang="en-US"/>
          </a:p>
        </p:txBody>
      </p:sp>
    </p:spTree>
    <p:custDataLst>
      <p:tags r:id="rId1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634220" y="2992447"/>
            <a:ext cx="7483787" cy="830580"/>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大学生常见的精神障碍 </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 y="2104157"/>
            <a:ext cx="3930285" cy="387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92710" y="171450"/>
            <a:ext cx="2607945" cy="769620"/>
          </a:xfrm>
        </p:spPr>
        <p:txBody>
          <a:bodyPr/>
          <a:lstStyle/>
          <a:p>
            <a:pPr algn="l"/>
            <a:r>
              <a:rPr lang="en-US" altLang="zh-CN" sz="3200" dirty="0"/>
              <a:t>【</a:t>
            </a:r>
            <a:r>
              <a:rPr lang="zh-CN" altLang="en-US" sz="3200" dirty="0"/>
              <a:t>心语心言</a:t>
            </a:r>
            <a:r>
              <a:rPr lang="en-US" altLang="zh-CN" sz="3200" dirty="0" smtClean="0"/>
              <a:t>】</a:t>
            </a:r>
            <a:endParaRPr lang="en-US" altLang="zh-CN" sz="3200" dirty="0" smtClean="0"/>
          </a:p>
        </p:txBody>
      </p:sp>
      <p:sp>
        <p:nvSpPr>
          <p:cNvPr id="3" name="内容占位符 2"/>
          <p:cNvSpPr>
            <a:spLocks noGrp="1"/>
          </p:cNvSpPr>
          <p:nvPr>
            <p:ph idx="1"/>
          </p:nvPr>
        </p:nvSpPr>
        <p:spPr>
          <a:xfrm>
            <a:off x="3260725" y="735965"/>
            <a:ext cx="7437755" cy="6040120"/>
          </a:xfrm>
        </p:spPr>
        <p:txBody>
          <a:bodyPr>
            <a:noAutofit/>
          </a:bodyPr>
          <a:lstStyle/>
          <a:p>
            <a:pPr>
              <a:lnSpc>
                <a:spcPct val="120000"/>
              </a:lnSpc>
            </a:pPr>
            <a:r>
              <a:rPr lang="zh-CN" altLang="en-US" sz="2400" dirty="0"/>
              <a:t>与其救疗于有疾之后，不若摄养于无疾之先。</a:t>
            </a:r>
            <a:endParaRPr lang="zh-CN" altLang="en-US" sz="2400" dirty="0"/>
          </a:p>
          <a:p>
            <a:pPr marL="0" indent="0" algn="r">
              <a:lnSpc>
                <a:spcPct val="120000"/>
              </a:lnSpc>
              <a:buNone/>
            </a:pPr>
            <a:r>
              <a:rPr lang="zh-CN" altLang="en-US" sz="2400" dirty="0"/>
              <a:t>——〔元〕朱震亨</a:t>
            </a:r>
            <a:endParaRPr lang="zh-CN" altLang="en-US" sz="2400" dirty="0"/>
          </a:p>
          <a:p>
            <a:pPr>
              <a:lnSpc>
                <a:spcPct val="120000"/>
              </a:lnSpc>
            </a:pPr>
            <a:endParaRPr lang="zh-CN" altLang="en-US" sz="2400" dirty="0"/>
          </a:p>
          <a:p>
            <a:pPr>
              <a:lnSpc>
                <a:spcPct val="120000"/>
              </a:lnSpc>
            </a:pPr>
            <a:r>
              <a:rPr lang="zh-CN" altLang="en-US" sz="2400" dirty="0"/>
              <a:t>精神健康的人，总是努力地工作及爱人。只要能做到这两件事，其他的事就没有什么困难。	</a:t>
            </a:r>
            <a:endParaRPr lang="zh-CN" altLang="en-US" sz="2400" dirty="0"/>
          </a:p>
          <a:p>
            <a:pPr marL="0" indent="0" algn="r">
              <a:lnSpc>
                <a:spcPct val="120000"/>
              </a:lnSpc>
              <a:buNone/>
            </a:pPr>
            <a:r>
              <a:rPr lang="zh-CN" altLang="en-US" sz="2400" dirty="0"/>
              <a:t>——〔奥地利〕西格蒙德·弗洛伊德</a:t>
            </a:r>
            <a:endParaRPr lang="zh-CN" altLang="en-US" sz="2400" dirty="0"/>
          </a:p>
          <a:p>
            <a:pPr>
              <a:lnSpc>
                <a:spcPct val="120000"/>
              </a:lnSpc>
            </a:pPr>
            <a:endParaRPr lang="zh-CN" altLang="en-US" sz="2400" dirty="0"/>
          </a:p>
          <a:p>
            <a:pPr>
              <a:lnSpc>
                <a:spcPct val="120000"/>
              </a:lnSpc>
            </a:pPr>
            <a:r>
              <a:rPr lang="zh-CN" altLang="en-US" sz="2400" dirty="0"/>
              <a:t>世界很单纯，人生也一样。不是世界复杂，而是你把世界变复杂了。</a:t>
            </a:r>
            <a:endParaRPr lang="zh-CN" altLang="en-US" sz="2400" dirty="0"/>
          </a:p>
          <a:p>
            <a:pPr marL="0" indent="0" algn="r">
              <a:lnSpc>
                <a:spcPct val="120000"/>
              </a:lnSpc>
              <a:buNone/>
            </a:pPr>
            <a:r>
              <a:rPr lang="zh-CN" altLang="en-US" sz="2400" dirty="0"/>
              <a:t>——〔奥地利〕阿尔弗雷德·阿德勒</a:t>
            </a:r>
            <a:endParaRPr lang="zh-CN" altLang="en-US" sz="2400" dirty="0"/>
          </a:p>
        </p:txBody>
      </p:sp>
      <p:pic>
        <p:nvPicPr>
          <p:cNvPr id="4" name="图片 3"/>
          <p:cNvPicPr>
            <a:picLocks noChangeAspect="1"/>
          </p:cNvPicPr>
          <p:nvPr/>
        </p:nvPicPr>
        <p:blipFill>
          <a:blip r:embed="rId2"/>
          <a:stretch>
            <a:fillRect/>
          </a:stretch>
        </p:blipFill>
        <p:spPr>
          <a:xfrm>
            <a:off x="11056620" y="4336415"/>
            <a:ext cx="1290955" cy="1743710"/>
          </a:xfrm>
          <a:prstGeom prst="ellipse">
            <a:avLst/>
          </a:prstGeom>
        </p:spPr>
      </p:pic>
      <p:pic>
        <p:nvPicPr>
          <p:cNvPr id="5" name="图片 4"/>
          <p:cNvPicPr>
            <a:picLocks noChangeAspect="1"/>
          </p:cNvPicPr>
          <p:nvPr/>
        </p:nvPicPr>
        <p:blipFill>
          <a:blip r:embed="rId3"/>
          <a:stretch>
            <a:fillRect/>
          </a:stretch>
        </p:blipFill>
        <p:spPr>
          <a:xfrm>
            <a:off x="11003915" y="2464435"/>
            <a:ext cx="1343660" cy="1766570"/>
          </a:xfrm>
          <a:prstGeom prst="ellipse">
            <a:avLst/>
          </a:prstGeom>
        </p:spPr>
      </p:pic>
      <p:pic>
        <p:nvPicPr>
          <p:cNvPr id="8" name="图片 7"/>
          <p:cNvPicPr>
            <a:picLocks noChangeAspect="1"/>
          </p:cNvPicPr>
          <p:nvPr/>
        </p:nvPicPr>
        <p:blipFill>
          <a:blip r:embed="rId4"/>
          <a:stretch>
            <a:fillRect/>
          </a:stretch>
        </p:blipFill>
        <p:spPr>
          <a:xfrm>
            <a:off x="10915015" y="375285"/>
            <a:ext cx="1432560" cy="1940560"/>
          </a:xfrm>
          <a:prstGeom prst="ellipse">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555" y="386080"/>
            <a:ext cx="4746625" cy="1397000"/>
          </a:xfrm>
        </p:spPr>
        <p:txBody>
          <a:bodyPr/>
          <a:p>
            <a:r>
              <a:rPr lang="zh-CN" altLang="en-US" sz="3200">
                <a:sym typeface="+mn-ea"/>
              </a:rPr>
              <a:t>【案例导入】</a:t>
            </a:r>
            <a:endParaRPr lang="zh-CN" altLang="en-US" sz="3200">
              <a:sym typeface="+mn-ea"/>
            </a:endParaRPr>
          </a:p>
        </p:txBody>
      </p:sp>
      <p:sp>
        <p:nvSpPr>
          <p:cNvPr id="3" name="内容占位符 2"/>
          <p:cNvSpPr>
            <a:spLocks noGrp="1"/>
          </p:cNvSpPr>
          <p:nvPr>
            <p:ph idx="1"/>
          </p:nvPr>
        </p:nvSpPr>
        <p:spPr>
          <a:xfrm>
            <a:off x="884555" y="1722120"/>
            <a:ext cx="11090275" cy="4217670"/>
          </a:xfrm>
        </p:spPr>
        <p:txBody>
          <a:bodyPr>
            <a:normAutofit/>
          </a:bodyPr>
          <a:p>
            <a:pPr marL="0" indent="0" fontAlgn="auto">
              <a:lnSpc>
                <a:spcPct val="150000"/>
              </a:lnSpc>
              <a:buNone/>
            </a:pPr>
            <a:r>
              <a:rPr lang="en-US" altLang="zh-CN" sz="2000"/>
              <a:t>        </a:t>
            </a:r>
            <a:r>
              <a:rPr lang="zh-CN" altLang="en-US" sz="2500"/>
              <a:t>小辉是重庆某高校的大学生。从大一开始他就接触网络游戏。与其他同学不同的是，小辉因为性格较为内向、交际能力不强，所以在游戏中陷入很深。刚开始的时候是旷课，发展到最后，他连考试都不参加了。令父母寒心的是，他居然为了打游戏撒谎，以要缴纳各种实习费用的名义向家里要钱。最后，等父母想让孩子到医院治疗时，学校已经对小辉下达了退学通知书。</a:t>
            </a:r>
            <a:endParaRPr lang="zh-CN" altLang="en-US" sz="2500"/>
          </a:p>
        </p:txBody>
      </p:sp>
      <p:sp>
        <p:nvSpPr>
          <p:cNvPr id="4" name="文本框 3"/>
          <p:cNvSpPr txBox="1"/>
          <p:nvPr/>
        </p:nvSpPr>
        <p:spPr>
          <a:xfrm>
            <a:off x="4989195" y="792480"/>
            <a:ext cx="4265930" cy="583565"/>
          </a:xfrm>
          <a:prstGeom prst="rect">
            <a:avLst/>
          </a:prstGeom>
          <a:noFill/>
        </p:spPr>
        <p:txBody>
          <a:bodyPr wrap="none" rtlCol="0">
            <a:spAutoFit/>
          </a:bodyPr>
          <a:p>
            <a:pPr algn="ctr"/>
            <a:r>
              <a:rPr lang="zh-CN" altLang="en-US" sz="3200" b="1">
                <a:sym typeface="+mn-ea"/>
              </a:rPr>
              <a:t>大学生沉迷游戏被退学</a:t>
            </a:r>
            <a:endParaRPr lang="zh-CN" altLang="en-US" sz="3200" b="1">
              <a:sym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722120"/>
            <a:ext cx="11090275" cy="4782185"/>
          </a:xfrm>
        </p:spPr>
        <p:txBody>
          <a:bodyPr>
            <a:normAutofit lnSpcReduction="10000"/>
          </a:bodyPr>
          <a:p>
            <a:pPr marL="0" indent="0" fontAlgn="auto">
              <a:lnSpc>
                <a:spcPct val="150000"/>
              </a:lnSpc>
              <a:buNone/>
            </a:pPr>
            <a:r>
              <a:rPr lang="en-US" altLang="zh-CN" sz="2000"/>
              <a:t>        </a:t>
            </a:r>
            <a:r>
              <a:rPr lang="zh-CN" altLang="en-US" sz="2400"/>
              <a:t>2019年，世界卫生组织正式将“游戏成瘾”认定为一种疾病，并将其纳入《国际疾病分类》第11次更新版本中“由成瘾行为而导致的障碍”分类中。</a:t>
            </a:r>
            <a:endParaRPr lang="zh-CN" altLang="en-US" sz="2400"/>
          </a:p>
          <a:p>
            <a:pPr marL="0" indent="0" fontAlgn="auto">
              <a:lnSpc>
                <a:spcPct val="150000"/>
              </a:lnSpc>
              <a:buNone/>
            </a:pPr>
            <a:r>
              <a:rPr lang="zh-CN" altLang="en-US" sz="2400"/>
              <a:t> </a:t>
            </a:r>
            <a:r>
              <a:rPr lang="en-US" altLang="zh-CN" sz="2400"/>
              <a:t>     </a:t>
            </a:r>
            <a:r>
              <a:rPr lang="zh-CN" altLang="en-US" sz="2400"/>
              <a:t>世卫组织对“游戏成瘾”的定义是：“一种持续或反复出现的游戏行为模式”，并伴有控制力受损和功能丧失。</a:t>
            </a:r>
            <a:endParaRPr lang="zh-CN" altLang="en-US" sz="2400"/>
          </a:p>
          <a:p>
            <a:pPr marL="0" indent="0" fontAlgn="auto">
              <a:lnSpc>
                <a:spcPct val="150000"/>
              </a:lnSpc>
              <a:buNone/>
            </a:pPr>
            <a:r>
              <a:rPr lang="zh-CN" altLang="en-US" sz="2400"/>
              <a:t> </a:t>
            </a:r>
            <a:r>
              <a:rPr lang="en-US" altLang="zh-CN" sz="2400"/>
              <a:t>     </a:t>
            </a:r>
            <a:r>
              <a:rPr lang="zh-CN" altLang="en-US" sz="2400"/>
              <a:t>游戏成瘾在我国青少年群体中发病率比较高，一般有强迫性、戒断性和耐受性三种核心症状。</a:t>
            </a:r>
            <a:endParaRPr lang="zh-CN" altLang="en-US" sz="2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dirty="0"/>
              <a:t>你周围有人符合“游戏成瘾”的诊断吗？</a:t>
            </a:r>
            <a:endParaRPr lang="zh-CN" altLang="en-US" sz="3200" dirty="0"/>
          </a:p>
          <a:p>
            <a:pPr fontAlgn="auto">
              <a:lnSpc>
                <a:spcPct val="150000"/>
              </a:lnSpc>
            </a:pPr>
            <a:r>
              <a:rPr lang="zh-CN" altLang="en-US" sz="3200" dirty="0"/>
              <a:t>大学生还有哪些常见的精神障碍？</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一、心境障碍</a:t>
            </a:r>
            <a:endParaRPr lang="zh-CN" altLang="en-US"/>
          </a:p>
        </p:txBody>
      </p:sp>
      <p:sp>
        <p:nvSpPr>
          <p:cNvPr id="3" name="内容占位符 2"/>
          <p:cNvSpPr>
            <a:spLocks noGrp="1"/>
          </p:cNvSpPr>
          <p:nvPr>
            <p:ph idx="1"/>
          </p:nvPr>
        </p:nvSpPr>
        <p:spPr/>
        <p:txBody>
          <a:bodyPr/>
          <a:p>
            <a:pPr fontAlgn="auto">
              <a:lnSpc>
                <a:spcPct val="150000"/>
              </a:lnSpc>
            </a:pPr>
            <a:r>
              <a:rPr lang="zh-CN" altLang="en-US"/>
              <a:t>心境障碍（Mood Disorders）是以情感或心境改变为主要特征的一组精神障碍，主要包括抑郁症和双相情感障碍。</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r>
              <a:rPr lang="zh-CN" altLang="en-US" sz="2800" b="1">
                <a:solidFill>
                  <a:schemeClr val="bg1"/>
                </a:solidFill>
                <a:latin typeface="微软雅黑" panose="020B0503020204020204" pitchFamily="34" charset="-122"/>
                <a:ea typeface="微软雅黑" panose="020B0503020204020204" pitchFamily="34" charset="-122"/>
              </a:rPr>
              <a:t>（一）抑郁症</a:t>
            </a:r>
            <a:endParaRPr lang="zh-CN" altLang="en-US" sz="2800" b="1">
              <a:solidFill>
                <a:schemeClr val="bg1"/>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884238" y="2535873"/>
            <a:ext cx="11090275" cy="4589462"/>
          </a:xfrm>
        </p:spPr>
        <p:txBody>
          <a:bodyPr>
            <a:normAutofit lnSpcReduction="10000"/>
          </a:bodyPr>
          <a:p>
            <a:pPr marL="0" indent="0" fontAlgn="auto">
              <a:lnSpc>
                <a:spcPct val="150000"/>
              </a:lnSpc>
              <a:buNone/>
            </a:pPr>
            <a:r>
              <a:rPr lang="en-US" altLang="zh-CN" b="1"/>
              <a:t>      </a:t>
            </a:r>
            <a:r>
              <a:rPr lang="zh-CN" altLang="en-US" b="1"/>
              <a:t>抑郁症</a:t>
            </a:r>
            <a:r>
              <a:rPr lang="zh-CN" altLang="en-US"/>
              <a:t>是一种以持久的心境低落为主要特征的神经性障碍，常伴有焦虑、躯体不适和睡眠障碍。</a:t>
            </a:r>
            <a:endParaRPr lang="zh-CN" altLang="en-US"/>
          </a:p>
          <a:p>
            <a:pPr marL="0" indent="0" fontAlgn="auto">
              <a:lnSpc>
                <a:spcPct val="150000"/>
              </a:lnSpc>
              <a:buNone/>
            </a:pPr>
            <a:r>
              <a:rPr lang="zh-CN" altLang="en-US"/>
              <a:t> </a:t>
            </a:r>
            <a:r>
              <a:rPr lang="en-US" altLang="zh-CN"/>
              <a:t>     </a:t>
            </a:r>
            <a:r>
              <a:rPr lang="zh-CN" altLang="en-US" sz="2400"/>
              <a:t>抑郁症患者常感到心情压抑、郁闷、悲观、沮丧、失望、孤独，对生活失去信心，对一切活动缺乏兴趣或体验不到乐趣，不愿与人交往。他们在思考问题或集中精力上存在困难，甚至会达到连读报纸都困难的程度。在悲观失望的基础上，抑郁症患者极易产生自杀以求解脱的念头。</a:t>
            </a:r>
            <a:endParaRPr lang="zh-CN" altLang="en-US" sz="24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chemeClr val="tx1"/>
                </a:solidFill>
                <a:latin typeface="微软雅黑" panose="020B0503020204020204" pitchFamily="34" charset="-122"/>
                <a:ea typeface="微软雅黑" panose="020B0503020204020204" pitchFamily="34" charset="-122"/>
                <a:sym typeface="+mn-ea"/>
              </a:rPr>
              <a:t>（一）抑郁症</a:t>
            </a:r>
            <a:endParaRPr lang="zh-CN" altLang="en-US" b="1">
              <a:solidFill>
                <a:schemeClr val="tx1"/>
              </a:solidFill>
              <a:latin typeface="微软雅黑" panose="020B0503020204020204" pitchFamily="34" charset="-122"/>
              <a:ea typeface="微软雅黑" panose="020B0503020204020204" pitchFamily="34" charset="-122"/>
              <a:sym typeface="+mn-ea"/>
            </a:endParaRPr>
          </a:p>
        </p:txBody>
      </p:sp>
      <p:sp>
        <p:nvSpPr>
          <p:cNvPr id="3" name="内容占位符 2"/>
          <p:cNvSpPr>
            <a:spLocks noGrp="1"/>
          </p:cNvSpPr>
          <p:nvPr>
            <p:ph idx="1"/>
          </p:nvPr>
        </p:nvSpPr>
        <p:spPr>
          <a:xfrm>
            <a:off x="668338" y="1528128"/>
            <a:ext cx="11090275" cy="4589462"/>
          </a:xfrm>
        </p:spPr>
        <p:txBody>
          <a:bodyPr>
            <a:noAutofit/>
          </a:bodyPr>
          <a:p>
            <a:pPr fontAlgn="auto">
              <a:lnSpc>
                <a:spcPct val="150000"/>
              </a:lnSpc>
            </a:pPr>
            <a:r>
              <a:rPr lang="zh-CN" altLang="en-US" sz="2400"/>
              <a:t>全世界每年约有</a:t>
            </a:r>
            <a:r>
              <a:rPr lang="zh-CN" altLang="en-US" sz="2400" b="1">
                <a:solidFill>
                  <a:srgbClr val="FF0000"/>
                </a:solidFill>
              </a:rPr>
              <a:t>5%</a:t>
            </a:r>
            <a:r>
              <a:rPr lang="zh-CN" altLang="en-US" sz="2400"/>
              <a:t>的成人患抑郁症。</a:t>
            </a:r>
            <a:endParaRPr lang="zh-CN" altLang="en-US" sz="2400"/>
          </a:p>
          <a:p>
            <a:pPr fontAlgn="auto">
              <a:lnSpc>
                <a:spcPct val="150000"/>
              </a:lnSpc>
            </a:pPr>
            <a:r>
              <a:rPr lang="zh-CN" altLang="en-US" sz="2400"/>
              <a:t>据2019年《柳叶刀·精神病学》杂志上发表的文章显示，我国抑郁症的患病率为</a:t>
            </a:r>
            <a:r>
              <a:rPr lang="zh-CN" altLang="en-US" sz="2400" b="1">
                <a:solidFill>
                  <a:srgbClr val="FF0000"/>
                </a:solidFill>
              </a:rPr>
              <a:t>3.69%</a:t>
            </a:r>
            <a:r>
              <a:rPr lang="zh-CN" altLang="en-US" sz="2400"/>
              <a:t>。</a:t>
            </a:r>
            <a:endParaRPr lang="zh-CN" altLang="en-US" sz="2400"/>
          </a:p>
          <a:p>
            <a:pPr fontAlgn="auto">
              <a:lnSpc>
                <a:spcPct val="150000"/>
              </a:lnSpc>
            </a:pPr>
            <a:r>
              <a:rPr lang="zh-CN" altLang="en-US" sz="2400"/>
              <a:t>抑郁症已成为导致中国健康寿命损失的第二大原因。约</a:t>
            </a:r>
            <a:r>
              <a:rPr lang="zh-CN" altLang="en-US" sz="2400" b="1">
                <a:solidFill>
                  <a:srgbClr val="FF0000"/>
                </a:solidFill>
              </a:rPr>
              <a:t>1/4</a:t>
            </a:r>
            <a:r>
              <a:rPr lang="zh-CN" altLang="en-US" sz="2400"/>
              <a:t>的中国大学生承认有过抑郁症状。</a:t>
            </a:r>
            <a:endParaRPr lang="zh-CN" altLang="en-US" sz="2400"/>
          </a:p>
          <a:p>
            <a:pPr fontAlgn="auto">
              <a:lnSpc>
                <a:spcPct val="150000"/>
              </a:lnSpc>
            </a:pPr>
            <a:r>
              <a:rPr lang="zh-CN" altLang="en-US" sz="2400"/>
              <a:t>抑郁症的病因非常复杂，家族遗传史、儿童青少年期间的不良遭遇（如被忽视、被虐待、被霸凌等）、近期重大生活事件、被社会孤立、遭遇歧视、心理创伤、缺乏社会支持等都与抑郁症的发生有一定的关联。</a:t>
            </a:r>
            <a:endParaRPr lang="zh-CN" altLang="en-US" sz="2400"/>
          </a:p>
        </p:txBody>
      </p:sp>
      <p:sp>
        <p:nvSpPr>
          <p:cNvPr id="4" name="标题 1"/>
          <p:cNvSpPr>
            <a:spLocks noGrp="1"/>
          </p:cNvSpPr>
          <p:nvPr/>
        </p:nvSpPr>
        <p:spPr>
          <a:xfrm>
            <a:off x="219710" y="223520"/>
            <a:ext cx="2500630" cy="62484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a:lstStyle>
          <a:p>
            <a:endParaRPr lang="zh-CN" altLang="en-US" sz="28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【测一测】</a:t>
            </a:r>
            <a:r>
              <a:rPr lang="zh-CN" altLang="en-US">
                <a:sym typeface="+mn-ea"/>
              </a:rPr>
              <a:t>抑郁症筛查量表（PHQ-9）</a:t>
            </a:r>
            <a:endParaRPr lang="zh-CN" altLang="en-US">
              <a:sym typeface="+mn-ea"/>
            </a:endParaRPr>
          </a:p>
        </p:txBody>
      </p:sp>
      <p:sp>
        <p:nvSpPr>
          <p:cNvPr id="3" name="内容占位符 2"/>
          <p:cNvSpPr>
            <a:spLocks noGrp="1"/>
          </p:cNvSpPr>
          <p:nvPr>
            <p:ph idx="1"/>
          </p:nvPr>
        </p:nvSpPr>
        <p:spPr/>
        <p:txBody>
          <a:bodyPr/>
          <a:p>
            <a:pPr>
              <a:lnSpc>
                <a:spcPct val="150000"/>
              </a:lnSpc>
            </a:pPr>
            <a:r>
              <a:rPr lang="zh-CN" altLang="en-US"/>
              <a:t>请根据过去两周的情况，回答是否存在下列描述的状况及其频率，在合适的数字选项上打“√”。</a:t>
            </a:r>
            <a:endParaRPr lang="zh-CN" altLang="en-US"/>
          </a:p>
          <a:p>
            <a:pPr marL="0" indent="0">
              <a:lnSpc>
                <a:spcPct val="150000"/>
              </a:lnSpc>
              <a:buNone/>
            </a:pPr>
            <a:r>
              <a:rPr lang="zh-CN" altLang="en-US"/>
              <a:t>0表示“完全不会”</a:t>
            </a:r>
            <a:endParaRPr lang="zh-CN" altLang="en-US"/>
          </a:p>
          <a:p>
            <a:pPr marL="0" indent="0">
              <a:lnSpc>
                <a:spcPct val="150000"/>
              </a:lnSpc>
              <a:buNone/>
            </a:pPr>
            <a:r>
              <a:rPr lang="zh-CN" altLang="en-US"/>
              <a:t>1表示“好几天”</a:t>
            </a:r>
            <a:endParaRPr lang="zh-CN" altLang="en-US"/>
          </a:p>
          <a:p>
            <a:pPr marL="0" indent="0">
              <a:lnSpc>
                <a:spcPct val="150000"/>
              </a:lnSpc>
              <a:buNone/>
            </a:pPr>
            <a:r>
              <a:rPr lang="zh-CN" altLang="en-US"/>
              <a:t>2表示“一半以上的日子”</a:t>
            </a:r>
            <a:endParaRPr lang="zh-CN" altLang="en-US"/>
          </a:p>
          <a:p>
            <a:pPr marL="0" indent="0">
              <a:lnSpc>
                <a:spcPct val="150000"/>
              </a:lnSpc>
              <a:buNone/>
            </a:pPr>
            <a:r>
              <a:rPr lang="zh-CN" altLang="en-US"/>
              <a:t>3表示“几乎每天”</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【计分及结果解析】</a:t>
            </a:r>
            <a:endParaRPr lang="zh-CN" altLang="en-US">
              <a:sym typeface="+mn-ea"/>
            </a:endParaRPr>
          </a:p>
        </p:txBody>
      </p:sp>
      <p:sp>
        <p:nvSpPr>
          <p:cNvPr id="3" name="内容占位符 2"/>
          <p:cNvSpPr>
            <a:spLocks noGrp="1"/>
          </p:cNvSpPr>
          <p:nvPr>
            <p:ph idx="1"/>
          </p:nvPr>
        </p:nvSpPr>
        <p:spPr>
          <a:xfrm>
            <a:off x="741045" y="1600200"/>
            <a:ext cx="11809095" cy="4589145"/>
          </a:xfrm>
        </p:spPr>
        <p:txBody>
          <a:bodyPr>
            <a:noAutofit/>
          </a:bodyPr>
          <a:p>
            <a:pPr>
              <a:lnSpc>
                <a:spcPct val="150000"/>
              </a:lnSpc>
            </a:pPr>
            <a:r>
              <a:rPr lang="zh-CN" altLang="en-US" sz="2400"/>
              <a:t>将9道题目的得分相加得到总分。</a:t>
            </a:r>
            <a:endParaRPr lang="zh-CN" altLang="en-US" sz="2400"/>
          </a:p>
          <a:p>
            <a:pPr>
              <a:lnSpc>
                <a:spcPct val="150000"/>
              </a:lnSpc>
            </a:pPr>
            <a:r>
              <a:rPr lang="zh-CN" altLang="en-US" sz="2400"/>
              <a:t>总分在0-4分之间，表示没有抑郁症；</a:t>
            </a:r>
            <a:endParaRPr lang="zh-CN" altLang="en-US" sz="2400"/>
          </a:p>
          <a:p>
            <a:pPr>
              <a:lnSpc>
                <a:spcPct val="150000"/>
              </a:lnSpc>
            </a:pPr>
            <a:r>
              <a:rPr lang="zh-CN" altLang="en-US" sz="2400"/>
              <a:t>总分在5-9分之间，提示可能有轻微抑郁症(建议咨询心理医生或心理医学工作者)；</a:t>
            </a:r>
            <a:endParaRPr lang="zh-CN" altLang="en-US" sz="2400"/>
          </a:p>
          <a:p>
            <a:pPr>
              <a:lnSpc>
                <a:spcPct val="150000"/>
              </a:lnSpc>
            </a:pPr>
            <a:r>
              <a:rPr lang="zh-CN" altLang="en-US" sz="2400"/>
              <a:t>总分在10-14分之间，提示可能有中度抑郁症（最好咨询心理医生或心理医学工作者)；</a:t>
            </a:r>
            <a:endParaRPr lang="zh-CN" altLang="en-US" sz="2400"/>
          </a:p>
          <a:p>
            <a:pPr>
              <a:lnSpc>
                <a:spcPct val="150000"/>
              </a:lnSpc>
            </a:pPr>
            <a:r>
              <a:rPr lang="zh-CN" altLang="en-US" sz="2400"/>
              <a:t>总分在15-19分之间，提示可能有中重度抑郁症（建议咨询心理医生或精神科医生)；</a:t>
            </a:r>
            <a:endParaRPr lang="zh-CN" altLang="en-US" sz="2400"/>
          </a:p>
          <a:p>
            <a:pPr>
              <a:lnSpc>
                <a:spcPct val="150000"/>
              </a:lnSpc>
            </a:pPr>
            <a:r>
              <a:rPr lang="zh-CN" altLang="en-US" sz="2400"/>
              <a:t>总分在20-27分之间，提示可能有重度抑郁症(一定要看心理医生或精神科医生)。</a:t>
            </a:r>
            <a:endParaRPr lang="zh-CN" altLang="en-US" sz="24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抑郁症自我保健</a:t>
            </a:r>
            <a:endParaRPr lang="zh-CN" altLang="en-US">
              <a:sym typeface="+mn-ea"/>
            </a:endParaRPr>
          </a:p>
        </p:txBody>
      </p:sp>
      <p:sp>
        <p:nvSpPr>
          <p:cNvPr id="3" name="内容占位符 2"/>
          <p:cNvSpPr>
            <a:spLocks noGrp="1"/>
          </p:cNvSpPr>
          <p:nvPr>
            <p:ph idx="1"/>
          </p:nvPr>
        </p:nvSpPr>
        <p:spPr>
          <a:xfrm>
            <a:off x="884555" y="1456055"/>
            <a:ext cx="11090275" cy="5395595"/>
          </a:xfrm>
        </p:spPr>
        <p:txBody>
          <a:bodyPr>
            <a:noAutofit/>
          </a:bodyPr>
          <a:p>
            <a:pPr marL="0" indent="0">
              <a:lnSpc>
                <a:spcPct val="150000"/>
              </a:lnSpc>
              <a:buNone/>
            </a:pPr>
            <a:r>
              <a:rPr lang="zh-CN" altLang="en-US" sz="2400"/>
              <a:t>1.面对抑郁时，你能做的事：</a:t>
            </a:r>
            <a:endParaRPr lang="zh-CN" altLang="en-US" sz="2400"/>
          </a:p>
          <a:p>
            <a:pPr marL="0" indent="0">
              <a:lnSpc>
                <a:spcPct val="150000"/>
              </a:lnSpc>
              <a:buNone/>
            </a:pPr>
            <a:r>
              <a:rPr lang="zh-CN" altLang="en-US" sz="2400"/>
              <a:t>尝试继续从事你曾经喜欢的活动</a:t>
            </a:r>
            <a:endParaRPr lang="zh-CN" altLang="en-US" sz="2400"/>
          </a:p>
          <a:p>
            <a:pPr marL="0" indent="0">
              <a:lnSpc>
                <a:spcPct val="150000"/>
              </a:lnSpc>
              <a:buNone/>
            </a:pPr>
            <a:r>
              <a:rPr lang="zh-CN" altLang="en-US" sz="2400"/>
              <a:t>与朋友和家人保持联系</a:t>
            </a:r>
            <a:endParaRPr lang="zh-CN" altLang="en-US" sz="2400"/>
          </a:p>
          <a:p>
            <a:pPr marL="0" indent="0">
              <a:lnSpc>
                <a:spcPct val="150000"/>
              </a:lnSpc>
              <a:buNone/>
            </a:pPr>
            <a:r>
              <a:rPr lang="zh-CN" altLang="en-US" sz="2400"/>
              <a:t>定期锻炼，即使只是散散步</a:t>
            </a:r>
            <a:endParaRPr lang="zh-CN" altLang="en-US" sz="2400"/>
          </a:p>
          <a:p>
            <a:pPr marL="0" indent="0">
              <a:lnSpc>
                <a:spcPct val="150000"/>
              </a:lnSpc>
              <a:buNone/>
            </a:pPr>
            <a:r>
              <a:rPr lang="zh-CN" altLang="en-US" sz="2400"/>
              <a:t>尽可能坚持规律的饮食和睡眠习惯</a:t>
            </a:r>
            <a:endParaRPr lang="zh-CN" altLang="en-US" sz="2400"/>
          </a:p>
          <a:p>
            <a:pPr marL="0" indent="0">
              <a:lnSpc>
                <a:spcPct val="150000"/>
              </a:lnSpc>
              <a:buNone/>
            </a:pPr>
            <a:r>
              <a:rPr lang="zh-CN" altLang="en-US" sz="2400"/>
              <a:t>避免或减少饮酒，不要使用非法药物，这可能会使抑郁症恶化</a:t>
            </a:r>
            <a:endParaRPr lang="zh-CN" altLang="en-US" sz="2400"/>
          </a:p>
          <a:p>
            <a:pPr marL="0" indent="0">
              <a:lnSpc>
                <a:spcPct val="150000"/>
              </a:lnSpc>
              <a:buNone/>
            </a:pPr>
            <a:r>
              <a:rPr lang="zh-CN" altLang="en-US" sz="2400"/>
              <a:t>与你信任的人谈谈你的感受</a:t>
            </a:r>
            <a:endParaRPr lang="zh-CN" altLang="en-US" sz="2400"/>
          </a:p>
          <a:p>
            <a:pPr marL="0" indent="0">
              <a:lnSpc>
                <a:spcPct val="150000"/>
              </a:lnSpc>
              <a:buNone/>
            </a:pPr>
            <a:r>
              <a:rPr lang="zh-CN" altLang="en-US" sz="2400"/>
              <a:t>向卫生保健提供者寻求帮助</a:t>
            </a:r>
            <a:endParaRPr lang="zh-CN" altLang="en-US" sz="2400"/>
          </a:p>
        </p:txBody>
      </p:sp>
      <p:sp>
        <p:nvSpPr>
          <p:cNvPr id="4" name="文本框 3"/>
          <p:cNvSpPr txBox="1"/>
          <p:nvPr/>
        </p:nvSpPr>
        <p:spPr>
          <a:xfrm>
            <a:off x="9741535" y="160020"/>
            <a:ext cx="3082925" cy="583565"/>
          </a:xfrm>
          <a:prstGeom prst="rect">
            <a:avLst/>
          </a:prstGeom>
          <a:noFill/>
        </p:spPr>
        <p:txBody>
          <a:bodyPr wrap="square" rtlCol="0" anchor="t">
            <a:spAutoFit/>
          </a:bodyPr>
          <a:p>
            <a:r>
              <a:rPr lang="zh-CN" altLang="en-US" sz="3200">
                <a:sym typeface="+mn-ea"/>
              </a:rPr>
              <a:t>【心理加油站】</a:t>
            </a:r>
            <a:endParaRPr lang="zh-CN" altLang="en-US" sz="3200">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   抑郁症自我保健</a:t>
            </a:r>
            <a:endParaRPr lang="zh-CN" altLang="en-US">
              <a:sym typeface="+mn-ea"/>
            </a:endParaRPr>
          </a:p>
        </p:txBody>
      </p:sp>
      <p:sp>
        <p:nvSpPr>
          <p:cNvPr id="3" name="内容占位符 2"/>
          <p:cNvSpPr>
            <a:spLocks noGrp="1"/>
          </p:cNvSpPr>
          <p:nvPr>
            <p:ph idx="1"/>
          </p:nvPr>
        </p:nvSpPr>
        <p:spPr>
          <a:xfrm>
            <a:off x="812483" y="1782763"/>
            <a:ext cx="11090275" cy="4589462"/>
          </a:xfrm>
        </p:spPr>
        <p:txBody>
          <a:bodyPr>
            <a:noAutofit/>
          </a:bodyPr>
          <a:p>
            <a:pPr marL="0" indent="0">
              <a:lnSpc>
                <a:spcPct val="150000"/>
              </a:lnSpc>
              <a:buNone/>
            </a:pPr>
            <a:r>
              <a:rPr lang="zh-CN" altLang="en-US" sz="2400"/>
              <a:t>2.如果你有自杀念头：</a:t>
            </a:r>
            <a:endParaRPr lang="zh-CN" altLang="en-US" sz="2400"/>
          </a:p>
          <a:p>
            <a:pPr marL="0" indent="0">
              <a:lnSpc>
                <a:spcPct val="150000"/>
              </a:lnSpc>
              <a:buNone/>
            </a:pPr>
            <a:r>
              <a:rPr lang="zh-CN" altLang="en-US" sz="2400"/>
              <a:t>请记住，你并不孤单，许多人都经历过你正在经历的事情并找到了帮助</a:t>
            </a:r>
            <a:endParaRPr lang="zh-CN" altLang="en-US" sz="2400"/>
          </a:p>
          <a:p>
            <a:pPr marL="0" indent="0">
              <a:lnSpc>
                <a:spcPct val="150000"/>
              </a:lnSpc>
              <a:buNone/>
            </a:pPr>
            <a:r>
              <a:rPr lang="zh-CN" altLang="en-US" sz="2400"/>
              <a:t>与你信任的人谈谈你的感受</a:t>
            </a:r>
            <a:endParaRPr lang="zh-CN" altLang="en-US" sz="2400"/>
          </a:p>
          <a:p>
            <a:pPr marL="0" indent="0">
              <a:lnSpc>
                <a:spcPct val="150000"/>
              </a:lnSpc>
              <a:buNone/>
            </a:pPr>
            <a:r>
              <a:rPr lang="zh-CN" altLang="en-US" sz="2400"/>
              <a:t>与卫生工作者交谈，例如医生或心理咨询师</a:t>
            </a:r>
            <a:endParaRPr lang="zh-CN" altLang="en-US" sz="2400"/>
          </a:p>
          <a:p>
            <a:pPr marL="0" indent="0">
              <a:lnSpc>
                <a:spcPct val="150000"/>
              </a:lnSpc>
              <a:buNone/>
            </a:pPr>
            <a:r>
              <a:rPr lang="zh-CN" altLang="en-US" sz="2400"/>
              <a:t>加入支持小组。</a:t>
            </a:r>
            <a:endParaRPr lang="zh-CN" altLang="en-US" sz="2400"/>
          </a:p>
          <a:p>
            <a:pPr marL="0" indent="0">
              <a:lnSpc>
                <a:spcPct val="150000"/>
              </a:lnSpc>
              <a:buNone/>
            </a:pPr>
            <a:r>
              <a:rPr lang="zh-CN" altLang="en-US" sz="2400"/>
              <a:t>3.如果你认为你有伤害自己的直接危险，请联系任何可用的紧急服务或危机热线。</a:t>
            </a:r>
            <a:endParaRPr lang="zh-CN" altLang="en-US" sz="2400"/>
          </a:p>
        </p:txBody>
      </p:sp>
      <p:sp>
        <p:nvSpPr>
          <p:cNvPr id="4" name="文本框 3"/>
          <p:cNvSpPr txBox="1"/>
          <p:nvPr/>
        </p:nvSpPr>
        <p:spPr>
          <a:xfrm>
            <a:off x="9741535" y="160020"/>
            <a:ext cx="3082925" cy="583565"/>
          </a:xfrm>
          <a:prstGeom prst="rect">
            <a:avLst/>
          </a:prstGeom>
          <a:noFill/>
        </p:spPr>
        <p:txBody>
          <a:bodyPr wrap="square" rtlCol="0" anchor="t">
            <a:spAutoFit/>
          </a:bodyPr>
          <a:p>
            <a:r>
              <a:rPr lang="zh-CN" altLang="en-US" sz="3200">
                <a:sym typeface="+mn-ea"/>
              </a:rPr>
              <a:t>【心理加油站】</a:t>
            </a:r>
            <a:endParaRPr lang="zh-CN" altLang="en-US" sz="320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372973" y="1293541"/>
            <a:ext cx="6912768" cy="3930650"/>
          </a:xfrm>
          <a:prstGeom prst="rect">
            <a:avLst/>
          </a:prstGeom>
          <a:noFill/>
        </p:spPr>
        <p:txBody>
          <a:bodyPr wrap="square" rtlCol="0">
            <a:spAutoFit/>
          </a:bodyPr>
          <a:lstStyle/>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1. 掌握心理正常与异常的辨别方法和精神障碍的早期信号；</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2. 了解大学生常见精神障碍的类型及特点；</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a:p>
            <a:pPr algn="just">
              <a:lnSpc>
                <a:spcPct val="130000"/>
              </a:lnSpc>
            </a:pPr>
            <a:r>
              <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rPr>
              <a:t>3. 掌握精神障碍的三级预防和基本防治知识。</a:t>
            </a:r>
            <a:endParaRPr sz="3200" dirty="0">
              <a:solidFill>
                <a:schemeClr val="bg1"/>
              </a:solidFill>
              <a:latin typeface="华文中宋" panose="02010600040101010101" pitchFamily="2" charset="-122"/>
              <a:ea typeface="华文中宋" panose="02010600040101010101" pitchFamily="2" charset="-122"/>
              <a:sym typeface="Arial" panose="020B0604020202020204" pitchFamily="34" charset="0"/>
            </a:endParaRPr>
          </a:p>
        </p:txBody>
      </p:sp>
      <p:sp>
        <p:nvSpPr>
          <p:cNvPr id="8" name="文本框 7"/>
          <p:cNvSpPr txBox="1"/>
          <p:nvPr/>
        </p:nvSpPr>
        <p:spPr>
          <a:xfrm>
            <a:off x="372972" y="228647"/>
            <a:ext cx="2964741" cy="651374"/>
          </a:xfrm>
          <a:prstGeom prst="rect">
            <a:avLst/>
          </a:prstGeom>
          <a:noFill/>
        </p:spPr>
        <p:txBody>
          <a:bodyPr wrap="none" lIns="96434" tIns="48217" rIns="96434" bIns="48217" rtlCol="0">
            <a:spAutoFit/>
          </a:bodyPr>
          <a:lstStyle/>
          <a:p>
            <a:pPr defTabSz="964565"/>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学习目标</a:t>
            </a:r>
            <a:r>
              <a:rPr lang="en-US" altLang="zh-CN" sz="36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6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a:solidFill>
                  <a:schemeClr val="bg1"/>
                </a:solidFill>
                <a:latin typeface="微软雅黑" panose="020B0503020204020204" pitchFamily="34" charset="-122"/>
                <a:ea typeface="微软雅黑" panose="020B0503020204020204" pitchFamily="34" charset="-122"/>
              </a:rPr>
              <a:t>（二）双相情感障碍</a:t>
            </a:r>
            <a:endParaRPr lang="zh-CN" altLang="en-US" sz="3200" b="1">
              <a:solidFill>
                <a:schemeClr val="bg1"/>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97155" y="1096010"/>
            <a:ext cx="12607925" cy="5857240"/>
          </a:xfrm>
        </p:spPr>
        <p:txBody>
          <a:bodyPr>
            <a:noAutofit/>
          </a:bodyPr>
          <a:p>
            <a:pPr marL="0" indent="0" fontAlgn="auto">
              <a:lnSpc>
                <a:spcPct val="150000"/>
              </a:lnSpc>
              <a:buNone/>
            </a:pPr>
            <a:r>
              <a:rPr lang="en-US" altLang="zh-CN" sz="2400"/>
              <a:t>      </a:t>
            </a:r>
            <a:r>
              <a:rPr lang="zh-CN" altLang="en-US" sz="2400"/>
              <a:t>双相情感障碍（Bipolar Affective Disorder）是一种既有躁狂发作，又可能有抑郁发作的疾病。</a:t>
            </a:r>
            <a:endParaRPr lang="zh-CN" altLang="en-US" sz="2400"/>
          </a:p>
          <a:p>
            <a:pPr marL="0" indent="0" fontAlgn="auto">
              <a:lnSpc>
                <a:spcPct val="150000"/>
              </a:lnSpc>
              <a:buNone/>
            </a:pPr>
            <a:r>
              <a:rPr lang="zh-CN" altLang="en-US" sz="2400"/>
              <a:t> </a:t>
            </a:r>
            <a:r>
              <a:rPr lang="en-US" altLang="zh-CN" sz="2400"/>
              <a:t>     </a:t>
            </a:r>
            <a:r>
              <a:rPr lang="zh-CN" altLang="en-US" sz="2400"/>
              <a:t>在典型的病例中，双相情感障碍患者会先出现躁狂发作，以情绪高涨、思维奔逸、意志增强这“三高”症状为特征，而下一次发作则可能表现为其他形式，如抑郁发作时表现为情绪低落、思维迟缓、意志行为减退等“三低”症状</a:t>
            </a:r>
            <a:endParaRPr lang="zh-CN" altLang="en-US" sz="2400"/>
          </a:p>
          <a:p>
            <a:pPr marL="0" indent="0" fontAlgn="auto">
              <a:lnSpc>
                <a:spcPct val="150000"/>
              </a:lnSpc>
              <a:buNone/>
            </a:pPr>
            <a:r>
              <a:rPr lang="zh-CN" altLang="en-US" sz="2400"/>
              <a:t> </a:t>
            </a:r>
            <a:r>
              <a:rPr lang="en-US" altLang="zh-CN" sz="2400"/>
              <a:t>     </a:t>
            </a:r>
            <a:r>
              <a:rPr lang="zh-CN" altLang="en-US" sz="2400"/>
              <a:t>双相情感障碍患者的情绪起伏超出了正常范围，就像“一辆失控的过山车”。</a:t>
            </a:r>
            <a:endParaRPr lang="zh-CN" altLang="en-US" sz="2400"/>
          </a:p>
          <a:p>
            <a:pPr fontAlgn="auto">
              <a:lnSpc>
                <a:spcPct val="150000"/>
              </a:lnSpc>
            </a:pPr>
            <a:endParaRPr lang="zh-CN" altLang="en-US" sz="2400"/>
          </a:p>
        </p:txBody>
      </p:sp>
      <p:sp>
        <p:nvSpPr>
          <p:cNvPr id="5" name="文本框 4"/>
          <p:cNvSpPr txBox="1"/>
          <p:nvPr/>
        </p:nvSpPr>
        <p:spPr>
          <a:xfrm>
            <a:off x="4124960" y="448310"/>
            <a:ext cx="6426200" cy="583565"/>
          </a:xfrm>
          <a:prstGeom prst="rect">
            <a:avLst/>
          </a:prstGeom>
          <a:noFill/>
        </p:spPr>
        <p:txBody>
          <a:bodyPr wrap="square" rtlCol="0" anchor="t">
            <a:spAutoFit/>
          </a:bodyPr>
          <a:p>
            <a:r>
              <a:rPr lang="zh-CN" altLang="en-US" sz="3200" b="1">
                <a:latin typeface="微软雅黑" panose="020B0503020204020204" pitchFamily="34" charset="-122"/>
                <a:ea typeface="微软雅黑" panose="020B0503020204020204" pitchFamily="34" charset="-122"/>
                <a:sym typeface="+mn-ea"/>
              </a:rPr>
              <a:t>（二）双相情感障碍</a:t>
            </a:r>
            <a:endParaRPr lang="zh-CN" altLang="en-US" sz="3200" b="1">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329690"/>
            <a:ext cx="11090275" cy="5185410"/>
          </a:xfrm>
        </p:spPr>
        <p:txBody>
          <a:bodyPr>
            <a:normAutofit/>
          </a:bodyPr>
          <a:p>
            <a:pPr fontAlgn="auto">
              <a:lnSpc>
                <a:spcPct val="150000"/>
              </a:lnSpc>
            </a:pPr>
            <a:r>
              <a:rPr lang="zh-CN" altLang="en-US" sz="2400"/>
              <a:t>双相情感障碍在我国被划为重性精神障碍之一。青少年与中年人是高发人群。</a:t>
            </a:r>
            <a:endParaRPr lang="zh-CN" altLang="en-US" sz="2400"/>
          </a:p>
          <a:p>
            <a:pPr fontAlgn="auto">
              <a:lnSpc>
                <a:spcPct val="150000"/>
              </a:lnSpc>
            </a:pPr>
            <a:r>
              <a:rPr lang="zh-CN" altLang="en-US" sz="2400"/>
              <a:t>双相情感障碍的终身患病率在国际水平约为 2.4%，我国患病率达到1.5%。</a:t>
            </a:r>
            <a:endParaRPr lang="zh-CN" altLang="en-US" sz="2400"/>
          </a:p>
          <a:p>
            <a:pPr fontAlgn="auto">
              <a:lnSpc>
                <a:spcPct val="150000"/>
              </a:lnSpc>
            </a:pPr>
            <a:r>
              <a:rPr lang="zh-CN" altLang="en-US" sz="2400"/>
              <a:t>15岁到30岁是主要的发病年龄，其中尤以15～19岁的青少年群体最为高发。</a:t>
            </a:r>
            <a:endParaRPr lang="zh-CN" altLang="en-US" sz="2400"/>
          </a:p>
          <a:p>
            <a:pPr fontAlgn="auto">
              <a:lnSpc>
                <a:spcPct val="150000"/>
              </a:lnSpc>
            </a:pPr>
            <a:r>
              <a:rPr lang="zh-CN" altLang="en-US" sz="2400"/>
              <a:t>历史上很多名人都患有双相情感障碍，比如著名的画家梵高、画家达</a:t>
            </a:r>
            <a:r>
              <a:rPr lang="en-US" altLang="zh-CN" sz="2400"/>
              <a:t>·</a:t>
            </a:r>
            <a:r>
              <a:rPr lang="zh-CN" altLang="en-US" sz="2400"/>
              <a:t>芬奇、作家海明威、诗人海子等均曾为双相情感障碍困扰，所以双相情感障碍也被称为“天才病”。</a:t>
            </a:r>
            <a:endParaRPr lang="zh-CN" altLang="en-US" sz="24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40728" y="735648"/>
            <a:ext cx="11090275" cy="1397000"/>
          </a:xfrm>
        </p:spPr>
        <p:txBody>
          <a:bodyPr/>
          <a:p>
            <a:r>
              <a:rPr lang="zh-CN" altLang="en-US">
                <a:sym typeface="+mn-ea"/>
              </a:rPr>
              <a:t>【心理加油站】沉思的作用</a:t>
            </a:r>
            <a:endParaRPr lang="zh-CN" altLang="en-US"/>
          </a:p>
        </p:txBody>
      </p:sp>
      <p:sp>
        <p:nvSpPr>
          <p:cNvPr id="3" name="内容占位符 2"/>
          <p:cNvSpPr>
            <a:spLocks noGrp="1"/>
          </p:cNvSpPr>
          <p:nvPr>
            <p:ph idx="1"/>
          </p:nvPr>
        </p:nvSpPr>
        <p:spPr/>
        <p:txBody>
          <a:bodyPr>
            <a:normAutofit lnSpcReduction="20000"/>
          </a:bodyPr>
          <a:p>
            <a:pPr>
              <a:lnSpc>
                <a:spcPct val="150000"/>
              </a:lnSpc>
            </a:pPr>
            <a:r>
              <a:rPr lang="zh-CN" altLang="en-US"/>
              <a:t>沉思是指我们试图解答问题时，暂时排除脑海中的其它事情，专注于解决这个问题时的状态。其实，沉思也是一种很好的身心调节方式。多项研究证实，沉思对我们的健康益处多多。</a:t>
            </a:r>
            <a:endParaRPr lang="zh-CN" altLang="en-US"/>
          </a:p>
          <a:p>
            <a:pPr marL="0" indent="0">
              <a:lnSpc>
                <a:spcPct val="150000"/>
              </a:lnSpc>
              <a:buNone/>
            </a:pPr>
            <a:r>
              <a:rPr lang="zh-CN" altLang="en-US"/>
              <a:t>1.保护大脑。</a:t>
            </a:r>
            <a:endParaRPr lang="zh-CN" altLang="en-US"/>
          </a:p>
          <a:p>
            <a:pPr marL="0" indent="0">
              <a:lnSpc>
                <a:spcPct val="150000"/>
              </a:lnSpc>
              <a:buNone/>
            </a:pPr>
            <a:r>
              <a:rPr lang="zh-CN" altLang="en-US"/>
              <a:t>2.控制情绪。</a:t>
            </a:r>
            <a:endParaRPr lang="zh-CN" altLang="en-US"/>
          </a:p>
          <a:p>
            <a:pPr marL="0" indent="0">
              <a:lnSpc>
                <a:spcPct val="150000"/>
              </a:lnSpc>
              <a:buNone/>
            </a:pPr>
            <a:r>
              <a:rPr lang="zh-CN" altLang="en-US"/>
              <a:t>3.降低抑郁风险。</a:t>
            </a:r>
            <a:endParaRPr lang="zh-CN" altLang="en-US"/>
          </a:p>
          <a:p>
            <a:pPr marL="0" indent="0">
              <a:lnSpc>
                <a:spcPct val="150000"/>
              </a:lnSpc>
              <a:buNone/>
            </a:pPr>
            <a:r>
              <a:rPr lang="zh-CN" altLang="en-US"/>
              <a:t>4.释放压力。</a:t>
            </a:r>
            <a:endParaRPr lang="zh-CN"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二、焦虑障碍</a:t>
            </a:r>
            <a:endParaRPr lang="zh-CN" altLang="en-US"/>
          </a:p>
        </p:txBody>
      </p:sp>
      <p:sp>
        <p:nvSpPr>
          <p:cNvPr id="3" name="内容占位符 2"/>
          <p:cNvSpPr>
            <a:spLocks noGrp="1"/>
          </p:cNvSpPr>
          <p:nvPr>
            <p:ph idx="1"/>
          </p:nvPr>
        </p:nvSpPr>
        <p:spPr>
          <a:xfrm>
            <a:off x="379095" y="1391920"/>
            <a:ext cx="11852910" cy="4849495"/>
          </a:xfrm>
        </p:spPr>
        <p:txBody>
          <a:bodyPr>
            <a:noAutofit/>
          </a:bodyPr>
          <a:p>
            <a:pPr fontAlgn="auto">
              <a:lnSpc>
                <a:spcPct val="150000"/>
              </a:lnSpc>
            </a:pPr>
            <a:r>
              <a:rPr lang="zh-CN" altLang="en-US" sz="2300"/>
              <a:t>焦虑障碍（Anxiety Disorders）是指过分地，没有理由地担忧为主要症状的一类精神障碍。患者的焦虑情绪并非由实际危险所引起，其紧张恐惧程度往往与现实事件或处境不相称。</a:t>
            </a:r>
            <a:endParaRPr lang="zh-CN" altLang="en-US" sz="2300"/>
          </a:p>
          <a:p>
            <a:pPr fontAlgn="auto">
              <a:lnSpc>
                <a:spcPct val="150000"/>
              </a:lnSpc>
            </a:pPr>
            <a:r>
              <a:rPr lang="zh-CN" altLang="en-US" sz="2300"/>
              <a:t>在我国，焦虑障碍的患病率接近5%，其主要的症状表现有：</a:t>
            </a:r>
            <a:endParaRPr lang="zh-CN" altLang="en-US" sz="2300"/>
          </a:p>
          <a:p>
            <a:pPr lvl="1" fontAlgn="auto">
              <a:lnSpc>
                <a:spcPct val="150000"/>
              </a:lnSpc>
            </a:pPr>
            <a:r>
              <a:rPr lang="zh-CN" altLang="en-US" sz="2000"/>
              <a:t>认知方面：对即将发生的事情过分地担忧和害怕，惶惶不可终日；过分关注躯体感觉；反复思考某些不确定的事件和想法；难以集中注意力或头脑一片空白，心力交瘁、严重者有濒临窒息感、觉得一切都不受控。</a:t>
            </a:r>
            <a:endParaRPr lang="zh-CN" altLang="en-US" sz="2000"/>
          </a:p>
          <a:p>
            <a:pPr lvl="1" fontAlgn="auto">
              <a:lnSpc>
                <a:spcPct val="150000"/>
              </a:lnSpc>
            </a:pPr>
            <a:r>
              <a:rPr lang="zh-CN" altLang="en-US" sz="2000"/>
              <a:t>生理方面：常伴有心悸、心慌或心率加速、胸闷、出汗、反胃或腹部不适、头晕目眩、耳鸣、呼吸急促、四肢冰冷等生理症状。</a:t>
            </a:r>
            <a:endParaRPr lang="zh-CN" altLang="en-US" sz="2000"/>
          </a:p>
          <a:p>
            <a:pPr lvl="1" fontAlgn="auto">
              <a:lnSpc>
                <a:spcPct val="150000"/>
              </a:lnSpc>
            </a:pPr>
            <a:r>
              <a:rPr lang="zh-CN" altLang="en-US" sz="2000"/>
              <a:t>行为方面：常表现出习惯性回避行为、依恋行为或坐立不安。</a:t>
            </a:r>
            <a:endParaRPr lang="zh-CN" altLang="en-US" sz="20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b="1">
                <a:solidFill>
                  <a:schemeClr val="bg1"/>
                </a:solidFill>
                <a:latin typeface="微软雅黑" panose="020B0503020204020204" pitchFamily="34" charset="-122"/>
                <a:ea typeface="微软雅黑" panose="020B0503020204020204" pitchFamily="34" charset="-122"/>
              </a:rPr>
              <a:t>（一）广泛性焦虑</a:t>
            </a:r>
            <a:endParaRPr lang="zh-CN" altLang="en-US" sz="3200" b="1">
              <a:solidFill>
                <a:schemeClr val="bg1"/>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884555" y="1528445"/>
            <a:ext cx="11614150" cy="4589145"/>
          </a:xfrm>
        </p:spPr>
        <p:txBody>
          <a:bodyPr>
            <a:normAutofit/>
          </a:bodyPr>
          <a:p>
            <a:pPr fontAlgn="auto">
              <a:lnSpc>
                <a:spcPct val="150000"/>
              </a:lnSpc>
            </a:pPr>
            <a:r>
              <a:rPr lang="zh-CN" altLang="en-US"/>
              <a:t>广泛性焦虑是一种以缺乏明确对象和具体内容的提心吊胆及紧张不安为主要表现的焦虑症，并有显著的自主神经症状、肌肉紧张及运动性不安。</a:t>
            </a:r>
            <a:endParaRPr lang="zh-CN" altLang="en-US"/>
          </a:p>
          <a:p>
            <a:pPr fontAlgn="auto">
              <a:lnSpc>
                <a:spcPct val="150000"/>
              </a:lnSpc>
            </a:pPr>
            <a:r>
              <a:rPr lang="zh-CN" altLang="en-US"/>
              <a:t>患者可能会担心自己的工作表现、人际关系和身体健康，且在六个月里持续地、反复地出现，常因难以忍受又无法解脱而感到痛苦。</a:t>
            </a: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528445"/>
            <a:ext cx="11518900" cy="4589145"/>
          </a:xfrm>
        </p:spPr>
        <p:txBody>
          <a:bodyPr>
            <a:normAutofit lnSpcReduction="10000"/>
          </a:bodyPr>
          <a:p>
            <a:pPr fontAlgn="auto">
              <a:lnSpc>
                <a:spcPct val="150000"/>
              </a:lnSpc>
            </a:pPr>
            <a:r>
              <a:rPr lang="zh-CN" altLang="en-US" sz="2400"/>
              <a:t>惊恐障碍又称急性焦虑发作，是指反复出现不可预期的惊恐发作的一种焦虑障碍。</a:t>
            </a:r>
            <a:endParaRPr lang="zh-CN" altLang="en-US" sz="2400"/>
          </a:p>
          <a:p>
            <a:pPr fontAlgn="auto">
              <a:lnSpc>
                <a:spcPct val="150000"/>
              </a:lnSpc>
            </a:pPr>
            <a:r>
              <a:rPr lang="zh-CN" altLang="en-US" sz="2400"/>
              <a:t>惊恐发作的临床特点是反复突然出现强烈的害怕、恐惧或不适，可有濒死感或失控感；发作时伴有明显的心血管和呼吸系统症状，如心悸、呼吸困难、窒息感等。</a:t>
            </a:r>
            <a:endParaRPr lang="zh-CN" altLang="en-US" sz="2400"/>
          </a:p>
          <a:p>
            <a:pPr fontAlgn="auto">
              <a:lnSpc>
                <a:spcPct val="150000"/>
              </a:lnSpc>
            </a:pPr>
            <a:r>
              <a:rPr lang="zh-CN" altLang="en-US" sz="2400"/>
              <a:t>惊恐障碍具有较高的家族聚集性，患者常有童年创伤性事件，病前不良生活事件及焦虑性人格。</a:t>
            </a:r>
            <a:endParaRPr lang="zh-CN" altLang="en-US" sz="2400"/>
          </a:p>
        </p:txBody>
      </p:sp>
      <p:sp>
        <p:nvSpPr>
          <p:cNvPr id="4" name="标题 3"/>
          <p:cNvSpPr>
            <a:spLocks noGrp="1"/>
          </p:cNvSpPr>
          <p:nvPr>
            <p:ph type="title"/>
          </p:nvPr>
        </p:nvSpPr>
        <p:spPr/>
        <p:txBody>
          <a:bodyPr/>
          <a:p>
            <a:r>
              <a:rPr lang="zh-CN" altLang="en-US" sz="3200" b="1">
                <a:solidFill>
                  <a:schemeClr val="bg1"/>
                </a:solidFill>
                <a:latin typeface="微软雅黑" panose="020B0503020204020204" pitchFamily="34" charset="-122"/>
                <a:ea typeface="微软雅黑" panose="020B0503020204020204" pitchFamily="34" charset="-122"/>
              </a:rPr>
              <a:t>(二)惊恐障碍</a:t>
            </a:r>
            <a:endParaRPr lang="zh-CN" altLang="en-US" sz="32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4555" y="1071245"/>
            <a:ext cx="11319510" cy="5443855"/>
          </a:xfrm>
        </p:spPr>
        <p:txBody>
          <a:bodyPr>
            <a:noAutofit/>
          </a:bodyPr>
          <a:p>
            <a:pPr fontAlgn="auto">
              <a:lnSpc>
                <a:spcPct val="150000"/>
              </a:lnSpc>
            </a:pPr>
            <a:r>
              <a:rPr lang="zh-CN" altLang="en-US" sz="2400"/>
              <a:t>恐怖症是一种以过分和不合理地恐惧外界客体或处境为主要表现的焦虑障碍。</a:t>
            </a:r>
            <a:endParaRPr lang="zh-CN" altLang="en-US" sz="2400"/>
          </a:p>
          <a:p>
            <a:pPr fontAlgn="auto">
              <a:lnSpc>
                <a:spcPct val="150000"/>
              </a:lnSpc>
            </a:pPr>
            <a:r>
              <a:rPr lang="zh-CN" altLang="en-US" sz="2400"/>
              <a:t>恐怖症患者的恐惧感与引起恐惧的情境通常不相称，让人难以理解。</a:t>
            </a:r>
            <a:endParaRPr lang="zh-CN" altLang="en-US" sz="2400"/>
          </a:p>
          <a:p>
            <a:pPr fontAlgn="auto">
              <a:lnSpc>
                <a:spcPct val="150000"/>
              </a:lnSpc>
            </a:pPr>
            <a:r>
              <a:rPr lang="zh-CN" altLang="en-US" sz="2400"/>
              <a:t>患者明知自己的害怕不切实际，但不能自我控制。</a:t>
            </a:r>
            <a:endParaRPr lang="zh-CN" altLang="en-US" sz="2400"/>
          </a:p>
          <a:p>
            <a:pPr fontAlgn="auto">
              <a:lnSpc>
                <a:spcPct val="150000"/>
              </a:lnSpc>
            </a:pPr>
            <a:r>
              <a:rPr lang="zh-CN" altLang="en-US" sz="2400"/>
              <a:t>恐怖症发作时患者会感觉到厄运即将到来，出现胸口痛、头昏眼花、昏厥、盗汗、呼吸困难以及害怕失控和死亡等症状。</a:t>
            </a:r>
            <a:endParaRPr lang="zh-CN" altLang="en-US" sz="2400"/>
          </a:p>
        </p:txBody>
      </p:sp>
      <p:sp>
        <p:nvSpPr>
          <p:cNvPr id="4" name="标题 3"/>
          <p:cNvSpPr>
            <a:spLocks noGrp="1"/>
          </p:cNvSpPr>
          <p:nvPr>
            <p:ph type="title"/>
          </p:nvPr>
        </p:nvSpPr>
        <p:spPr/>
        <p:txBody>
          <a:bodyPr/>
          <a:p>
            <a:r>
              <a:rPr lang="zh-CN" altLang="en-US" sz="3200" b="1">
                <a:solidFill>
                  <a:schemeClr val="bg1"/>
                </a:solidFill>
                <a:latin typeface="微软雅黑" panose="020B0503020204020204" pitchFamily="34" charset="-122"/>
                <a:ea typeface="微软雅黑" panose="020B0503020204020204" pitchFamily="34" charset="-122"/>
              </a:rPr>
              <a:t>（三）恐怖症</a:t>
            </a:r>
            <a:endParaRPr lang="zh-CN" altLang="en-US" sz="32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Title 6"/>
          <p:cNvSpPr txBox="1"/>
          <p:nvPr>
            <p:custDataLst>
              <p:tags r:id="rId1"/>
            </p:custDataLst>
          </p:nvPr>
        </p:nvSpPr>
        <p:spPr>
          <a:xfrm>
            <a:off x="5389245" y="600075"/>
            <a:ext cx="2995930" cy="7924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ts val="1000"/>
              </a:spcBef>
              <a:spcAft>
                <a:spcPts val="0"/>
              </a:spcAft>
              <a:buSzPct val="100000"/>
              <a:buNone/>
            </a:pPr>
            <a:r>
              <a:rPr lang="zh-CN" altLang="en-US" sz="3600" spc="35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社交恐怖症</a:t>
            </a:r>
            <a:endParaRPr lang="zh-CN" altLang="en-US" sz="3600" spc="350">
              <a:ln w="3175">
                <a:noFill/>
                <a:prstDash val="dash"/>
              </a:ln>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内容占位符 2"/>
          <p:cNvSpPr>
            <a:spLocks noGrp="1"/>
          </p:cNvSpPr>
          <p:nvPr>
            <p:ph idx="1"/>
          </p:nvPr>
        </p:nvSpPr>
        <p:spPr>
          <a:xfrm>
            <a:off x="539115" y="1524000"/>
            <a:ext cx="11837035" cy="4991100"/>
          </a:xfrm>
        </p:spPr>
        <p:txBody>
          <a:bodyPr>
            <a:noAutofit/>
          </a:bodyPr>
          <a:p>
            <a:pPr fontAlgn="auto">
              <a:lnSpc>
                <a:spcPct val="150000"/>
              </a:lnSpc>
            </a:pPr>
            <a:r>
              <a:rPr lang="zh-CN" altLang="en-US" sz="2400"/>
              <a:t>社交恐怖症也称作社交焦虑障碍，是指对一种或多种人际处境存在持久的、强烈的恐惧和回避行为。</a:t>
            </a:r>
            <a:endParaRPr lang="zh-CN" altLang="en-US" sz="2400"/>
          </a:p>
          <a:p>
            <a:pPr fontAlgn="auto">
              <a:lnSpc>
                <a:spcPct val="150000"/>
              </a:lnSpc>
            </a:pPr>
            <a:r>
              <a:rPr lang="zh-CN" altLang="en-US" sz="2400"/>
              <a:t>典型场合包括当众讲话、遇见不熟悉的人、在他人注视下操作，或使用公共卫生间等。</a:t>
            </a:r>
            <a:endParaRPr lang="zh-CN" altLang="en-US" sz="2400"/>
          </a:p>
          <a:p>
            <a:pPr fontAlgn="auto">
              <a:lnSpc>
                <a:spcPct val="150000"/>
              </a:lnSpc>
            </a:pPr>
            <a:r>
              <a:rPr lang="zh-CN" altLang="en-US" sz="2400"/>
              <a:t>患有社交恐怖症的大学生为了避免受到过度关注或不慎出错，会尽量避免出现在公共场合并表达观点，会担心因参加多人集聚的交往活动而增加陷入“大型社死现场”的概率。他们无时无刻不处于紧张和尴尬的状态，生怕发现自己被特别关注。</a:t>
            </a:r>
            <a:endParaRPr lang="zh-CN" altLang="en-US" sz="2400"/>
          </a:p>
        </p:txBody>
      </p:sp>
      <p:sp>
        <p:nvSpPr>
          <p:cNvPr id="4" name="标题 3"/>
          <p:cNvSpPr>
            <a:spLocks noGrp="1"/>
          </p:cNvSpPr>
          <p:nvPr/>
        </p:nvSpPr>
        <p:spPr>
          <a:xfrm>
            <a:off x="21590" y="166370"/>
            <a:ext cx="3693160" cy="6623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a:lstStyle>
          <a:p>
            <a:r>
              <a:rPr lang="zh-CN" altLang="en-US" sz="3200" b="1">
                <a:solidFill>
                  <a:schemeClr val="bg1"/>
                </a:solidFill>
                <a:latin typeface="微软雅黑" panose="020B0503020204020204" pitchFamily="34" charset="-122"/>
                <a:ea typeface="微软雅黑" panose="020B0503020204020204" pitchFamily="34" charset="-122"/>
                <a:sym typeface="+mn-ea"/>
              </a:rPr>
              <a:t>（三）恐怖症</a:t>
            </a:r>
            <a:endParaRPr lang="zh-CN" altLang="en-US" sz="32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l"/>
            <a:r>
              <a:rPr lang="zh-CN" altLang="en-US"/>
              <a:t>【身边的故事】</a:t>
            </a:r>
            <a:endParaRPr lang="zh-CN" altLang="en-US"/>
          </a:p>
        </p:txBody>
      </p:sp>
      <p:sp>
        <p:nvSpPr>
          <p:cNvPr id="3" name="内容占位符 2"/>
          <p:cNvSpPr>
            <a:spLocks noGrp="1"/>
          </p:cNvSpPr>
          <p:nvPr>
            <p:ph idx="1"/>
          </p:nvPr>
        </p:nvSpPr>
        <p:spPr>
          <a:xfrm>
            <a:off x="509270" y="1925955"/>
            <a:ext cx="11823700" cy="5053965"/>
          </a:xfrm>
        </p:spPr>
        <p:txBody>
          <a:bodyPr>
            <a:normAutofit fontScale="50000"/>
          </a:bodyPr>
          <a:p>
            <a:pPr marL="0" indent="0" fontAlgn="auto">
              <a:lnSpc>
                <a:spcPct val="150000"/>
              </a:lnSpc>
              <a:buNone/>
            </a:pPr>
            <a:r>
              <a:rPr lang="en-US" altLang="zh-CN"/>
              <a:t>      </a:t>
            </a:r>
            <a:r>
              <a:rPr lang="zh-CN" altLang="en-US" sz="4000"/>
              <a:t>小宇是一名大一新生。上课时，他总是坐在课室最后一排，从不举手回答问题。回到宿舍，他也是把头埋在属于自己的宿舍一角，几乎不参与闲聊。外出时，耳朵里总是塞着耳机，口罩时常遮住半张脸，来去匆匆。即便是每天跟他朝夕相处的室友，也很难描述出他的性格和特质。在老师和同学的印象中，他是一个“极度内向”的男生，但只有他自己知道，这并不是内向，而是他无时无刻不对社交感到恐惧。从小到大，因为害怕别人的目光，他习惯性地躲开人群。迫不得已要跟人交流时，他总是再三打好腹稿，却会在插话时机上不断纠结……发展到后来，每次跟不熟的人说话时他都会出现躯体反应，下意识地心悸、手抖、冒冷汗，甚至发不出声音。</a:t>
            </a:r>
            <a:endParaRPr lang="zh-CN" altLang="en-US" sz="4000"/>
          </a:p>
          <a:p>
            <a:pPr marL="0" indent="0" fontAlgn="auto">
              <a:lnSpc>
                <a:spcPct val="150000"/>
              </a:lnSpc>
              <a:buNone/>
            </a:pPr>
            <a:r>
              <a:rPr lang="en-US" altLang="zh-CN" sz="4000"/>
              <a:t>      </a:t>
            </a:r>
            <a:r>
              <a:rPr lang="zh-CN" altLang="en-US" sz="4000"/>
              <a:t>【课堂讨论】小宇的表现符合哪一类焦虑障碍的诊断？小宇该如何应对？</a:t>
            </a:r>
            <a:endParaRPr lang="zh-CN" altLang="en-US" sz="4000"/>
          </a:p>
        </p:txBody>
      </p:sp>
      <p:sp>
        <p:nvSpPr>
          <p:cNvPr id="4" name="文本框 3"/>
          <p:cNvSpPr txBox="1"/>
          <p:nvPr/>
        </p:nvSpPr>
        <p:spPr>
          <a:xfrm>
            <a:off x="5420995" y="808355"/>
            <a:ext cx="2722880" cy="521970"/>
          </a:xfrm>
          <a:prstGeom prst="rect">
            <a:avLst/>
          </a:prstGeom>
          <a:noFill/>
        </p:spPr>
        <p:txBody>
          <a:bodyPr wrap="square" rtlCol="0" anchor="t">
            <a:spAutoFit/>
          </a:bodyPr>
          <a:p>
            <a:r>
              <a:rPr lang="zh-CN" altLang="en-US" sz="2800">
                <a:latin typeface="华文中宋" panose="02010600040101010101" pitchFamily="2" charset="-122"/>
                <a:ea typeface="华文中宋" panose="02010600040101010101" pitchFamily="2" charset="-122"/>
                <a:sym typeface="+mn-ea"/>
              </a:rPr>
              <a:t>“影子人”小宇</a:t>
            </a:r>
            <a:endParaRPr lang="zh-CN" altLang="en-US" sz="2800">
              <a:latin typeface="华文中宋" panose="02010600040101010101" pitchFamily="2" charset="-122"/>
              <a:ea typeface="华文中宋" panose="02010600040101010101" pitchFamily="2" charset="-122"/>
              <a:sym typeface="+mn-ea"/>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84238" y="519748"/>
            <a:ext cx="11090275" cy="1397000"/>
          </a:xfrm>
        </p:spPr>
        <p:txBody>
          <a:bodyPr/>
          <a:p>
            <a:r>
              <a:rPr lang="zh-CN" altLang="en-US"/>
              <a:t>【心理加油站】</a:t>
            </a:r>
            <a:r>
              <a:rPr lang="zh-CN" altLang="en-US">
                <a:sym typeface="+mn-ea"/>
              </a:rPr>
              <a:t>战胜当众讲话的恐惧</a:t>
            </a:r>
            <a:endParaRPr lang="zh-CN" altLang="en-US"/>
          </a:p>
        </p:txBody>
      </p:sp>
      <p:sp>
        <p:nvSpPr>
          <p:cNvPr id="3" name="内容占位符 2"/>
          <p:cNvSpPr>
            <a:spLocks noGrp="1"/>
          </p:cNvSpPr>
          <p:nvPr>
            <p:ph idx="1"/>
          </p:nvPr>
        </p:nvSpPr>
        <p:spPr>
          <a:xfrm>
            <a:off x="812800" y="1795780"/>
            <a:ext cx="11090275" cy="4465320"/>
          </a:xfrm>
        </p:spPr>
        <p:txBody>
          <a:bodyPr>
            <a:normAutofit/>
          </a:bodyPr>
          <a:p>
            <a:pPr fontAlgn="auto">
              <a:lnSpc>
                <a:spcPct val="150000"/>
              </a:lnSpc>
            </a:pPr>
            <a:r>
              <a:rPr lang="zh-CN" altLang="en-US"/>
              <a:t>对公开演讲的恐惧是表演焦虑的一种形式，也是社交恐惧症的一种常见类型。</a:t>
            </a:r>
            <a:endParaRPr lang="zh-CN" altLang="en-US"/>
          </a:p>
          <a:p>
            <a:pPr fontAlgn="auto">
              <a:lnSpc>
                <a:spcPct val="150000"/>
              </a:lnSpc>
            </a:pPr>
            <a:r>
              <a:rPr lang="zh-CN" altLang="en-US"/>
              <a:t>认知行为治疗理论认为，导致个体恐惧的原因是对演讲的歪曲认知。</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0" y="0"/>
            <a:ext cx="8071561" cy="459694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solidFill>
            <a:schemeClr val="accent1"/>
          </a:solidFill>
          <a:ln>
            <a:noFill/>
          </a:ln>
        </p:spPr>
        <p:txBody>
          <a:bodyPr vert="horz" wrap="square" lIns="128580" tIns="64290" rIns="128580" bIns="64290" numCol="1" anchor="t" anchorCtr="0" compatLnSpc="1"/>
          <a:lstStyle/>
          <a:p>
            <a:endParaRPr lang="zh-CN" altLang="en-US"/>
          </a:p>
        </p:txBody>
      </p:sp>
      <p:sp>
        <p:nvSpPr>
          <p:cNvPr id="10" name="任意多边形 9"/>
          <p:cNvSpPr/>
          <p:nvPr/>
        </p:nvSpPr>
        <p:spPr bwMode="auto">
          <a:xfrm>
            <a:off x="0" y="0"/>
            <a:ext cx="6303578" cy="7232650"/>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a:noFill/>
          </a:ln>
        </p:spPr>
        <p:txBody>
          <a:bodyPr vert="horz" wrap="square" lIns="128580" tIns="64290" rIns="128580" bIns="64290" numCol="1" anchor="t" anchorCtr="0" compatLnSpc="1">
            <a:noAutofit/>
          </a:bodyPr>
          <a:lstStyle/>
          <a:p>
            <a:endParaRPr lang="zh-CN" altLang="en-US"/>
          </a:p>
        </p:txBody>
      </p:sp>
      <p:sp>
        <p:nvSpPr>
          <p:cNvPr id="11" name="MH_Number_1"/>
          <p:cNvSpPr/>
          <p:nvPr>
            <p:custDataLst>
              <p:tags r:id="rId1"/>
            </p:custDataLst>
          </p:nvPr>
        </p:nvSpPr>
        <p:spPr>
          <a:xfrm>
            <a:off x="6573391" y="167210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740" y="1704658"/>
            <a:ext cx="376110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区分心理正常与心理异常</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573391" y="2565498"/>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190906" y="2597769"/>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精神障碍概述</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573391" y="3458887"/>
            <a:ext cx="379667" cy="379667"/>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190906" y="3491158"/>
            <a:ext cx="334292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大学生常见的精神障碍 </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573391" y="4352275"/>
            <a:ext cx="379667" cy="379667"/>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190906" y="4384546"/>
            <a:ext cx="4783085" cy="3886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rPr>
              <a:t>精神障碍的预防与治疗</a:t>
            </a:r>
            <a:endParaRPr lang="zh-CN" altLang="en-US" sz="253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1240497" y="2431950"/>
            <a:ext cx="2626654" cy="1107996"/>
          </a:xfrm>
          <a:prstGeom prst="rect">
            <a:avLst/>
          </a:prstGeom>
          <a:noFill/>
        </p:spPr>
        <p:txBody>
          <a:bodyPr vert="horz" wrap="square" lIns="0" tIns="0" rIns="0" bIns="0" rtlCol="0" anchor="ctr" anchorCtr="0">
            <a:spAutoFit/>
          </a:bodyPr>
          <a:lstStyle/>
          <a:p>
            <a:pPr algn="ctr"/>
            <a:r>
              <a:rPr lang="zh-CN" altLang="en-US" sz="7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7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2"/>
          <p:cNvSpPr txBox="1"/>
          <p:nvPr>
            <p:custDataLst>
              <p:tags r:id="rId10"/>
            </p:custDataLst>
          </p:nvPr>
        </p:nvSpPr>
        <p:spPr>
          <a:xfrm>
            <a:off x="1388815" y="3609695"/>
            <a:ext cx="2330017" cy="492443"/>
          </a:xfrm>
          <a:prstGeom prst="rect">
            <a:avLst/>
          </a:prstGeom>
          <a:noFill/>
        </p:spPr>
        <p:txBody>
          <a:bodyPr vert="horz" wrap="square" lIns="0" tIns="0" rIns="0" bIns="0">
            <a:spAutoFit/>
          </a:bodyPr>
          <a:lstStyle/>
          <a:p>
            <a:pPr algn="ct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by="(-#ppt_w*2)" calcmode="lin" valueType="num">
                                      <p:cBhvr rctx="PPT">
                                        <p:cTn id="23" dur="500" autoRev="1" fill="hold">
                                          <p:stCondLst>
                                            <p:cond delay="0"/>
                                          </p:stCondLst>
                                        </p:cTn>
                                        <p:tgtEl>
                                          <p:spTgt spid="20"/>
                                        </p:tgtEl>
                                        <p:attrNameLst>
                                          <p:attrName>ppt_w</p:attrName>
                                        </p:attrNameLst>
                                      </p:cBhvr>
                                    </p:anim>
                                    <p:anim by="(#ppt_w*0.50)" calcmode="lin" valueType="num">
                                      <p:cBhvr>
                                        <p:cTn id="24" dur="500" decel="50000" autoRev="1" fill="hold">
                                          <p:stCondLst>
                                            <p:cond delay="0"/>
                                          </p:stCondLst>
                                        </p:cTn>
                                        <p:tgtEl>
                                          <p:spTgt spid="20"/>
                                        </p:tgtEl>
                                        <p:attrNameLst>
                                          <p:attrName>ppt_x</p:attrName>
                                        </p:attrNameLst>
                                      </p:cBhvr>
                                    </p:anim>
                                    <p:anim from="(-#ppt_h/2)" to="(#ppt_y)" calcmode="lin" valueType="num">
                                      <p:cBhvr>
                                        <p:cTn id="25" dur="1000" fill="hold">
                                          <p:stCondLst>
                                            <p:cond delay="0"/>
                                          </p:stCondLst>
                                        </p:cTn>
                                        <p:tgtEl>
                                          <p:spTgt spid="20"/>
                                        </p:tgtEl>
                                        <p:attrNameLst>
                                          <p:attrName>ppt_y</p:attrName>
                                        </p:attrNameLst>
                                      </p:cBhvr>
                                    </p:anim>
                                    <p:animRot by="21600000">
                                      <p:cBhvr>
                                        <p:cTn id="26" dur="1000" fill="hold">
                                          <p:stCondLst>
                                            <p:cond delay="0"/>
                                          </p:stCondLst>
                                        </p:cTn>
                                        <p:tgtEl>
                                          <p:spTgt spid="20"/>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down)">
                                      <p:cBhvr>
                                        <p:cTn id="53" dur="500"/>
                                        <p:tgtEl>
                                          <p:spTgt spid="1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00"/>
                                        <p:tgtEl>
                                          <p:spTgt spid="1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down)">
                                      <p:cBhvr>
                                        <p:cTn id="59" dur="500"/>
                                        <p:tgtEl>
                                          <p:spTgt spid="16"/>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bldLvl="0" animBg="1"/>
      <p:bldP spid="13" grpId="0" animBg="1"/>
      <p:bldP spid="14" grpId="0" bldLvl="0" animBg="1"/>
      <p:bldP spid="15" grpId="0" animBg="1"/>
      <p:bldP spid="16" grpId="0" bldLvl="0" animBg="1"/>
      <p:bldP spid="17" grpId="0" animBg="1"/>
      <p:bldP spid="18" grpId="0" bldLvl="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664210" y="1096010"/>
            <a:ext cx="5631180" cy="645160"/>
          </a:xfrm>
          <a:prstGeom prst="rect">
            <a:avLst/>
          </a:prstGeom>
        </p:spPr>
        <p:txBody>
          <a:bodyPr wrap="square">
            <a:spAutoFit/>
          </a:bodyPr>
          <a:p>
            <a:pPr marL="0" indent="306070" algn="ctr" defTabSz="266700">
              <a:lnSpc>
                <a:spcPct val="150000"/>
              </a:lnSpc>
            </a:pPr>
            <a:r>
              <a:rPr lang="en-US" altLang="zh-CN" sz="2400" b="1">
                <a:solidFill>
                  <a:schemeClr val="tx1"/>
                </a:solidFill>
                <a:latin typeface="Arial" panose="020B0604020202020204"/>
                <a:ea typeface="Arial" panose="020B0604020202020204"/>
              </a:rPr>
              <a:t> </a:t>
            </a:r>
            <a:r>
              <a:rPr lang="zh-CN" altLang="en-US" sz="2400" b="1">
                <a:solidFill>
                  <a:schemeClr val="tx1"/>
                </a:solidFill>
                <a:latin typeface="Arial" panose="020B0604020202020204"/>
                <a:ea typeface="宋体" panose="02010600030101010101" pitchFamily="2" charset="-122"/>
              </a:rPr>
              <a:t>对演讲的歪曲认知与合理认知</a:t>
            </a:r>
            <a:endParaRPr lang="zh-CN" altLang="en-US" sz="2400" b="1">
              <a:solidFill>
                <a:schemeClr val="tx1"/>
              </a:solidFill>
              <a:latin typeface="Arial" panose="020B0604020202020204"/>
              <a:ea typeface="宋体" panose="02010600030101010101" pitchFamily="2" charset="-122"/>
            </a:endParaRPr>
          </a:p>
        </p:txBody>
      </p:sp>
      <p:graphicFrame>
        <p:nvGraphicFramePr>
          <p:cNvPr id="5" name="表格 4"/>
          <p:cNvGraphicFramePr/>
          <p:nvPr>
            <p:custDataLst>
              <p:tags r:id="rId1"/>
            </p:custDataLst>
          </p:nvPr>
        </p:nvGraphicFramePr>
        <p:xfrm>
          <a:off x="469900" y="1889760"/>
          <a:ext cx="6030595" cy="4005580"/>
        </p:xfrm>
        <a:graphic>
          <a:graphicData uri="http://schemas.openxmlformats.org/drawingml/2006/table">
            <a:tbl>
              <a:tblPr/>
              <a:tblGrid>
                <a:gridCol w="2936240"/>
                <a:gridCol w="3094355"/>
              </a:tblGrid>
              <a:tr h="365760">
                <a:tc>
                  <a:txBody>
                    <a:bodyPr/>
                    <a:p>
                      <a:pPr marL="68580" indent="1071245" algn="just">
                        <a:lnSpc>
                          <a:spcPct val="150000"/>
                        </a:lnSpc>
                        <a:spcBef>
                          <a:spcPct val="0"/>
                        </a:spcBef>
                        <a:spcAft>
                          <a:spcPct val="0"/>
                        </a:spcAft>
                      </a:pPr>
                      <a:r>
                        <a:rPr lang="zh-CN" sz="1600" b="1">
                          <a:solidFill>
                            <a:schemeClr val="tx1"/>
                          </a:solidFill>
                          <a:latin typeface="Arial" panose="020B0604020202020204"/>
                          <a:ea typeface="宋体" panose="02010600030101010101" pitchFamily="2" charset="-122"/>
                        </a:rPr>
                        <a:t>歪曲认知</a:t>
                      </a:r>
                      <a:endParaRPr lang="zh-CN" sz="1600" b="1">
                        <a:solidFill>
                          <a:schemeClr val="tx1"/>
                        </a:solidFill>
                        <a:latin typeface="Arial" panose="020B06040202020202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en-US" altLang="zh-CN" sz="1600">
                          <a:solidFill>
                            <a:schemeClr val="tx1"/>
                          </a:solidFill>
                          <a:latin typeface="Arial" panose="020B0604020202020204"/>
                          <a:ea typeface="Arial" panose="020B0604020202020204"/>
                        </a:rPr>
                        <a:t>      </a:t>
                      </a:r>
                      <a:r>
                        <a:rPr lang="en-US" altLang="zh-CN" sz="1600" b="1">
                          <a:solidFill>
                            <a:schemeClr val="tx1"/>
                          </a:solidFill>
                          <a:latin typeface="Arial" panose="020B0604020202020204"/>
                          <a:ea typeface="Arial" panose="020B0604020202020204"/>
                        </a:rPr>
                        <a:t>     </a:t>
                      </a:r>
                      <a:r>
                        <a:rPr lang="zh-CN" sz="1600" b="1">
                          <a:solidFill>
                            <a:schemeClr val="tx1"/>
                          </a:solidFill>
                          <a:latin typeface="Arial" panose="020B0604020202020204"/>
                          <a:ea typeface="宋体" panose="02010600030101010101" pitchFamily="2" charset="-122"/>
                        </a:rPr>
                        <a:t>合理认知</a:t>
                      </a:r>
                      <a:endParaRPr lang="zh-CN" sz="1600" b="1">
                        <a:solidFill>
                          <a:schemeClr val="tx1"/>
                        </a:solidFill>
                        <a:latin typeface="Arial" panose="020B060402020202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713740">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必须表现完美，不能有差错。</a:t>
                      </a:r>
                      <a:endParaRPr lang="zh-CN" sz="1600">
                        <a:solidFill>
                          <a:schemeClr val="tx1"/>
                        </a:solidFill>
                        <a:latin typeface="Arial" panose="020B06040202020202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没有一个听众期待完美。</a:t>
                      </a:r>
                      <a:endParaRPr lang="zh-CN" sz="1600">
                        <a:solidFill>
                          <a:schemeClr val="tx1"/>
                        </a:solidFill>
                        <a:latin typeface="Arial" panose="020B060402020202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1097280">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一个好的演讲者会尽可能多地展示出关于这个主题的事实和细节。</a:t>
                      </a:r>
                      <a:endParaRPr lang="zh-CN" sz="1600">
                        <a:solidFill>
                          <a:schemeClr val="tx1"/>
                        </a:solidFill>
                        <a:latin typeface="Arial" panose="020B06040202020202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关于第一次演讲，你需要做的是完成，而不是事无巨细。</a:t>
                      </a:r>
                      <a:endParaRPr lang="zh-CN" sz="1600">
                        <a:solidFill>
                          <a:schemeClr val="tx1"/>
                        </a:solidFill>
                        <a:latin typeface="Arial" panose="020B060402020202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1097280">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如果一些听众没有认真听讲，就说明自己讲的很差。</a:t>
                      </a:r>
                      <a:endParaRPr lang="zh-CN" sz="1600">
                        <a:solidFill>
                          <a:schemeClr val="tx1"/>
                        </a:solidFill>
                        <a:latin typeface="Arial" panose="020B06040202020202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再厉害的演说家也不可能取悦每一个人，尝试让所有人喜欢无非是浪费时间。</a:t>
                      </a:r>
                      <a:endParaRPr lang="zh-CN" sz="1600">
                        <a:solidFill>
                          <a:schemeClr val="tx1"/>
                        </a:solidFill>
                        <a:latin typeface="Arial" panose="020B060402020202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731520">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担心自己会忘记演讲内容，出丑，害怕丢脸。</a:t>
                      </a:r>
                      <a:endParaRPr lang="zh-CN" sz="1600">
                        <a:solidFill>
                          <a:schemeClr val="tx1"/>
                        </a:solidFill>
                        <a:latin typeface="Arial" panose="020B0604020202020204"/>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600">
                          <a:solidFill>
                            <a:schemeClr val="tx1"/>
                          </a:solidFill>
                          <a:latin typeface="Arial" panose="020B0604020202020204"/>
                          <a:ea typeface="宋体" panose="02010600030101010101" pitchFamily="2" charset="-122"/>
                        </a:rPr>
                        <a:t>相比逃避，面对更有魅力。</a:t>
                      </a:r>
                      <a:endParaRPr lang="zh-CN" sz="1600">
                        <a:solidFill>
                          <a:schemeClr val="tx1"/>
                        </a:solidFill>
                        <a:latin typeface="Arial" panose="020B060402020202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6356985" y="592455"/>
            <a:ext cx="5998845" cy="4497070"/>
          </a:xfrm>
          <a:prstGeom prst="rect">
            <a:avLst/>
          </a:prstGeom>
        </p:spPr>
        <p:txBody>
          <a:bodyPr wrap="square">
            <a:noAutofit/>
          </a:bodyPr>
          <a:p>
            <a:endParaRPr lang="zh-CN" altLang="en-US" sz="2000">
              <a:latin typeface="华文中宋" panose="02010600040101010101" pitchFamily="2" charset="-122"/>
              <a:ea typeface="华文中宋" panose="02010600040101010101" pitchFamily="2" charset="-122"/>
            </a:endParaRPr>
          </a:p>
          <a:p>
            <a:pPr marL="0" indent="304800" algn="just" defTabSz="266700">
              <a:lnSpc>
                <a:spcPct val="150000"/>
              </a:lnSpc>
            </a:pPr>
            <a:r>
              <a:rPr lang="zh-CN" altLang="en-US" sz="2000" b="1">
                <a:latin typeface="华文中宋" panose="02010600040101010101" pitchFamily="2" charset="-122"/>
                <a:ea typeface="华文中宋" panose="02010600040101010101" pitchFamily="2" charset="-122"/>
              </a:rPr>
              <a:t>尝试以下练习，有助于克服对公开演讲的恐惧：</a:t>
            </a:r>
            <a:endParaRPr lang="zh-CN" altLang="en-US" sz="2000" b="1">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熟悉演讲材料，对着镜子大声练习，也可以对着几个好友练习。</a:t>
            </a:r>
            <a:endParaRPr lang="zh-CN" altLang="en-US" sz="2000">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尽可能放慢语速，吐字清晰，给听众消化的时间。</a:t>
            </a:r>
            <a:endParaRPr lang="zh-CN" altLang="en-US" sz="2000">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尝试在脑海里想象演讲的画面，觉察那种感受。</a:t>
            </a:r>
            <a:endParaRPr lang="zh-CN" altLang="en-US" sz="2000">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上台前练习放松，采用腹式呼吸缓解焦虑情绪。</a:t>
            </a:r>
            <a:endParaRPr lang="zh-CN" altLang="en-US" sz="2000">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熟悉演讲的场地，提前到达场地，进行彩排练习，熟悉音响设备。</a:t>
            </a:r>
            <a:endParaRPr lang="zh-CN" altLang="en-US" sz="2000">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和听众增加互动的机会。</a:t>
            </a:r>
            <a:endParaRPr lang="zh-CN" altLang="en-US" sz="2000">
              <a:latin typeface="华文中宋" panose="02010600040101010101" pitchFamily="2" charset="-122"/>
              <a:ea typeface="华文中宋" panose="02010600040101010101" pitchFamily="2" charset="-122"/>
            </a:endParaRPr>
          </a:p>
          <a:p>
            <a:pPr marL="609600" indent="-342900" algn="just" defTabSz="266700">
              <a:lnSpc>
                <a:spcPct val="150000"/>
              </a:lnSpc>
              <a:buFont typeface="Wingdings" panose="05000000000000000000" charset="0"/>
              <a:buChar char="l"/>
            </a:pPr>
            <a:r>
              <a:rPr lang="zh-CN" altLang="en-US" sz="2000">
                <a:latin typeface="华文中宋" panose="02010600040101010101" pitchFamily="2" charset="-122"/>
                <a:ea typeface="华文中宋" panose="02010600040101010101" pitchFamily="2" charset="-122"/>
              </a:rPr>
              <a:t>关注要传达的观点而不是自己本身的表现。</a:t>
            </a:r>
            <a:endParaRPr lang="zh-CN" altLang="en-US" sz="2000">
              <a:latin typeface="华文中宋" panose="02010600040101010101" pitchFamily="2" charset="-122"/>
              <a:ea typeface="华文中宋" panose="0201060004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a:t>2.特殊恐怖症</a:t>
            </a:r>
            <a:endParaRPr lang="zh-CN" altLang="en-US" sz="3200"/>
          </a:p>
        </p:txBody>
      </p:sp>
      <p:sp>
        <p:nvSpPr>
          <p:cNvPr id="3" name="内容占位符 2"/>
          <p:cNvSpPr>
            <a:spLocks noGrp="1"/>
          </p:cNvSpPr>
          <p:nvPr>
            <p:ph idx="1"/>
          </p:nvPr>
        </p:nvSpPr>
        <p:spPr>
          <a:xfrm>
            <a:off x="884555" y="1925955"/>
            <a:ext cx="11090275" cy="3515360"/>
          </a:xfrm>
          <a:solidFill>
            <a:schemeClr val="accent6">
              <a:lumMod val="60000"/>
              <a:lumOff val="40000"/>
            </a:schemeClr>
          </a:solidFill>
        </p:spPr>
        <p:txBody>
          <a:bodyPr>
            <a:normAutofit fontScale="90000" lnSpcReduction="20000"/>
          </a:bodyPr>
          <a:p>
            <a:pPr fontAlgn="auto">
              <a:lnSpc>
                <a:spcPct val="150000"/>
              </a:lnSpc>
            </a:pPr>
            <a:r>
              <a:rPr lang="zh-CN" altLang="en-US"/>
              <a:t>特殊恐怖症又称单纯性恐怖症，是指对存在或预期的某种特殊物体或情境的不合理焦虑。</a:t>
            </a:r>
            <a:endParaRPr lang="zh-CN" altLang="en-US"/>
          </a:p>
          <a:p>
            <a:pPr fontAlgn="auto">
              <a:lnSpc>
                <a:spcPct val="150000"/>
              </a:lnSpc>
            </a:pPr>
            <a:r>
              <a:rPr lang="zh-CN" altLang="en-US"/>
              <a:t>最常见的恐惧对象包括：动物（如狗、猫、家禽、昆虫）、自然环境（如高处、雷电、水）、情境（如飞机、电梯、封闭空间）以及血液、疾病（如乙肝、性病、艾滋病）、窒息等。</a:t>
            </a:r>
            <a:endParaRPr lang="zh-CN" altLang="en-US"/>
          </a:p>
          <a:p>
            <a:pPr fontAlgn="auto">
              <a:lnSpc>
                <a:spcPct val="150000"/>
              </a:lnSpc>
            </a:pPr>
            <a:r>
              <a:rPr lang="zh-CN" altLang="en-US"/>
              <a:t>患者害怕的物体或场景可能是一种，也可能是几种合并出现。</a:t>
            </a:r>
            <a:endParaRPr lang="zh-CN" altLang="en-US"/>
          </a:p>
        </p:txBody>
      </p:sp>
      <p:sp>
        <p:nvSpPr>
          <p:cNvPr id="4" name="标题 3"/>
          <p:cNvSpPr>
            <a:spLocks noGrp="1"/>
          </p:cNvSpPr>
          <p:nvPr/>
        </p:nvSpPr>
        <p:spPr>
          <a:xfrm>
            <a:off x="21590" y="166370"/>
            <a:ext cx="3693160" cy="6623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a:lstStyle>
          <a:p>
            <a:r>
              <a:rPr lang="zh-CN" altLang="en-US" sz="3200" b="1">
                <a:solidFill>
                  <a:schemeClr val="bg1"/>
                </a:solidFill>
                <a:latin typeface="微软雅黑" panose="020B0503020204020204" pitchFamily="34" charset="-122"/>
                <a:ea typeface="微软雅黑" panose="020B0503020204020204" pitchFamily="34" charset="-122"/>
              </a:rPr>
              <a:t>（三）恐怖症：</a:t>
            </a:r>
            <a:endParaRPr lang="zh-CN" altLang="en-US" sz="32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a:t>3.场所恐怖症</a:t>
            </a:r>
            <a:endParaRPr lang="zh-CN" altLang="en-US" sz="3200"/>
          </a:p>
        </p:txBody>
      </p:sp>
      <p:sp>
        <p:nvSpPr>
          <p:cNvPr id="3" name="内容占位符 2"/>
          <p:cNvSpPr>
            <a:spLocks noGrp="1"/>
          </p:cNvSpPr>
          <p:nvPr>
            <p:ph idx="1"/>
          </p:nvPr>
        </p:nvSpPr>
        <p:spPr>
          <a:xfrm>
            <a:off x="884555" y="1925955"/>
            <a:ext cx="11090275" cy="3975100"/>
          </a:xfrm>
          <a:solidFill>
            <a:schemeClr val="accent6">
              <a:lumMod val="60000"/>
              <a:lumOff val="40000"/>
            </a:schemeClr>
          </a:solidFill>
        </p:spPr>
        <p:txBody>
          <a:bodyPr>
            <a:normAutofit lnSpcReduction="10000"/>
          </a:bodyPr>
          <a:p>
            <a:pPr fontAlgn="auto">
              <a:lnSpc>
                <a:spcPct val="150000"/>
              </a:lnSpc>
            </a:pPr>
            <a:r>
              <a:rPr lang="zh-CN" altLang="en-US"/>
              <a:t>场所恐怖症又叫广场恐怖症，是指对多种场景（如乘坐公共交通、人多时或空旷场所等）产生明显不合理的恐惧或焦虑反应。</a:t>
            </a:r>
            <a:endParaRPr lang="zh-CN" altLang="en-US"/>
          </a:p>
          <a:p>
            <a:pPr fontAlgn="auto">
              <a:lnSpc>
                <a:spcPct val="150000"/>
              </a:lnSpc>
            </a:pPr>
            <a:r>
              <a:rPr lang="zh-CN" altLang="en-US"/>
              <a:t>患者常因担心自己难以脱离或得不到及时救助而采取主动回避这些场景的行为，或在有人陪伴和忍耐着强烈恐惧的情况下置身这些场景。</a:t>
            </a:r>
            <a:endParaRPr lang="zh-CN" altLang="en-US"/>
          </a:p>
          <a:p>
            <a:pPr fontAlgn="auto">
              <a:lnSpc>
                <a:spcPct val="150000"/>
              </a:lnSpc>
            </a:pPr>
            <a:r>
              <a:rPr lang="zh-CN" altLang="en-US"/>
              <a:t>这些症状令患者感到极度痛苦，并导致其生活、学习、工作等重要领域的功能明显受损。</a:t>
            </a:r>
            <a:endParaRPr lang="zh-CN" altLang="en-US"/>
          </a:p>
        </p:txBody>
      </p:sp>
      <p:sp>
        <p:nvSpPr>
          <p:cNvPr id="4" name="标题 3"/>
          <p:cNvSpPr>
            <a:spLocks noGrp="1"/>
          </p:cNvSpPr>
          <p:nvPr/>
        </p:nvSpPr>
        <p:spPr>
          <a:xfrm>
            <a:off x="21590" y="166370"/>
            <a:ext cx="3693160" cy="6623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tx1"/>
                </a:solidFill>
                <a:latin typeface="华文中宋" panose="02010600040101010101" pitchFamily="2" charset="-122"/>
                <a:ea typeface="华文中宋" panose="02010600040101010101" pitchFamily="2" charset="-122"/>
                <a:cs typeface="+mj-cs"/>
              </a:defRPr>
            </a:lvl1pPr>
          </a:lstStyle>
          <a:p>
            <a:r>
              <a:rPr lang="zh-CN" altLang="en-US" sz="3200" b="1">
                <a:solidFill>
                  <a:schemeClr val="bg1"/>
                </a:solidFill>
                <a:latin typeface="微软雅黑" panose="020B0503020204020204" pitchFamily="34" charset="-122"/>
                <a:ea typeface="微软雅黑" panose="020B0503020204020204" pitchFamily="34" charset="-122"/>
                <a:sym typeface="+mn-ea"/>
              </a:rPr>
              <a:t>（三）</a:t>
            </a:r>
            <a:r>
              <a:rPr lang="zh-CN" altLang="en-US" sz="3200" b="1">
                <a:solidFill>
                  <a:schemeClr val="bg1"/>
                </a:solidFill>
                <a:latin typeface="微软雅黑" panose="020B0503020204020204" pitchFamily="34" charset="-122"/>
                <a:ea typeface="微软雅黑" panose="020B0503020204020204" pitchFamily="34" charset="-122"/>
              </a:rPr>
              <a:t>恐怖症：</a:t>
            </a:r>
            <a:endParaRPr lang="zh-CN" altLang="en-US" sz="32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内容占位符 3"/>
          <p:cNvSpPr/>
          <p:nvPr>
            <p:ph idx="1"/>
          </p:nvPr>
        </p:nvSpPr>
        <p:spPr>
          <a:xfrm>
            <a:off x="884555" y="1431290"/>
            <a:ext cx="11090275" cy="5083810"/>
          </a:xfrm>
        </p:spPr>
        <p:txBody>
          <a:bodyPr>
            <a:normAutofit fontScale="80000"/>
          </a:bodyPr>
          <a:p>
            <a:pPr fontAlgn="auto">
              <a:lnSpc>
                <a:spcPct val="150000"/>
              </a:lnSpc>
            </a:pPr>
            <a:r>
              <a:rPr lang="zh-CN" altLang="en-US"/>
              <a:t>强迫症（Obsessive-Compulsive Disorder）是一组以强迫思维和强迫行为为主要临床表现的精神障碍，其特点为有意识的强迫和反强迫并存，一些毫无意义，甚至违背自己意愿的想法或冲动反反复复侵入患者的日常生活。</a:t>
            </a:r>
            <a:endParaRPr lang="zh-CN" altLang="en-US"/>
          </a:p>
          <a:p>
            <a:pPr fontAlgn="auto">
              <a:lnSpc>
                <a:spcPct val="150000"/>
              </a:lnSpc>
            </a:pPr>
            <a:r>
              <a:rPr lang="zh-CN" altLang="en-US"/>
              <a:t>强迫症在普通人群中的发病率为3%。世界卫生组织（WHO）的全球疾病调查发现，强迫症已成为15～44岁中青年人群中造成疾病负担最重的20种疾病之一。</a:t>
            </a:r>
            <a:endParaRPr lang="zh-CN" altLang="en-US"/>
          </a:p>
          <a:p>
            <a:pPr fontAlgn="auto">
              <a:lnSpc>
                <a:spcPct val="150000"/>
              </a:lnSpc>
            </a:pPr>
            <a:r>
              <a:rPr lang="zh-CN" altLang="en-US"/>
              <a:t>强迫思维的表现形式多种多样，如反复怀疑门窗是否锁紧，碰到脏的东西反复思考会不会得病，站在阳台上就有往下跳的冲动等。</a:t>
            </a:r>
            <a:endParaRPr lang="zh-CN" altLang="en-US"/>
          </a:p>
          <a:p>
            <a:pPr fontAlgn="auto">
              <a:lnSpc>
                <a:spcPct val="150000"/>
              </a:lnSpc>
            </a:pPr>
            <a:r>
              <a:rPr lang="zh-CN" altLang="en-US"/>
              <a:t>强迫行为往往是为了减轻强迫思维产生的焦虑而不得不采取的行动，对患者的学习工作、人际交往甚至生活起居都有明显影响。</a:t>
            </a:r>
            <a:endParaRPr lang="zh-CN" altLang="en-US"/>
          </a:p>
        </p:txBody>
      </p:sp>
      <p:sp>
        <p:nvSpPr>
          <p:cNvPr id="5" name="文本框 4"/>
          <p:cNvSpPr txBox="1"/>
          <p:nvPr/>
        </p:nvSpPr>
        <p:spPr>
          <a:xfrm>
            <a:off x="4053205" y="303213"/>
            <a:ext cx="5080000" cy="1014730"/>
          </a:xfrm>
          <a:prstGeom prst="rect">
            <a:avLst/>
          </a:prstGeom>
        </p:spPr>
        <p:txBody>
          <a:bodyPr>
            <a:spAutoFit/>
          </a:bodyPr>
          <a:p>
            <a:pPr marL="0" indent="306070" algn="just" defTabSz="266700">
              <a:lnSpc>
                <a:spcPct val="150000"/>
              </a:lnSpc>
              <a:spcAft>
                <a:spcPct val="0"/>
              </a:spcAft>
            </a:pPr>
            <a:r>
              <a:rPr lang="zh-CN" altLang="en-US" sz="4000" b="1">
                <a:latin typeface="宋体" panose="02010600030101010101" pitchFamily="2" charset="-122"/>
                <a:ea typeface="宋体" panose="02010600030101010101" pitchFamily="2" charset="-122"/>
              </a:rPr>
              <a:t>三、强迫症</a:t>
            </a:r>
            <a:endParaRPr lang="zh-CN" altLang="en-US" sz="4000" b="1">
              <a:latin typeface="宋体" panose="02010600030101010101" pitchFamily="2" charset="-122"/>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内容占位符 3"/>
          <p:cNvSpPr/>
          <p:nvPr>
            <p:ph idx="1"/>
          </p:nvPr>
        </p:nvSpPr>
        <p:spPr>
          <a:xfrm>
            <a:off x="884238" y="1455738"/>
            <a:ext cx="11090275" cy="4589462"/>
          </a:xfrm>
        </p:spPr>
        <p:txBody>
          <a:bodyPr>
            <a:noAutofit/>
          </a:bodyPr>
          <a:p>
            <a:pPr marL="0" indent="0" fontAlgn="auto">
              <a:lnSpc>
                <a:spcPct val="150000"/>
              </a:lnSpc>
              <a:buNone/>
            </a:pPr>
            <a:r>
              <a:rPr lang="zh-CN" altLang="en-US" sz="2400"/>
              <a:t>（一）适应障碍</a:t>
            </a:r>
            <a:endParaRPr lang="zh-CN" altLang="en-US" sz="2400"/>
          </a:p>
          <a:p>
            <a:pPr marL="0" indent="0" fontAlgn="auto">
              <a:lnSpc>
                <a:spcPct val="150000"/>
              </a:lnSpc>
              <a:buNone/>
            </a:pPr>
            <a:r>
              <a:rPr lang="en-US" altLang="zh-CN"/>
              <a:t>      </a:t>
            </a:r>
            <a:r>
              <a:rPr lang="zh-CN" altLang="en-US" sz="2400"/>
              <a:t>适应障碍是指个体对应激源或生活突变事件表现出来的适应不良的反应。</a:t>
            </a:r>
            <a:endParaRPr lang="zh-CN" altLang="en-US" sz="2400"/>
          </a:p>
          <a:p>
            <a:pPr marL="0" indent="0" fontAlgn="auto">
              <a:lnSpc>
                <a:spcPct val="150000"/>
              </a:lnSpc>
              <a:buNone/>
            </a:pPr>
            <a:r>
              <a:rPr lang="zh-CN" altLang="en-US" sz="2400"/>
              <a:t> </a:t>
            </a:r>
            <a:r>
              <a:rPr lang="en-US" altLang="zh-CN" sz="2400"/>
              <a:t>      </a:t>
            </a:r>
            <a:r>
              <a:rPr lang="zh-CN" altLang="en-US" sz="2400"/>
              <a:t>通常出现在应激事件发生后的1个月内。</a:t>
            </a:r>
            <a:endParaRPr lang="zh-CN" altLang="en-US" sz="2400"/>
          </a:p>
          <a:p>
            <a:pPr marL="0" indent="0" fontAlgn="auto">
              <a:lnSpc>
                <a:spcPct val="150000"/>
              </a:lnSpc>
              <a:buNone/>
            </a:pPr>
            <a:r>
              <a:rPr lang="zh-CN" altLang="en-US" sz="2400"/>
              <a:t> </a:t>
            </a:r>
            <a:r>
              <a:rPr lang="en-US" altLang="zh-CN" sz="2400"/>
              <a:t>      </a:t>
            </a:r>
            <a:r>
              <a:rPr lang="zh-CN" altLang="en-US" sz="2400"/>
              <a:t>比如大学新生刚入学，可能会出现焦虑、孤独、失落或沮丧，难以适应新的环境和社交圈子。</a:t>
            </a:r>
            <a:r>
              <a:rPr lang="en-US" altLang="zh-CN" sz="2400"/>
              <a:t>       </a:t>
            </a:r>
            <a:endParaRPr lang="en-US" altLang="zh-CN" sz="2400"/>
          </a:p>
          <a:p>
            <a:pPr marL="0" indent="0" fontAlgn="auto">
              <a:lnSpc>
                <a:spcPct val="150000"/>
              </a:lnSpc>
              <a:buNone/>
            </a:pPr>
            <a:r>
              <a:rPr lang="en-US" altLang="zh-CN" sz="2400"/>
              <a:t>       </a:t>
            </a:r>
            <a:r>
              <a:rPr lang="zh-CN" altLang="en-US" sz="2400"/>
              <a:t>这些症状可能会持续数周或数月，对人们的日常生活造成很大的影响。</a:t>
            </a:r>
            <a:endParaRPr lang="zh-CN" altLang="en-US" sz="2400"/>
          </a:p>
        </p:txBody>
      </p:sp>
      <p:sp>
        <p:nvSpPr>
          <p:cNvPr id="5" name="标题 4"/>
          <p:cNvSpPr/>
          <p:nvPr>
            <p:ph type="title"/>
          </p:nvPr>
        </p:nvSpPr>
        <p:spPr/>
        <p:txBody>
          <a:bodyPr/>
          <a:p>
            <a:r>
              <a:rPr lang="zh-CN" altLang="en-US"/>
              <a:t>四、应激障碍</a:t>
            </a:r>
            <a:endParaRPr lang="zh-CN" alt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内容占位符 3"/>
          <p:cNvSpPr/>
          <p:nvPr>
            <p:ph idx="1"/>
          </p:nvPr>
        </p:nvSpPr>
        <p:spPr/>
        <p:txBody>
          <a:bodyPr>
            <a:noAutofit/>
          </a:bodyPr>
          <a:p>
            <a:pPr marL="0" indent="0" fontAlgn="auto">
              <a:lnSpc>
                <a:spcPct val="150000"/>
              </a:lnSpc>
              <a:buNone/>
            </a:pPr>
            <a:r>
              <a:rPr lang="zh-CN" altLang="en-US" sz="2400" b="1"/>
              <a:t>（二）创伤后应激障碍</a:t>
            </a:r>
            <a:endParaRPr lang="zh-CN" altLang="en-US" sz="2400" b="1"/>
          </a:p>
          <a:p>
            <a:pPr fontAlgn="auto">
              <a:lnSpc>
                <a:spcPct val="150000"/>
              </a:lnSpc>
            </a:pPr>
            <a:r>
              <a:rPr lang="zh-CN" altLang="en-US" sz="2400"/>
              <a:t>创伤后应激障碍（Post-traumatic Stress Disorder），是指经历异乎寻常的威胁性或灾难性应激事件或情境后，引起精神障碍的延迟出现或长期持续存在，其特点是时过境迁后的痛苦体验仍驱之不去，持续回避与事件有关的刺激，并长期处于警觉焦虑状态。</a:t>
            </a:r>
            <a:endParaRPr lang="zh-CN" altLang="en-US" sz="2400"/>
          </a:p>
          <a:p>
            <a:pPr fontAlgn="auto">
              <a:lnSpc>
                <a:spcPct val="150000"/>
              </a:lnSpc>
            </a:pPr>
            <a:r>
              <a:rPr lang="zh-CN" altLang="en-US" sz="2400"/>
              <a:t>常见的引发创伤后应激障碍的有天灾人祸、严重事故、目睹他人惨死、遭受酷刑、强奸、绑架等。</a:t>
            </a:r>
            <a:endParaRPr lang="zh-CN" altLang="en-US" sz="2400"/>
          </a:p>
        </p:txBody>
      </p:sp>
      <p:sp>
        <p:nvSpPr>
          <p:cNvPr id="5" name="标题 4"/>
          <p:cNvSpPr/>
          <p:nvPr>
            <p:ph type="title"/>
          </p:nvPr>
        </p:nvSpPr>
        <p:spPr/>
        <p:txBody>
          <a:bodyPr/>
          <a:p>
            <a:r>
              <a:rPr lang="zh-CN" altLang="en-US"/>
              <a:t>四、应激障碍</a:t>
            </a:r>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五、人格障碍</a:t>
            </a:r>
            <a:endParaRPr lang="zh-CN" altLang="en-US"/>
          </a:p>
        </p:txBody>
      </p:sp>
      <p:sp>
        <p:nvSpPr>
          <p:cNvPr id="3" name="内容占位符 2"/>
          <p:cNvSpPr>
            <a:spLocks noGrp="1"/>
          </p:cNvSpPr>
          <p:nvPr>
            <p:ph idx="1"/>
          </p:nvPr>
        </p:nvSpPr>
        <p:spPr>
          <a:xfrm>
            <a:off x="884555" y="1708785"/>
            <a:ext cx="11090275" cy="4806315"/>
          </a:xfrm>
        </p:spPr>
        <p:txBody>
          <a:bodyPr>
            <a:normAutofit/>
          </a:bodyPr>
          <a:p>
            <a:pPr fontAlgn="auto">
              <a:lnSpc>
                <a:spcPct val="150000"/>
              </a:lnSpc>
            </a:pPr>
            <a:r>
              <a:rPr lang="zh-CN" altLang="en-US"/>
              <a:t>人格障碍（Personality Disorder）是一种持久性（慢性的）、固定的、不适应的感知、思维或行为模式。</a:t>
            </a:r>
            <a:endParaRPr lang="zh-CN" altLang="en-US"/>
          </a:p>
          <a:p>
            <a:pPr fontAlgn="auto">
              <a:lnSpc>
                <a:spcPct val="150000"/>
              </a:lnSpc>
            </a:pPr>
            <a:r>
              <a:rPr lang="zh-CN" altLang="en-US"/>
              <a:t>这些模式会严重损害一个人在社交或职业场合的功能，造成显著的痛苦。</a:t>
            </a:r>
            <a:endParaRPr lang="zh-CN" altLang="en-US"/>
          </a:p>
          <a:p>
            <a:pPr fontAlgn="auto">
              <a:lnSpc>
                <a:spcPct val="150000"/>
              </a:lnSpc>
            </a:pPr>
            <a:r>
              <a:rPr lang="zh-CN" altLang="en-US"/>
              <a:t>尽管人格障碍患者的行为模式会导致自我挫败，但当事人通常很难意识到自己需要改变，并将自己所遭遇的困难归咎于他人。</a:t>
            </a:r>
            <a:endParaRPr lang="zh-CN" altLang="en-US"/>
          </a:p>
          <a:p>
            <a:pPr marL="0" indent="0" fontAlgn="auto">
              <a:lnSpc>
                <a:spcPct val="150000"/>
              </a:lnSpc>
              <a:buNone/>
            </a:pPr>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p:nvPr>
            <p:custDataLst>
              <p:tags r:id="rId1"/>
            </p:custDataLst>
          </p:nvPr>
        </p:nvGraphicFramePr>
        <p:xfrm>
          <a:off x="789305" y="1098550"/>
          <a:ext cx="11156315" cy="5715000"/>
        </p:xfrm>
        <a:graphic>
          <a:graphicData uri="http://schemas.openxmlformats.org/drawingml/2006/table">
            <a:tbl>
              <a:tblPr/>
              <a:tblGrid>
                <a:gridCol w="1731645"/>
                <a:gridCol w="9424670"/>
              </a:tblGrid>
              <a:tr h="205740">
                <a:tc>
                  <a:txBody>
                    <a:bodyPr/>
                    <a:p>
                      <a:pPr marL="68580" indent="0" algn="ctr">
                        <a:lnSpc>
                          <a:spcPct val="15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人格障碍类型</a:t>
                      </a:r>
                      <a:endParaRPr lang="zh-CN" sz="1400" b="1">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90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ct val="15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表现症状</a:t>
                      </a:r>
                      <a:endParaRPr lang="zh-CN" sz="1400" b="1">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90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05740">
                <a:tc gridSpan="2">
                  <a:txBody>
                    <a:bodyPr/>
                    <a:p>
                      <a:pPr marL="68580" indent="0" algn="just">
                        <a:lnSpc>
                          <a:spcPct val="15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常常以古怪和反常行为为特征的</a:t>
                      </a:r>
                      <a:r>
                        <a:rPr lang="en-US" altLang="zh-CN" sz="1400" b="1">
                          <a:solidFill>
                            <a:schemeClr val="tx1"/>
                          </a:solidFill>
                          <a:latin typeface="宋体" panose="02010600030101010101" pitchFamily="2" charset="-122"/>
                          <a:ea typeface="宋体" panose="02010600030101010101" pitchFamily="2" charset="-122"/>
                        </a:rPr>
                        <a:t>A</a:t>
                      </a:r>
                      <a:r>
                        <a:rPr lang="zh-CN" altLang="en-US" sz="1400" b="1">
                          <a:solidFill>
                            <a:schemeClr val="tx1"/>
                          </a:solidFill>
                          <a:latin typeface="宋体" panose="02010600030101010101" pitchFamily="2" charset="-122"/>
                          <a:ea typeface="宋体" panose="02010600030101010101" pitchFamily="2" charset="-122"/>
                        </a:rPr>
                        <a:t>组人格障碍</a:t>
                      </a:r>
                      <a:endParaRPr lang="zh-CN" altLang="en-US" sz="1400" b="1">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39433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分裂型人格障碍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认知和直觉扭曲，行为古怪和反常，难以形成亲密的社会关系</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9433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偏执型人格障碍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对他人普遍的不信任和猜疑，把他人的动机解释为恶意</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05740">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分裂样人格障碍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脱离社交关系，情感冷漠或平淡、乏味无趣</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05740">
                <a:tc gridSpan="2">
                  <a:txBody>
                    <a:bodyPr/>
                    <a:p>
                      <a:pPr marL="68580" indent="0" algn="just">
                        <a:lnSpc>
                          <a:spcPct val="15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常常表现为过于戏剧化、情绪化和怪异行为的</a:t>
                      </a:r>
                      <a:r>
                        <a:rPr lang="en-US" altLang="zh-CN" sz="1400" b="1">
                          <a:solidFill>
                            <a:schemeClr val="tx1"/>
                          </a:solidFill>
                          <a:latin typeface="宋体" panose="02010600030101010101" pitchFamily="2" charset="-122"/>
                          <a:ea typeface="宋体" panose="02010600030101010101" pitchFamily="2" charset="-122"/>
                        </a:rPr>
                        <a:t>B</a:t>
                      </a:r>
                      <a:r>
                        <a:rPr lang="zh-CN" altLang="en-US" sz="1400" b="1">
                          <a:solidFill>
                            <a:schemeClr val="tx1"/>
                          </a:solidFill>
                          <a:latin typeface="宋体" panose="02010600030101010101" pitchFamily="2" charset="-122"/>
                          <a:ea typeface="宋体" panose="02010600030101010101" pitchFamily="2" charset="-122"/>
                        </a:rPr>
                        <a:t>组人格障碍</a:t>
                      </a:r>
                      <a:endParaRPr lang="zh-CN" altLang="en-US" sz="1400" b="1">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39433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反社会型人格障碍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经常发生违反社会法律和规范的行为，表现为情感肤浅、无情、自我中心、不诚实、冲动性和攻击性</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9433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边缘型人格障碍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情绪、行为、自我认知和社会关系剧变且缺乏冲动控制，对被忽略产生极度的不安，有自我伤害的行为</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788670">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表演型人格障碍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过分的情绪表达和招引他人注意，给人留下夸张空洞的印象，喜用外表吸引他人注意，说话拿腔拿调，情绪表达显得戏剧化、舞台化和过分夸大，往往带有过分的性诱惑或挑逗性行为</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9433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自恋型人格障碍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心理特征是浮夸、渴望赞美、缺乏同情心、拥有特权感、妄自尊大、嫉妒</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05740">
                <a:tc gridSpan="2">
                  <a:txBody>
                    <a:bodyPr/>
                    <a:p>
                      <a:pPr marL="68580" indent="0" algn="just">
                        <a:lnSpc>
                          <a:spcPct val="150000"/>
                        </a:lnSpc>
                        <a:spcBef>
                          <a:spcPct val="0"/>
                        </a:spcBef>
                        <a:spcAft>
                          <a:spcPct val="0"/>
                        </a:spcAft>
                      </a:pPr>
                      <a:r>
                        <a:rPr lang="zh-CN" sz="1400" b="1">
                          <a:solidFill>
                            <a:schemeClr val="tx1"/>
                          </a:solidFill>
                          <a:latin typeface="宋体" panose="02010600030101010101" pitchFamily="2" charset="-122"/>
                          <a:ea typeface="宋体" panose="02010600030101010101" pitchFamily="2" charset="-122"/>
                        </a:rPr>
                        <a:t>常常表现为焦虑和害怕行为的</a:t>
                      </a:r>
                      <a:r>
                        <a:rPr lang="en-US" altLang="zh-CN" sz="1400" b="1">
                          <a:solidFill>
                            <a:schemeClr val="tx1"/>
                          </a:solidFill>
                          <a:latin typeface="宋体" panose="02010600030101010101" pitchFamily="2" charset="-122"/>
                          <a:ea typeface="宋体" panose="02010600030101010101" pitchFamily="2" charset="-122"/>
                        </a:rPr>
                        <a:t>C</a:t>
                      </a:r>
                      <a:r>
                        <a:rPr lang="zh-CN" altLang="en-US" sz="1400" b="1">
                          <a:solidFill>
                            <a:schemeClr val="tx1"/>
                          </a:solidFill>
                          <a:latin typeface="宋体" panose="02010600030101010101" pitchFamily="2" charset="-122"/>
                          <a:ea typeface="宋体" panose="02010600030101010101" pitchFamily="2" charset="-122"/>
                        </a:rPr>
                        <a:t>组人格障碍</a:t>
                      </a:r>
                      <a:endParaRPr lang="zh-CN" altLang="en-US" sz="1400" b="1">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205740">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回避型人格障碍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害怕批评和拒绝，习惯性地回避社会交往</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9118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强迫型人格障碍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做事往往谨小慎微，希望所有事都能做到尽善尽美，不惜牺牲变通性、开放性与效率，沉湎于追求秩序和完美以及精神和人际关系都得到控制管理</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94335">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依赖型人格障碍</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a:noFill/>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9050" cap="flat" cmpd="sng">
                      <a:solidFill>
                        <a:srgbClr val="000008"/>
                      </a:solidFill>
                      <a:prstDash val="solid"/>
                      <a:headEnd type="none" w="med" len="med"/>
                      <a:tailEnd type="none" w="med" len="med"/>
                    </a:lnB>
                    <a:noFill/>
                  </a:tcPr>
                </a:tc>
                <a:tc>
                  <a:txBody>
                    <a:bodyPr/>
                    <a:p>
                      <a:pPr marL="68580" indent="0" algn="just">
                        <a:lnSpc>
                          <a:spcPct val="150000"/>
                        </a:lnSpc>
                        <a:spcBef>
                          <a:spcPct val="0"/>
                        </a:spcBef>
                        <a:spcAft>
                          <a:spcPct val="0"/>
                        </a:spcAft>
                      </a:pPr>
                      <a:r>
                        <a:rPr lang="zh-CN" sz="1400">
                          <a:solidFill>
                            <a:schemeClr val="tx1"/>
                          </a:solidFill>
                          <a:latin typeface="宋体" panose="02010600030101010101" pitchFamily="2" charset="-122"/>
                          <a:ea typeface="宋体" panose="02010600030101010101" pitchFamily="2" charset="-122"/>
                        </a:rPr>
                        <a:t>过分依赖他人的建议和认同，难以独立做决定，依附爱人和朋友，害怕被抛弃</a:t>
                      </a:r>
                      <a:endParaRPr lang="zh-CN" sz="1400">
                        <a:solidFill>
                          <a:schemeClr val="tx1"/>
                        </a:solidFill>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a:noFill/>
                    </a:lnR>
                    <a:lnT w="12700" cap="flat" cmpd="sng">
                      <a:solidFill>
                        <a:srgbClr val="000008"/>
                      </a:solidFill>
                      <a:prstDash val="solid"/>
                      <a:headEnd type="none" w="med" len="med"/>
                      <a:tailEnd type="none" w="med" len="med"/>
                    </a:lnT>
                    <a:lnB w="19050" cap="flat" cmpd="sng">
                      <a:solidFill>
                        <a:srgbClr val="000008"/>
                      </a:solidFill>
                      <a:prstDash val="solid"/>
                      <a:headEnd type="none" w="med" len="med"/>
                      <a:tailEnd type="none" w="med" len="med"/>
                    </a:lnB>
                    <a:noFill/>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六、精神分裂症</a:t>
            </a:r>
            <a:endParaRPr lang="zh-CN" altLang="en-US"/>
          </a:p>
        </p:txBody>
      </p:sp>
      <p:sp>
        <p:nvSpPr>
          <p:cNvPr id="3" name="内容占位符 2"/>
          <p:cNvSpPr>
            <a:spLocks noGrp="1"/>
          </p:cNvSpPr>
          <p:nvPr>
            <p:ph idx="1"/>
          </p:nvPr>
        </p:nvSpPr>
        <p:spPr>
          <a:xfrm>
            <a:off x="812483" y="1782763"/>
            <a:ext cx="11090275" cy="4589462"/>
          </a:xfrm>
        </p:spPr>
        <p:txBody>
          <a:bodyPr>
            <a:normAutofit/>
          </a:bodyPr>
          <a:p>
            <a:pPr fontAlgn="auto">
              <a:lnSpc>
                <a:spcPct val="150000"/>
              </a:lnSpc>
            </a:pPr>
            <a:r>
              <a:rPr lang="zh-CN" altLang="en-US"/>
              <a:t>精神分裂症（Schizophrenia）是精神障碍里最严重的一种，以基本个性、思维、情感、行为的分裂，精神活动与环境的不协调为主要特征。</a:t>
            </a:r>
            <a:endParaRPr lang="zh-CN" altLang="en-US"/>
          </a:p>
          <a:p>
            <a:pPr fontAlgn="auto">
              <a:lnSpc>
                <a:spcPct val="150000"/>
              </a:lnSpc>
            </a:pPr>
            <a:r>
              <a:rPr lang="zh-CN" altLang="en-US"/>
              <a:t>典型的症状为幻觉、妄想和紧张症等。</a:t>
            </a:r>
            <a:endParaRPr lang="zh-CN" altLang="en-US"/>
          </a:p>
          <a:p>
            <a:pPr fontAlgn="auto">
              <a:lnSpc>
                <a:spcPct val="150000"/>
              </a:lnSpc>
            </a:pPr>
            <a:r>
              <a:rPr lang="zh-CN" altLang="en-US"/>
              <a:t>精神分裂症的终生患病率在3.8‰-8.4‰。在大学生当中，常见的精神分裂症有偏执型、青春型、紧张型以及单纯型等。</a:t>
            </a:r>
            <a:endParaRPr lang="zh-CN" alt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六、精神分裂症</a:t>
            </a:r>
            <a:endParaRPr lang="zh-CN" altLang="en-US"/>
          </a:p>
        </p:txBody>
      </p:sp>
      <p:sp>
        <p:nvSpPr>
          <p:cNvPr id="3" name="内容占位符 2"/>
          <p:cNvSpPr>
            <a:spLocks noGrp="1"/>
          </p:cNvSpPr>
          <p:nvPr>
            <p:ph idx="1"/>
          </p:nvPr>
        </p:nvSpPr>
        <p:spPr>
          <a:xfrm>
            <a:off x="596265" y="1384300"/>
            <a:ext cx="11795125" cy="5275580"/>
          </a:xfrm>
        </p:spPr>
        <p:txBody>
          <a:bodyPr>
            <a:noAutofit/>
          </a:bodyPr>
          <a:p>
            <a:pPr marL="0" indent="0" fontAlgn="auto">
              <a:lnSpc>
                <a:spcPct val="100000"/>
              </a:lnSpc>
              <a:buNone/>
            </a:pPr>
            <a:r>
              <a:rPr lang="zh-CN" altLang="en-US" sz="2400"/>
              <a:t>精神分裂症主要有以下几种症状特征：</a:t>
            </a:r>
            <a:endParaRPr lang="zh-CN" altLang="en-US" sz="2400"/>
          </a:p>
          <a:p>
            <a:pPr marL="0" indent="0" fontAlgn="auto">
              <a:lnSpc>
                <a:spcPct val="150000"/>
              </a:lnSpc>
              <a:buNone/>
            </a:pPr>
            <a:r>
              <a:rPr lang="zh-CN" altLang="en-US" sz="2000"/>
              <a:t>（一）思维障碍：它是精神分裂症的核心症状，主要包括思维形式障碍和思维内容障碍。</a:t>
            </a:r>
            <a:endParaRPr lang="zh-CN" altLang="en-US" sz="2000"/>
          </a:p>
          <a:p>
            <a:pPr marL="0" indent="0" fontAlgn="auto">
              <a:lnSpc>
                <a:spcPct val="150000"/>
              </a:lnSpc>
              <a:buNone/>
            </a:pPr>
            <a:r>
              <a:rPr lang="zh-CN" altLang="en-US" sz="2000"/>
              <a:t>（二）感知觉障碍：最戏剧化的感知觉障碍是幻觉，即周围的环境中并无任何刺激，但患者却能产生感觉，包括幻听、幻视、幻嗅、幻味及幻触等。</a:t>
            </a:r>
            <a:endParaRPr lang="zh-CN" altLang="en-US" sz="2000"/>
          </a:p>
          <a:p>
            <a:pPr marL="0" indent="0" fontAlgn="auto">
              <a:lnSpc>
                <a:spcPct val="150000"/>
              </a:lnSpc>
              <a:buNone/>
            </a:pPr>
            <a:r>
              <a:rPr lang="zh-CN" altLang="en-US" sz="2000"/>
              <a:t>（三）情感障碍：最常见的是情感淡漠及情感反应不协调。此外，不协调性兴奋、易激惹、抑郁及焦虑等情感症状也较常见。</a:t>
            </a:r>
            <a:endParaRPr lang="zh-CN" altLang="en-US" sz="2000"/>
          </a:p>
          <a:p>
            <a:pPr marL="0" indent="0" fontAlgn="auto">
              <a:lnSpc>
                <a:spcPct val="150000"/>
              </a:lnSpc>
              <a:buNone/>
            </a:pPr>
            <a:r>
              <a:rPr lang="zh-CN" altLang="en-US" sz="2000"/>
              <a:t>（四）意志和行为障碍：意志减退甚至缺乏，表现为活动减少、离群独处，行为被动，缺乏应有的积极性和主动性，对工作和学习的兴趣减退，不关心前途，对将来没有明确打算。</a:t>
            </a:r>
            <a:endParaRPr lang="zh-CN" altLang="en-US" sz="2000"/>
          </a:p>
          <a:p>
            <a:pPr marL="0" indent="0" fontAlgn="auto">
              <a:lnSpc>
                <a:spcPct val="150000"/>
              </a:lnSpc>
              <a:buNone/>
            </a:pPr>
            <a:r>
              <a:rPr lang="zh-CN" altLang="en-US" sz="2000"/>
              <a:t>（五）认知功能障碍：在精神分裂症患者中发生率很高，表现为信息处理和选择性注意、工作记忆、短时记忆和学习、执行功能等认知缺陷。</a:t>
            </a:r>
            <a:endParaRPr lang="zh-CN" altLang="en-US"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257675" y="3138805"/>
            <a:ext cx="7836535" cy="1261745"/>
          </a:xfrm>
          <a:prstGeom prst="rect">
            <a:avLst/>
          </a:prstGeom>
          <a:noFill/>
        </p:spPr>
        <p:txBody>
          <a:bodyPr wrap="square" lIns="0" tIns="0" rIns="0" bIns="0" rtlCol="0">
            <a:spAutoFit/>
          </a:bodyPr>
          <a:lstStyle/>
          <a:p>
            <a:r>
              <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rPr>
              <a:t>区分心理正常与心理异常</a:t>
            </a:r>
            <a:endParaRPr lang="zh-CN" altLang="en-US" sz="5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endPar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七、神经衰弱</a:t>
            </a:r>
            <a:endParaRPr lang="zh-CN" altLang="en-US"/>
          </a:p>
        </p:txBody>
      </p:sp>
      <p:sp>
        <p:nvSpPr>
          <p:cNvPr id="3" name="内容占位符 2"/>
          <p:cNvSpPr>
            <a:spLocks noGrp="1"/>
          </p:cNvSpPr>
          <p:nvPr>
            <p:ph idx="1"/>
          </p:nvPr>
        </p:nvSpPr>
        <p:spPr/>
        <p:txBody>
          <a:bodyPr>
            <a:normAutofit lnSpcReduction="10000"/>
          </a:bodyPr>
          <a:p>
            <a:pPr fontAlgn="auto">
              <a:lnSpc>
                <a:spcPct val="150000"/>
              </a:lnSpc>
            </a:pPr>
            <a:r>
              <a:rPr lang="zh-CN" altLang="en-US"/>
              <a:t>神经衰弱（Neurasthenia）是一类以精神容易兴奋和脑力容易疲乏，并伴有情绪烦恼和心理生理症状的习惯性神经症。</a:t>
            </a:r>
            <a:endParaRPr lang="zh-CN" altLang="en-US"/>
          </a:p>
          <a:p>
            <a:pPr fontAlgn="auto">
              <a:lnSpc>
                <a:spcPct val="150000"/>
              </a:lnSpc>
            </a:pPr>
            <a:r>
              <a:rPr lang="zh-CN" altLang="en-US"/>
              <a:t>主要表现：</a:t>
            </a:r>
            <a:endParaRPr lang="zh-CN" altLang="en-US"/>
          </a:p>
          <a:p>
            <a:pPr lvl="1" fontAlgn="auto">
              <a:lnSpc>
                <a:spcPct val="150000"/>
              </a:lnSpc>
              <a:buFont typeface="Wingdings" panose="05000000000000000000" charset="0"/>
              <a:buChar char="ü"/>
            </a:pPr>
            <a:r>
              <a:rPr lang="zh-CN" altLang="en-US"/>
              <a:t>感情控制能力降低，易激怒、烦躁不安，一点小事就会引起强烈的情绪反应；</a:t>
            </a:r>
            <a:endParaRPr lang="zh-CN" altLang="en-US"/>
          </a:p>
          <a:p>
            <a:pPr lvl="1" fontAlgn="auto">
              <a:lnSpc>
                <a:spcPct val="150000"/>
              </a:lnSpc>
              <a:buFont typeface="Wingdings" panose="05000000000000000000" charset="0"/>
              <a:buChar char="ü"/>
            </a:pPr>
            <a:r>
              <a:rPr lang="zh-CN" altLang="en-US"/>
              <a:t>睡眠障碍，入睡困难，睡眠表浅、多梦、易惊醒或早醒。</a:t>
            </a:r>
            <a:endParaRPr lang="zh-CN" alt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八、性心理障碍</a:t>
            </a:r>
            <a:endParaRPr lang="zh-CN" altLang="en-US"/>
          </a:p>
        </p:txBody>
      </p:sp>
      <p:sp>
        <p:nvSpPr>
          <p:cNvPr id="3" name="内容占位符 2"/>
          <p:cNvSpPr>
            <a:spLocks noGrp="1"/>
          </p:cNvSpPr>
          <p:nvPr>
            <p:ph idx="1"/>
          </p:nvPr>
        </p:nvSpPr>
        <p:spPr/>
        <p:txBody>
          <a:bodyPr>
            <a:normAutofit fontScale="90000"/>
          </a:bodyPr>
          <a:p>
            <a:pPr fontAlgn="auto">
              <a:lnSpc>
                <a:spcPct val="150000"/>
              </a:lnSpc>
            </a:pPr>
            <a:r>
              <a:rPr lang="zh-CN" altLang="en-US"/>
              <a:t>性心理障碍（Psychosexual Disorders）泛指以性生理和行为明显偏离正常，并以这类性偏离作为性兴奋、性满足的主要或唯一方式的一组精神障碍。</a:t>
            </a:r>
            <a:endParaRPr lang="zh-CN" altLang="en-US"/>
          </a:p>
          <a:p>
            <a:pPr fontAlgn="auto">
              <a:lnSpc>
                <a:spcPct val="150000"/>
              </a:lnSpc>
            </a:pPr>
            <a:r>
              <a:rPr lang="zh-CN" altLang="en-US"/>
              <a:t>性心理障碍主要包括性身份障碍、性偏好障碍和性指向障碍三种类型，涵盖了性身份异常、性对象异常、性目的异常、性行为手段方法异常四个方面。</a:t>
            </a:r>
            <a:endParaRPr lang="zh-CN" altLang="en-US"/>
          </a:p>
          <a:p>
            <a:pPr fontAlgn="auto">
              <a:lnSpc>
                <a:spcPct val="150000"/>
              </a:lnSpc>
            </a:pPr>
            <a:r>
              <a:rPr lang="zh-CN" altLang="en-US"/>
              <a:t>性身份障碍的特征是有变换自身性别的强烈欲望；</a:t>
            </a:r>
            <a:endParaRPr lang="zh-CN" altLang="en-US"/>
          </a:p>
          <a:p>
            <a:pPr fontAlgn="auto">
              <a:lnSpc>
                <a:spcPct val="150000"/>
              </a:lnSpc>
            </a:pPr>
            <a:r>
              <a:rPr lang="zh-CN" altLang="en-US"/>
              <a:t>性偏好障碍以常人不同的异常性行为为特征，如恋物癖、窥阴癖、露阴癖、摩擦癖等。</a:t>
            </a:r>
            <a:endParaRPr lang="zh-CN" alt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九、游戏障碍</a:t>
            </a:r>
            <a:endParaRPr lang="zh-CN" altLang="en-US"/>
          </a:p>
        </p:txBody>
      </p:sp>
      <p:sp>
        <p:nvSpPr>
          <p:cNvPr id="3" name="内容占位符 2"/>
          <p:cNvSpPr>
            <a:spLocks noGrp="1"/>
          </p:cNvSpPr>
          <p:nvPr>
            <p:ph idx="1"/>
          </p:nvPr>
        </p:nvSpPr>
        <p:spPr>
          <a:xfrm>
            <a:off x="502285" y="1625600"/>
            <a:ext cx="11946255" cy="4563745"/>
          </a:xfrm>
        </p:spPr>
        <p:txBody>
          <a:bodyPr>
            <a:noAutofit/>
          </a:bodyPr>
          <a:p>
            <a:pPr fontAlgn="auto">
              <a:lnSpc>
                <a:spcPct val="150000"/>
              </a:lnSpc>
            </a:pPr>
            <a:r>
              <a:rPr lang="zh-CN" altLang="en-US" sz="2400"/>
              <a:t>游戏障碍是指一种持续或反复地使用电子或视频游戏的行为模式，其临床特征主要表现为游戏行为失控，无法控制行为的发生、频率、持续时间、终止时间等；相比其他兴趣及日常活动，游戏行为成为生活优先事项；不顾后果（如人际关系破裂、健康损害等）继续游戏行为，如果被阻止使用游戏设备和回归游戏，会变得激越和愤怒；经常长时间不进食、不睡觉，沉湎于游戏。</a:t>
            </a:r>
            <a:endParaRPr lang="zh-CN" altLang="en-US" sz="2400"/>
          </a:p>
          <a:p>
            <a:pPr fontAlgn="auto">
              <a:lnSpc>
                <a:spcPct val="150000"/>
              </a:lnSpc>
            </a:pPr>
            <a:r>
              <a:rPr lang="zh-CN" altLang="en-US" sz="2400"/>
              <a:t>临床上，患者游戏行为模式导致明显的个人家庭、人际关系、学业、职业或其他重要功能领域损伤持续存在12个月，便可诊断游戏障碍。</a:t>
            </a:r>
            <a:endParaRPr lang="zh-CN" altLang="en-US" sz="24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402455" y="3226435"/>
            <a:ext cx="7455535" cy="738505"/>
          </a:xfrm>
          <a:prstGeom prst="rect">
            <a:avLst/>
          </a:prstGeom>
          <a:noFill/>
        </p:spPr>
        <p:txBody>
          <a:bodyPr wrap="square" lIns="0" tIns="0" rIns="0" bIns="0" rtlCol="0">
            <a:spAutoFit/>
          </a:bodyPr>
          <a:lstStyle/>
          <a:p>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 精神障碍的预防与治疗</a:t>
            </a:r>
            <a:endPar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Autofit/>
          </a:bodyPr>
          <a:p>
            <a:r>
              <a:rPr lang="zh-CN" altLang="en-US" sz="3200">
                <a:sym typeface="+mn-ea"/>
              </a:rPr>
              <a:t>世界精神卫生日</a:t>
            </a:r>
            <a:endParaRPr lang="zh-CN" altLang="en-US" sz="3200" b="1">
              <a:sym typeface="+mn-ea"/>
            </a:endParaRPr>
          </a:p>
        </p:txBody>
      </p:sp>
      <p:sp>
        <p:nvSpPr>
          <p:cNvPr id="3" name="内容占位符 2"/>
          <p:cNvSpPr>
            <a:spLocks noGrp="1"/>
          </p:cNvSpPr>
          <p:nvPr>
            <p:ph idx="1"/>
          </p:nvPr>
        </p:nvSpPr>
        <p:spPr>
          <a:xfrm>
            <a:off x="525145" y="1240155"/>
            <a:ext cx="11978005" cy="4782185"/>
          </a:xfrm>
        </p:spPr>
        <p:txBody>
          <a:bodyPr>
            <a:noAutofit/>
          </a:bodyPr>
          <a:p>
            <a:endParaRPr lang="zh-CN" altLang="en-US" sz="1300"/>
          </a:p>
          <a:p>
            <a:pPr marL="0" indent="0" fontAlgn="auto">
              <a:lnSpc>
                <a:spcPct val="150000"/>
              </a:lnSpc>
              <a:buNone/>
            </a:pPr>
            <a:r>
              <a:rPr lang="en-US" altLang="zh-CN" sz="2400"/>
              <a:t>     </a:t>
            </a:r>
            <a:r>
              <a:rPr lang="zh-CN" altLang="en-US" sz="2400"/>
              <a:t>10月10日是“世界精神卫生日”，由世界精神病学协会（World Psychiatric Association WPA）在1992年发起，旨在提高公众对精神障碍的认识，分享科学有效的疾病知识，消除公众对精神障碍的偏见。</a:t>
            </a:r>
            <a:endParaRPr lang="zh-CN" altLang="en-US" sz="2400"/>
          </a:p>
          <a:p>
            <a:pPr marL="0" indent="0" fontAlgn="auto">
              <a:lnSpc>
                <a:spcPct val="150000"/>
              </a:lnSpc>
              <a:buNone/>
            </a:pPr>
            <a:r>
              <a:rPr lang="en-US" altLang="zh-CN" sz="2400"/>
              <a:t>      </a:t>
            </a:r>
            <a:r>
              <a:rPr lang="zh-CN" altLang="en-US" sz="2400"/>
              <a:t>每年，世界各国都会围绕“精神卫生日”的主题开展丰富的活动，包括宣传、拍摄促进精神健康的录像片，开设24小时服务的心理支持热线等。“世界精神卫生日”也得到我国政府的高度重视，每年通过各种主题宣传活动，营造了全社会支持精神卫生工作的良好氛围。</a:t>
            </a:r>
            <a:endParaRPr lang="zh-CN" altLang="en-US" sz="2400"/>
          </a:p>
          <a:p>
            <a:pPr marL="0" indent="0" fontAlgn="auto">
              <a:lnSpc>
                <a:spcPct val="150000"/>
              </a:lnSpc>
              <a:buNone/>
            </a:pPr>
            <a:r>
              <a:rPr lang="en-US" altLang="zh-CN" sz="2400"/>
              <a:t>      </a:t>
            </a:r>
            <a:r>
              <a:rPr lang="zh-CN" altLang="en-US" sz="2400"/>
              <a:t>2023年世界精神卫生日的主题是：促进儿童心理健康，共同守护美好未来。</a:t>
            </a:r>
            <a:endParaRPr lang="zh-CN" altLang="en-US" sz="2400"/>
          </a:p>
        </p:txBody>
      </p:sp>
      <p:sp>
        <p:nvSpPr>
          <p:cNvPr id="4" name="文本框 3"/>
          <p:cNvSpPr txBox="1"/>
          <p:nvPr/>
        </p:nvSpPr>
        <p:spPr>
          <a:xfrm>
            <a:off x="225425" y="215900"/>
            <a:ext cx="2316480" cy="521970"/>
          </a:xfrm>
          <a:prstGeom prst="rect">
            <a:avLst/>
          </a:prstGeom>
          <a:noFill/>
        </p:spPr>
        <p:txBody>
          <a:bodyPr wrap="none" rtlCol="0" anchor="t">
            <a:spAutoFit/>
          </a:bodyPr>
          <a:p>
            <a:r>
              <a:rPr lang="zh-CN" altLang="en-US" sz="2800" b="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mn-ea"/>
              </a:rPr>
              <a:t>【案例导入】</a:t>
            </a:r>
            <a:endParaRPr lang="zh-CN" altLang="en-US" sz="2800" b="1">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lstStyle/>
          <a:p>
            <a:pPr fontAlgn="auto">
              <a:lnSpc>
                <a:spcPct val="150000"/>
              </a:lnSpc>
            </a:pPr>
            <a:r>
              <a:rPr lang="zh-CN" altLang="en-US" sz="3200">
                <a:sym typeface="+mn-ea"/>
              </a:rPr>
              <a:t>怎样防治精神障碍？</a:t>
            </a:r>
            <a:endParaRPr lang="zh-CN" altLang="en-US" sz="3200">
              <a:sym typeface="+mn-ea"/>
            </a:endParaRPr>
          </a:p>
          <a:p>
            <a:pPr fontAlgn="auto">
              <a:lnSpc>
                <a:spcPct val="150000"/>
              </a:lnSpc>
            </a:pPr>
            <a:r>
              <a:rPr lang="zh-CN" altLang="en-US" sz="3200">
                <a:sym typeface="+mn-ea"/>
              </a:rPr>
              <a:t>如何给精神障碍患者力所能及的帮助？</a:t>
            </a:r>
            <a:r>
              <a:rPr lang="zh-CN" altLang="en-US" sz="3200" dirty="0"/>
              <a:t>  </a:t>
            </a:r>
            <a:endParaRPr lang="zh-CN" altLang="en-US" sz="3200" dirty="0"/>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一、精神障碍的三级预防</a:t>
            </a:r>
            <a:endParaRPr lang="zh-CN" altLang="en-US"/>
          </a:p>
        </p:txBody>
      </p:sp>
      <p:sp>
        <p:nvSpPr>
          <p:cNvPr id="3" name="内容占位符 2"/>
          <p:cNvSpPr>
            <a:spLocks noGrp="1"/>
          </p:cNvSpPr>
          <p:nvPr>
            <p:ph idx="1"/>
          </p:nvPr>
        </p:nvSpPr>
        <p:spPr>
          <a:xfrm>
            <a:off x="884238" y="1744028"/>
            <a:ext cx="11090275" cy="4589462"/>
          </a:xfrm>
        </p:spPr>
        <p:txBody>
          <a:bodyPr>
            <a:noAutofit/>
          </a:bodyPr>
          <a:p>
            <a:pPr fontAlgn="auto">
              <a:lnSpc>
                <a:spcPct val="150000"/>
              </a:lnSpc>
            </a:pPr>
            <a:r>
              <a:rPr lang="zh-CN" altLang="en-US" sz="2400">
                <a:sym typeface="+mn-ea"/>
              </a:rPr>
              <a:t>“不治已病治未病”</a:t>
            </a:r>
            <a:r>
              <a:rPr lang="en-US" altLang="zh-CN" sz="2400"/>
              <a:t>——</a:t>
            </a:r>
            <a:r>
              <a:rPr lang="zh-CN" altLang="en-US" sz="2400"/>
              <a:t>《黄帝内经》</a:t>
            </a:r>
            <a:endParaRPr lang="zh-CN" altLang="en-US" sz="2400"/>
          </a:p>
          <a:p>
            <a:pPr fontAlgn="auto">
              <a:lnSpc>
                <a:spcPct val="150000"/>
              </a:lnSpc>
            </a:pPr>
            <a:r>
              <a:rPr lang="zh-CN" altLang="en-US" sz="2400"/>
              <a:t>精神障碍的预防可分为三级：</a:t>
            </a:r>
            <a:endParaRPr lang="zh-CN" altLang="en-US" sz="2400"/>
          </a:p>
          <a:p>
            <a:pPr marL="0" indent="0" fontAlgn="auto">
              <a:lnSpc>
                <a:spcPct val="150000"/>
              </a:lnSpc>
              <a:buNone/>
            </a:pPr>
            <a:r>
              <a:rPr lang="zh-CN" altLang="en-US" sz="2400"/>
              <a:t>一级预防旨在消除或减少病因或致病因素，防止或减少精神障碍的发生，属于最积极、最主动的预防措施。</a:t>
            </a:r>
            <a:endParaRPr lang="zh-CN" altLang="en-US" sz="240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pPr fontAlgn="auto">
              <a:lnSpc>
                <a:spcPct val="150000"/>
              </a:lnSpc>
            </a:pPr>
            <a:r>
              <a:rPr lang="zh-CN" altLang="en-US">
                <a:sym typeface="+mn-ea"/>
              </a:rPr>
              <a:t>二级预防的目标是早发现、早诊断、早治疗精神障碍患者，争取完全康复与良好的愈后，防止复发，这也是精神障碍防治工作中极为重要的环节。</a:t>
            </a:r>
            <a:endParaRPr lang="zh-CN" altLang="en-US">
              <a:sym typeface="+mn-ea"/>
            </a:endParaRPr>
          </a:p>
          <a:p>
            <a:pPr fontAlgn="auto">
              <a:lnSpc>
                <a:spcPct val="150000"/>
              </a:lnSpc>
            </a:pPr>
            <a:r>
              <a:rPr lang="zh-CN" altLang="en-US">
                <a:sym typeface="+mn-ea"/>
              </a:rPr>
              <a:t>许多精神障碍具有慢性或亚急性起病、症状隐匿、临床表现缺乏明确特征等特点，常导致患者错失及时干预的机会。</a:t>
            </a:r>
            <a:endParaRPr lang="zh-CN" altLang="en-US"/>
          </a:p>
          <a:p>
            <a:endParaRPr lang="zh-CN" alt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pPr fontAlgn="auto">
              <a:lnSpc>
                <a:spcPct val="150000"/>
              </a:lnSpc>
            </a:pPr>
            <a:r>
              <a:rPr lang="zh-CN" altLang="en-US">
                <a:sym typeface="+mn-ea"/>
              </a:rPr>
              <a:t>三级预防的目标是做好精神障碍患者的康复，最大限度地促进患者社会功能的恢复，减少功能残疾，延缓疾病衰退的进程，提高患者的生活质量。</a:t>
            </a:r>
            <a:endParaRPr lang="zh-CN" altLang="en-US">
              <a:sym typeface="+mn-ea"/>
            </a:endParaRPr>
          </a:p>
          <a:p>
            <a:pPr fontAlgn="auto">
              <a:lnSpc>
                <a:spcPct val="150000"/>
              </a:lnSpc>
            </a:pPr>
            <a:r>
              <a:rPr lang="zh-CN" altLang="en-US">
                <a:sym typeface="+mn-ea"/>
              </a:rPr>
              <a:t>无论是有一般心理问题的正常人，还是患有重性精神障碍的心理异常者，社会支持都是非常重要的康复力量。</a:t>
            </a:r>
            <a:endParaRPr lang="zh-CN" alt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200">
                <a:sym typeface="+mn-ea"/>
              </a:rPr>
              <a:t>  </a:t>
            </a:r>
            <a:r>
              <a:rPr lang="zh-CN" altLang="en-US" sz="3200" b="1">
                <a:sym typeface="+mn-ea"/>
              </a:rPr>
              <a:t>心理健康素养十条（2018年版）</a:t>
            </a:r>
            <a:endParaRPr lang="zh-CN" altLang="en-US" sz="3200" b="1">
              <a:sym typeface="+mn-ea"/>
            </a:endParaRPr>
          </a:p>
        </p:txBody>
      </p:sp>
      <p:sp>
        <p:nvSpPr>
          <p:cNvPr id="3" name="内容占位符 2"/>
          <p:cNvSpPr>
            <a:spLocks noGrp="1"/>
          </p:cNvSpPr>
          <p:nvPr>
            <p:ph idx="1"/>
          </p:nvPr>
        </p:nvSpPr>
        <p:spPr>
          <a:xfrm>
            <a:off x="884555" y="1625600"/>
            <a:ext cx="11090275" cy="4889500"/>
          </a:xfrm>
        </p:spPr>
        <p:txBody>
          <a:bodyPr>
            <a:noAutofit/>
          </a:bodyPr>
          <a:p>
            <a:pPr marL="0" indent="0" fontAlgn="auto">
              <a:lnSpc>
                <a:spcPct val="100000"/>
              </a:lnSpc>
              <a:buNone/>
            </a:pPr>
            <a:r>
              <a:rPr lang="zh-CN" altLang="en-US" sz="2000"/>
              <a:t>第一条：心理健康是健康的重要组成部分，身心健康密切关联、相互影响。</a:t>
            </a:r>
            <a:endParaRPr lang="zh-CN" altLang="en-US" sz="2000"/>
          </a:p>
          <a:p>
            <a:pPr marL="0" indent="0" fontAlgn="auto">
              <a:lnSpc>
                <a:spcPct val="100000"/>
              </a:lnSpc>
              <a:buNone/>
            </a:pPr>
            <a:r>
              <a:rPr lang="zh-CN" altLang="en-US" sz="2000"/>
              <a:t>第二条：适量运动有益于情绪健康，可预防、缓解焦虑抑郁。</a:t>
            </a:r>
            <a:endParaRPr lang="zh-CN" altLang="en-US" sz="2000"/>
          </a:p>
          <a:p>
            <a:pPr marL="0" indent="0" fontAlgn="auto">
              <a:lnSpc>
                <a:spcPct val="100000"/>
              </a:lnSpc>
              <a:buNone/>
            </a:pPr>
            <a:r>
              <a:rPr lang="zh-CN" altLang="en-US" sz="2000"/>
              <a:t>第三条：出现心理问题积极求助，是负责任、有智慧的表现。</a:t>
            </a:r>
            <a:endParaRPr lang="zh-CN" altLang="en-US" sz="2000"/>
          </a:p>
          <a:p>
            <a:pPr marL="0" indent="0" fontAlgn="auto">
              <a:lnSpc>
                <a:spcPct val="100000"/>
              </a:lnSpc>
              <a:buNone/>
            </a:pPr>
            <a:r>
              <a:rPr lang="zh-CN" altLang="en-US" sz="2000"/>
              <a:t>第四条：睡不好，别忽视，可能是心身健康问题。</a:t>
            </a:r>
            <a:endParaRPr lang="zh-CN" altLang="en-US" sz="2000"/>
          </a:p>
          <a:p>
            <a:pPr marL="0" indent="0" fontAlgn="auto">
              <a:lnSpc>
                <a:spcPct val="100000"/>
              </a:lnSpc>
              <a:buNone/>
            </a:pPr>
            <a:r>
              <a:rPr lang="zh-CN" altLang="en-US" sz="2000"/>
              <a:t>第五条：抑郁焦虑可有效防治，需及早评估，积极治疗。</a:t>
            </a:r>
            <a:endParaRPr lang="zh-CN" altLang="en-US" sz="2000"/>
          </a:p>
          <a:p>
            <a:pPr marL="0" indent="0" fontAlgn="auto">
              <a:lnSpc>
                <a:spcPct val="100000"/>
              </a:lnSpc>
              <a:buNone/>
            </a:pPr>
            <a:r>
              <a:rPr lang="zh-CN" altLang="en-US" sz="2000"/>
              <a:t>第六条：服用精神类药物需遵医嘱，不滥用，不自行减停。</a:t>
            </a:r>
            <a:endParaRPr lang="zh-CN" altLang="en-US" sz="2000"/>
          </a:p>
          <a:p>
            <a:pPr marL="0" indent="0" fontAlgn="auto">
              <a:lnSpc>
                <a:spcPct val="100000"/>
              </a:lnSpc>
              <a:buNone/>
            </a:pPr>
            <a:r>
              <a:rPr lang="zh-CN" altLang="en-US" sz="2000"/>
              <a:t>第七条：儿童心理发展有规律，要多了解，多尊重，科学引导。</a:t>
            </a:r>
            <a:endParaRPr lang="zh-CN" altLang="en-US" sz="2000"/>
          </a:p>
          <a:p>
            <a:pPr marL="0" indent="0" fontAlgn="auto">
              <a:lnSpc>
                <a:spcPct val="100000"/>
              </a:lnSpc>
              <a:buNone/>
            </a:pPr>
            <a:r>
              <a:rPr lang="zh-CN" altLang="en-US" sz="2000"/>
              <a:t>第八条：预防老年痴呆，要多运动，多用脑，多接触社会。</a:t>
            </a:r>
            <a:endParaRPr lang="zh-CN" altLang="en-US" sz="2000"/>
          </a:p>
          <a:p>
            <a:pPr marL="0" indent="0" fontAlgn="auto">
              <a:lnSpc>
                <a:spcPct val="100000"/>
              </a:lnSpc>
              <a:buNone/>
            </a:pPr>
            <a:r>
              <a:rPr lang="zh-CN" altLang="en-US" sz="2000"/>
              <a:t>第九条：要理解和关怀精神心理疾病患者，不歧视，不排斥。</a:t>
            </a:r>
            <a:endParaRPr lang="zh-CN" altLang="en-US" sz="2000"/>
          </a:p>
          <a:p>
            <a:pPr marL="0" indent="0" fontAlgn="auto">
              <a:lnSpc>
                <a:spcPct val="100000"/>
              </a:lnSpc>
              <a:buNone/>
            </a:pPr>
            <a:r>
              <a:rPr lang="zh-CN" altLang="en-US" sz="2000"/>
              <a:t>第十条：用科学的方法缓解压力，不逃避，不消极。</a:t>
            </a:r>
            <a:endParaRPr lang="zh-CN" altLang="en-US" sz="2000"/>
          </a:p>
        </p:txBody>
      </p:sp>
      <p:sp>
        <p:nvSpPr>
          <p:cNvPr id="4" name="文本框 3"/>
          <p:cNvSpPr txBox="1"/>
          <p:nvPr/>
        </p:nvSpPr>
        <p:spPr>
          <a:xfrm>
            <a:off x="110490" y="215265"/>
            <a:ext cx="2685415" cy="521970"/>
          </a:xfrm>
          <a:prstGeom prst="rect">
            <a:avLst/>
          </a:prstGeom>
          <a:noFill/>
        </p:spPr>
        <p:txBody>
          <a:bodyPr wrap="none" rtlCol="0" anchor="t">
            <a:spAutoFit/>
          </a:bodyPr>
          <a:p>
            <a:r>
              <a:rPr lang="zh-CN" altLang="en-US" sz="2800" b="1">
                <a:sym typeface="+mn-ea"/>
              </a:rPr>
              <a:t>【心理加油站】</a:t>
            </a:r>
            <a:endParaRPr lang="zh-CN" altLang="en-US" sz="2800" b="1">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955" y="558800"/>
            <a:ext cx="11090275" cy="1519555"/>
          </a:xfrm>
        </p:spPr>
        <p:txBody>
          <a:bodyPr/>
          <a:lstStyle/>
          <a:p>
            <a:r>
              <a:rPr lang="zh-CN" altLang="en-US" sz="3200" dirty="0"/>
              <a:t>20岁男大学生患“桃花癫”——感觉全校女生都喜欢我”</a:t>
            </a:r>
            <a:endParaRPr lang="zh-CN" altLang="en-US" sz="3200" dirty="0"/>
          </a:p>
        </p:txBody>
      </p:sp>
      <p:sp>
        <p:nvSpPr>
          <p:cNvPr id="3" name="内容占位符 2"/>
          <p:cNvSpPr>
            <a:spLocks noGrp="1"/>
          </p:cNvSpPr>
          <p:nvPr>
            <p:ph idx="4294967295"/>
          </p:nvPr>
        </p:nvSpPr>
        <p:spPr>
          <a:xfrm>
            <a:off x="975360" y="1749425"/>
            <a:ext cx="11090275" cy="5278120"/>
          </a:xfrm>
        </p:spPr>
        <p:txBody>
          <a:bodyPr>
            <a:normAutofit lnSpcReduction="20000"/>
          </a:bodyPr>
          <a:lstStyle/>
          <a:p>
            <a:pPr marL="0" indent="0" fontAlgn="auto">
              <a:lnSpc>
                <a:spcPct val="150000"/>
              </a:lnSpc>
              <a:buNone/>
            </a:pPr>
            <a:r>
              <a:rPr lang="en-US" altLang="zh-CN" sz="2400" dirty="0"/>
              <a:t>      </a:t>
            </a:r>
            <a:r>
              <a:rPr lang="zh-CN" altLang="en-US" sz="2400" dirty="0"/>
              <a:t>小刘是来自江苏一所高校的大二男生，今年20岁。近一个月来，小刘的精神状态出现了问题，总认为周围的女生都喜欢自己。他还跟全校的女生分别告白，给同学造成了很多的困扰。除此之外，由于精神的持续亢奋，小刘还经常出现整晚不睡觉、上课注意力不集中、花钱大手大脚等情况。后来，经医生诊断，小刘患上了一种叫作“桃花癫”的精神障碍。</a:t>
            </a:r>
            <a:endParaRPr lang="zh-CN" altLang="en-US" sz="2400" dirty="0"/>
          </a:p>
          <a:p>
            <a:pPr marL="0" indent="0" fontAlgn="auto">
              <a:lnSpc>
                <a:spcPct val="150000"/>
              </a:lnSpc>
              <a:buNone/>
            </a:pPr>
            <a:r>
              <a:rPr lang="en-US" altLang="zh-CN" sz="2400" dirty="0"/>
              <a:t>      </a:t>
            </a:r>
            <a:r>
              <a:rPr lang="zh-CN" altLang="en-US" sz="2400" dirty="0"/>
              <a:t>这个病的名字听上去有些浪漫，其实是因为它在春季桃花盛开的季节高发。春季天气多变，人体内分泌水平改变也较大，易出现情绪亢奋、睡眠减少及其他不适症状。“桃花癫”，实际上是一种钟情妄想，患者坚信某人对自己产生了爱情，即使遭到对方拒绝或否认也无法改变患者的想法，反而认为对方在考验自己，故而纠缠不已，多见于精神分裂症。</a:t>
            </a:r>
            <a:r>
              <a:rPr lang="zh-CN" altLang="en-US" sz="1800" dirty="0"/>
              <a:t> </a:t>
            </a:r>
            <a:r>
              <a:rPr lang="zh-CN" altLang="en-US" sz="1800" b="1" dirty="0"/>
              <a:t>    </a:t>
            </a:r>
            <a:endParaRPr lang="zh-CN" altLang="en-US" sz="1800" b="1" dirty="0"/>
          </a:p>
        </p:txBody>
      </p:sp>
      <p:sp>
        <p:nvSpPr>
          <p:cNvPr id="4" name="文本框 3"/>
          <p:cNvSpPr txBox="1"/>
          <p:nvPr/>
        </p:nvSpPr>
        <p:spPr>
          <a:xfrm>
            <a:off x="287655" y="238125"/>
            <a:ext cx="2327910" cy="521970"/>
          </a:xfrm>
          <a:prstGeom prst="rect">
            <a:avLst/>
          </a:prstGeom>
          <a:noFill/>
        </p:spPr>
        <p:txBody>
          <a:bodyPr wrap="none" rtlCol="0">
            <a:spAutoFit/>
          </a:bodyPr>
          <a:p>
            <a:pPr algn="l"/>
            <a:r>
              <a:rPr lang="zh-CN" altLang="en-US" sz="2800" b="1"/>
              <a:t>【案例导入】</a:t>
            </a:r>
            <a:endParaRPr lang="zh-CN" altLang="en-US" sz="2800" b="1"/>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二、科学预防精神障碍</a:t>
            </a:r>
            <a:endParaRPr lang="zh-CN" altLang="en-US"/>
          </a:p>
        </p:txBody>
      </p:sp>
      <p:sp>
        <p:nvSpPr>
          <p:cNvPr id="3" name="内容占位符 2"/>
          <p:cNvSpPr>
            <a:spLocks noGrp="1"/>
          </p:cNvSpPr>
          <p:nvPr>
            <p:ph idx="1"/>
          </p:nvPr>
        </p:nvSpPr>
        <p:spPr/>
        <p:txBody>
          <a:bodyPr/>
          <a:p>
            <a:pPr marL="0" indent="0" fontAlgn="auto">
              <a:lnSpc>
                <a:spcPct val="150000"/>
              </a:lnSpc>
              <a:buNone/>
            </a:pPr>
            <a:r>
              <a:rPr lang="zh-CN" altLang="en-US"/>
              <a:t>（一）正确对待生活中的重大事件，减少社会心理应激</a:t>
            </a:r>
            <a:endParaRPr lang="zh-CN" altLang="en-US"/>
          </a:p>
          <a:p>
            <a:pPr marL="0" indent="0" fontAlgn="auto">
              <a:lnSpc>
                <a:spcPct val="150000"/>
              </a:lnSpc>
              <a:buNone/>
            </a:pPr>
            <a:r>
              <a:rPr lang="zh-CN" altLang="en-US"/>
              <a:t>（二）树立正确的人生观、价值观，培养良好的个性心理品质</a:t>
            </a:r>
            <a:endParaRPr lang="zh-CN" altLang="en-US"/>
          </a:p>
          <a:p>
            <a:pPr marL="0" indent="0" fontAlgn="auto">
              <a:lnSpc>
                <a:spcPct val="150000"/>
              </a:lnSpc>
              <a:buNone/>
            </a:pPr>
            <a:r>
              <a:rPr lang="zh-CN" altLang="en-US"/>
              <a:t>（三）正确看待精神障碍，提高精神健康素养</a:t>
            </a:r>
            <a:endParaRPr lang="zh-CN" altLang="en-US"/>
          </a:p>
          <a:p>
            <a:pPr marL="0" indent="0" fontAlgn="auto">
              <a:lnSpc>
                <a:spcPct val="150000"/>
              </a:lnSpc>
              <a:buNone/>
            </a:pPr>
            <a:r>
              <a:rPr lang="zh-CN" altLang="en-US"/>
              <a:t>（四）积极接受专业帮助，消除精神健康隐患</a:t>
            </a:r>
            <a:endParaRPr lang="zh-CN" alt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1532100" y="2578582"/>
            <a:ext cx="2855361" cy="2859850"/>
            <a:chOff x="1452403" y="1832669"/>
            <a:chExt cx="2707454" cy="2711710"/>
          </a:xfrm>
        </p:grpSpPr>
        <p:grpSp>
          <p:nvGrpSpPr>
            <p:cNvPr id="52" name="组合 51"/>
            <p:cNvGrpSpPr/>
            <p:nvPr/>
          </p:nvGrpSpPr>
          <p:grpSpPr>
            <a:xfrm>
              <a:off x="1452403" y="1832669"/>
              <a:ext cx="2707454" cy="2711710"/>
              <a:chOff x="1393278" y="1580877"/>
              <a:chExt cx="2707454" cy="2711710"/>
            </a:xfrm>
          </p:grpSpPr>
          <p:sp>
            <p:nvSpPr>
              <p:cNvPr id="53" name="Oval 5"/>
              <p:cNvSpPr>
                <a:spLocks noChangeArrowheads="1"/>
              </p:cNvSpPr>
              <p:nvPr>
                <p:custDataLst>
                  <p:tags r:id="rId2"/>
                </p:custDataLst>
              </p:nvPr>
            </p:nvSpPr>
            <p:spPr bwMode="auto">
              <a:xfrm>
                <a:off x="1393278" y="1580877"/>
                <a:ext cx="2707454" cy="2711710"/>
              </a:xfrm>
              <a:prstGeom prst="ellipse">
                <a:avLst/>
              </a:prstGeom>
              <a:solidFill>
                <a:srgbClr val="5ABB93"/>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4" name="Oval 6"/>
              <p:cNvSpPr>
                <a:spLocks noChangeArrowheads="1"/>
              </p:cNvSpPr>
              <p:nvPr>
                <p:custDataLst>
                  <p:tags r:id="rId3"/>
                </p:custDataLst>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74" name="矩形 73"/>
            <p:cNvSpPr/>
            <p:nvPr>
              <p:custDataLst>
                <p:tags r:id="rId4"/>
              </p:custDataLst>
            </p:nvPr>
          </p:nvSpPr>
          <p:spPr>
            <a:xfrm>
              <a:off x="1790467" y="2992571"/>
              <a:ext cx="2003812" cy="640642"/>
            </a:xfrm>
            <a:prstGeom prst="rect">
              <a:avLst/>
            </a:prstGeom>
          </p:spPr>
          <p:txBody>
            <a:bodyPr wrap="none">
              <a:spAutoFit/>
            </a:bodyPr>
            <a:lstStyle/>
            <a:p>
              <a:pPr algn="l"/>
              <a:r>
                <a:rPr lang="zh-CN" altLang="en-US" sz="3795" dirty="0">
                  <a:solidFill>
                    <a:srgbClr val="FBFBFB"/>
                  </a:solidFill>
                  <a:latin typeface="微软雅黑" panose="020B0503020204020204" pitchFamily="34" charset="-122"/>
                  <a:ea typeface="微软雅黑" panose="020B0503020204020204" pitchFamily="34" charset="-122"/>
                </a:rPr>
                <a:t>及时诊断</a:t>
              </a:r>
              <a:endParaRPr lang="zh-CN" altLang="en-US" sz="3795" dirty="0">
                <a:solidFill>
                  <a:srgbClr val="FBFBFB"/>
                </a:solidFill>
                <a:latin typeface="微软雅黑" panose="020B0503020204020204" pitchFamily="34" charset="-122"/>
                <a:ea typeface="微软雅黑" panose="020B0503020204020204" pitchFamily="34" charset="-122"/>
              </a:endParaRPr>
            </a:p>
          </p:txBody>
        </p:sp>
        <p:sp>
          <p:nvSpPr>
            <p:cNvPr id="77" name="文本框 76"/>
            <p:cNvSpPr txBox="1"/>
            <p:nvPr>
              <p:custDataLst>
                <p:tags r:id="rId5"/>
              </p:custDataLst>
            </p:nvPr>
          </p:nvSpPr>
          <p:spPr>
            <a:xfrm>
              <a:off x="2406019" y="2326966"/>
              <a:ext cx="769493" cy="701455"/>
            </a:xfrm>
            <a:prstGeom prst="rect">
              <a:avLst/>
            </a:prstGeom>
            <a:noFill/>
          </p:spPr>
          <p:txBody>
            <a:bodyPr wrap="none" rtlCol="0">
              <a:spAutoFit/>
            </a:bodyPr>
            <a:lstStyle/>
            <a:p>
              <a:r>
                <a:rPr lang="en-US" altLang="zh-CN" sz="4220" dirty="0">
                  <a:solidFill>
                    <a:srgbClr val="FDFDFD"/>
                  </a:solidFill>
                  <a:latin typeface="微软雅黑" panose="020B0503020204020204" pitchFamily="34" charset="-122"/>
                  <a:ea typeface="微软雅黑" panose="020B0503020204020204" pitchFamily="34" charset="-122"/>
                </a:rPr>
                <a:t>01</a:t>
              </a:r>
              <a:endParaRPr lang="zh-CN" altLang="en-US" sz="4220" dirty="0">
                <a:solidFill>
                  <a:srgbClr val="FDFDFD"/>
                </a:solidFill>
                <a:latin typeface="微软雅黑" panose="020B0503020204020204" pitchFamily="34" charset="-122"/>
                <a:ea typeface="微软雅黑" panose="020B0503020204020204" pitchFamily="34" charset="-122"/>
              </a:endParaRPr>
            </a:p>
          </p:txBody>
        </p:sp>
      </p:grpSp>
      <p:grpSp>
        <p:nvGrpSpPr>
          <p:cNvPr id="6" name="组合 5"/>
          <p:cNvGrpSpPr/>
          <p:nvPr>
            <p:custDataLst>
              <p:tags r:id="rId6"/>
            </p:custDataLst>
          </p:nvPr>
        </p:nvGrpSpPr>
        <p:grpSpPr>
          <a:xfrm>
            <a:off x="4919297" y="2578581"/>
            <a:ext cx="2850873" cy="2859852"/>
            <a:chOff x="4664144" y="1832668"/>
            <a:chExt cx="2703198" cy="2711712"/>
          </a:xfrm>
        </p:grpSpPr>
        <p:grpSp>
          <p:nvGrpSpPr>
            <p:cNvPr id="55" name="组合 54"/>
            <p:cNvGrpSpPr/>
            <p:nvPr/>
          </p:nvGrpSpPr>
          <p:grpSpPr>
            <a:xfrm>
              <a:off x="4664144" y="1832668"/>
              <a:ext cx="2703198" cy="2711712"/>
              <a:chOff x="4605019" y="1580876"/>
              <a:chExt cx="2703198" cy="2711712"/>
            </a:xfrm>
          </p:grpSpPr>
          <p:sp>
            <p:nvSpPr>
              <p:cNvPr id="56" name="Oval 7"/>
              <p:cNvSpPr>
                <a:spLocks noChangeArrowheads="1"/>
              </p:cNvSpPr>
              <p:nvPr>
                <p:custDataLst>
                  <p:tags r:id="rId7"/>
                </p:custDataLst>
              </p:nvPr>
            </p:nvSpPr>
            <p:spPr bwMode="auto">
              <a:xfrm>
                <a:off x="4605019" y="1580876"/>
                <a:ext cx="2703198" cy="2711712"/>
              </a:xfrm>
              <a:prstGeom prst="ellipse">
                <a:avLst/>
              </a:prstGeom>
              <a:solidFill>
                <a:srgbClr val="75627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57" name="Oval 8"/>
              <p:cNvSpPr>
                <a:spLocks noChangeArrowheads="1"/>
              </p:cNvSpPr>
              <p:nvPr>
                <p:custDataLst>
                  <p:tags r:id="rId8"/>
                </p:custDataLst>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75" name="矩形 74"/>
            <p:cNvSpPr/>
            <p:nvPr>
              <p:custDataLst>
                <p:tags r:id="rId9"/>
              </p:custDataLst>
            </p:nvPr>
          </p:nvSpPr>
          <p:spPr>
            <a:xfrm>
              <a:off x="5075752" y="2994179"/>
              <a:ext cx="2003812" cy="640642"/>
            </a:xfrm>
            <a:prstGeom prst="rect">
              <a:avLst/>
            </a:prstGeom>
          </p:spPr>
          <p:txBody>
            <a:bodyPr wrap="none">
              <a:spAutoFit/>
            </a:bodyPr>
            <a:lstStyle/>
            <a:p>
              <a:pPr algn="l"/>
              <a:r>
                <a:rPr lang="zh-CN" altLang="en-US" sz="3795" dirty="0">
                  <a:solidFill>
                    <a:srgbClr val="FBFBFB"/>
                  </a:solidFill>
                  <a:latin typeface="微软雅黑" panose="020B0503020204020204" pitchFamily="34" charset="-122"/>
                  <a:ea typeface="微软雅黑" panose="020B0503020204020204" pitchFamily="34" charset="-122"/>
                </a:rPr>
                <a:t>合理治疗</a:t>
              </a:r>
              <a:endParaRPr lang="zh-CN" altLang="en-US" sz="3795" dirty="0">
                <a:solidFill>
                  <a:srgbClr val="FBFBFB"/>
                </a:solidFill>
                <a:latin typeface="微软雅黑" panose="020B0503020204020204" pitchFamily="34" charset="-122"/>
                <a:ea typeface="微软雅黑" panose="020B0503020204020204" pitchFamily="34" charset="-122"/>
              </a:endParaRPr>
            </a:p>
          </p:txBody>
        </p:sp>
        <p:sp>
          <p:nvSpPr>
            <p:cNvPr id="78" name="文本框 77"/>
            <p:cNvSpPr txBox="1"/>
            <p:nvPr>
              <p:custDataLst>
                <p:tags r:id="rId10"/>
              </p:custDataLst>
            </p:nvPr>
          </p:nvSpPr>
          <p:spPr>
            <a:xfrm>
              <a:off x="5610919" y="2336494"/>
              <a:ext cx="769493" cy="701455"/>
            </a:xfrm>
            <a:prstGeom prst="rect">
              <a:avLst/>
            </a:prstGeom>
            <a:noFill/>
          </p:spPr>
          <p:txBody>
            <a:bodyPr wrap="none" rtlCol="0">
              <a:spAutoFit/>
            </a:bodyPr>
            <a:lstStyle/>
            <a:p>
              <a:r>
                <a:rPr lang="en-US" altLang="zh-CN" sz="4220" dirty="0">
                  <a:solidFill>
                    <a:srgbClr val="FDFDFD"/>
                  </a:solidFill>
                  <a:latin typeface="微软雅黑" panose="020B0503020204020204" pitchFamily="34" charset="-122"/>
                  <a:ea typeface="微软雅黑" panose="020B0503020204020204" pitchFamily="34" charset="-122"/>
                </a:rPr>
                <a:t>02</a:t>
              </a:r>
              <a:endParaRPr lang="zh-CN" altLang="en-US" sz="4220" dirty="0">
                <a:solidFill>
                  <a:srgbClr val="FDFDFD"/>
                </a:solidFill>
                <a:latin typeface="微软雅黑" panose="020B0503020204020204" pitchFamily="34" charset="-122"/>
                <a:ea typeface="微软雅黑" panose="020B0503020204020204" pitchFamily="34" charset="-122"/>
              </a:endParaRPr>
            </a:p>
          </p:txBody>
        </p:sp>
      </p:grpSp>
      <p:grpSp>
        <p:nvGrpSpPr>
          <p:cNvPr id="7" name="组合 6"/>
          <p:cNvGrpSpPr/>
          <p:nvPr>
            <p:custDataLst>
              <p:tags r:id="rId11"/>
            </p:custDataLst>
          </p:nvPr>
        </p:nvGrpSpPr>
        <p:grpSpPr>
          <a:xfrm>
            <a:off x="8344989" y="2578581"/>
            <a:ext cx="2850873" cy="2859852"/>
            <a:chOff x="7912386" y="1832668"/>
            <a:chExt cx="2703198" cy="2711712"/>
          </a:xfrm>
        </p:grpSpPr>
        <p:grpSp>
          <p:nvGrpSpPr>
            <p:cNvPr id="58" name="组合 57"/>
            <p:cNvGrpSpPr/>
            <p:nvPr/>
          </p:nvGrpSpPr>
          <p:grpSpPr>
            <a:xfrm>
              <a:off x="7912386" y="1832668"/>
              <a:ext cx="2703198" cy="2711712"/>
              <a:chOff x="7853261" y="1580876"/>
              <a:chExt cx="2703198" cy="2711712"/>
            </a:xfrm>
          </p:grpSpPr>
          <p:sp>
            <p:nvSpPr>
              <p:cNvPr id="59" name="Oval 9"/>
              <p:cNvSpPr>
                <a:spLocks noChangeArrowheads="1"/>
              </p:cNvSpPr>
              <p:nvPr>
                <p:custDataLst>
                  <p:tags r:id="rId12"/>
                </p:custDataLst>
              </p:nvPr>
            </p:nvSpPr>
            <p:spPr bwMode="auto">
              <a:xfrm>
                <a:off x="7853261" y="1580876"/>
                <a:ext cx="2703198" cy="2711712"/>
              </a:xfrm>
              <a:prstGeom prst="ellipse">
                <a:avLst/>
              </a:prstGeom>
              <a:solidFill>
                <a:srgbClr val="EF5B43"/>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0" name="Oval 10"/>
              <p:cNvSpPr>
                <a:spLocks noChangeArrowheads="1"/>
              </p:cNvSpPr>
              <p:nvPr>
                <p:custDataLst>
                  <p:tags r:id="rId13"/>
                </p:custDataLst>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76" name="矩形 75"/>
            <p:cNvSpPr/>
            <p:nvPr>
              <p:custDataLst>
                <p:tags r:id="rId14"/>
              </p:custDataLst>
            </p:nvPr>
          </p:nvSpPr>
          <p:spPr>
            <a:xfrm>
              <a:off x="8313818" y="3011877"/>
              <a:ext cx="2003812" cy="640642"/>
            </a:xfrm>
            <a:prstGeom prst="rect">
              <a:avLst/>
            </a:prstGeom>
          </p:spPr>
          <p:txBody>
            <a:bodyPr wrap="none">
              <a:spAutoFit/>
            </a:bodyPr>
            <a:lstStyle/>
            <a:p>
              <a:pPr algn="l"/>
              <a:r>
                <a:rPr lang="zh-CN" altLang="en-US" sz="3795" dirty="0">
                  <a:solidFill>
                    <a:srgbClr val="FBFBFB"/>
                  </a:solidFill>
                  <a:latin typeface="微软雅黑" panose="020B0503020204020204" pitchFamily="34" charset="-122"/>
                  <a:ea typeface="微软雅黑" panose="020B0503020204020204" pitchFamily="34" charset="-122"/>
                </a:rPr>
                <a:t>有效防范</a:t>
              </a:r>
              <a:endParaRPr lang="zh-CN" altLang="en-US" sz="3795" dirty="0">
                <a:solidFill>
                  <a:srgbClr val="FBFBFB"/>
                </a:solidFill>
                <a:latin typeface="微软雅黑" panose="020B0503020204020204" pitchFamily="34" charset="-122"/>
                <a:ea typeface="微软雅黑" panose="020B0503020204020204" pitchFamily="34" charset="-122"/>
              </a:endParaRPr>
            </a:p>
          </p:txBody>
        </p:sp>
        <p:sp>
          <p:nvSpPr>
            <p:cNvPr id="79" name="文本框 78"/>
            <p:cNvSpPr txBox="1"/>
            <p:nvPr>
              <p:custDataLst>
                <p:tags r:id="rId15"/>
              </p:custDataLst>
            </p:nvPr>
          </p:nvSpPr>
          <p:spPr>
            <a:xfrm>
              <a:off x="8894604" y="2349316"/>
              <a:ext cx="769493" cy="701455"/>
            </a:xfrm>
            <a:prstGeom prst="rect">
              <a:avLst/>
            </a:prstGeom>
            <a:noFill/>
          </p:spPr>
          <p:txBody>
            <a:bodyPr wrap="none" rtlCol="0">
              <a:spAutoFit/>
            </a:bodyPr>
            <a:lstStyle/>
            <a:p>
              <a:r>
                <a:rPr lang="en-US" altLang="zh-CN" sz="4220" dirty="0">
                  <a:solidFill>
                    <a:srgbClr val="FDFDFD"/>
                  </a:solidFill>
                  <a:latin typeface="微软雅黑" panose="020B0503020204020204" pitchFamily="34" charset="-122"/>
                  <a:ea typeface="微软雅黑" panose="020B0503020204020204" pitchFamily="34" charset="-122"/>
                </a:rPr>
                <a:t>03</a:t>
              </a:r>
              <a:endParaRPr lang="zh-CN" altLang="en-US" sz="4220" dirty="0">
                <a:solidFill>
                  <a:srgbClr val="FDFDFD"/>
                </a:solidFill>
                <a:latin typeface="微软雅黑" panose="020B0503020204020204" pitchFamily="34" charset="-122"/>
                <a:ea typeface="微软雅黑" panose="020B0503020204020204" pitchFamily="34" charset="-122"/>
              </a:endParaRPr>
            </a:p>
          </p:txBody>
        </p:sp>
      </p:grpSp>
      <p:grpSp>
        <p:nvGrpSpPr>
          <p:cNvPr id="61" name="组合 60"/>
          <p:cNvGrpSpPr/>
          <p:nvPr>
            <p:custDataLst>
              <p:tags r:id="rId16"/>
            </p:custDataLst>
          </p:nvPr>
        </p:nvGrpSpPr>
        <p:grpSpPr>
          <a:xfrm>
            <a:off x="4100735" y="3949415"/>
            <a:ext cx="1086479" cy="152645"/>
            <a:chOff x="2929691" y="2127825"/>
            <a:chExt cx="900366" cy="126498"/>
          </a:xfrm>
        </p:grpSpPr>
        <p:sp>
          <p:nvSpPr>
            <p:cNvPr id="62" name="Oval 13"/>
            <p:cNvSpPr>
              <a:spLocks noChangeArrowheads="1"/>
            </p:cNvSpPr>
            <p:nvPr>
              <p:custDataLst>
                <p:tags r:id="rId17"/>
              </p:custDataLst>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3" name="Oval 14"/>
            <p:cNvSpPr>
              <a:spLocks noChangeArrowheads="1"/>
            </p:cNvSpPr>
            <p:nvPr>
              <p:custDataLst>
                <p:tags r:id="rId18"/>
              </p:custDataLst>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6" name="Freeform 15"/>
            <p:cNvSpPr/>
            <p:nvPr>
              <p:custDataLst>
                <p:tags r:id="rId19"/>
              </p:custDataLst>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grpSp>
        <p:nvGrpSpPr>
          <p:cNvPr id="67" name="组合 66"/>
          <p:cNvGrpSpPr/>
          <p:nvPr>
            <p:custDataLst>
              <p:tags r:id="rId20"/>
            </p:custDataLst>
          </p:nvPr>
        </p:nvGrpSpPr>
        <p:grpSpPr>
          <a:xfrm>
            <a:off x="7518609" y="3949415"/>
            <a:ext cx="1086479" cy="152645"/>
            <a:chOff x="5627069" y="2127825"/>
            <a:chExt cx="900366" cy="126498"/>
          </a:xfrm>
        </p:grpSpPr>
        <p:sp>
          <p:nvSpPr>
            <p:cNvPr id="68" name="Oval 16"/>
            <p:cNvSpPr>
              <a:spLocks noChangeArrowheads="1"/>
            </p:cNvSpPr>
            <p:nvPr>
              <p:custDataLst>
                <p:tags r:id="rId21"/>
              </p:custDataLst>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69" name="Oval 17"/>
            <p:cNvSpPr>
              <a:spLocks noChangeArrowheads="1"/>
            </p:cNvSpPr>
            <p:nvPr>
              <p:custDataLst>
                <p:tags r:id="rId22"/>
              </p:custDataLst>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sp>
          <p:nvSpPr>
            <p:cNvPr id="70" name="Freeform 18"/>
            <p:cNvSpPr/>
            <p:nvPr>
              <p:custDataLst>
                <p:tags r:id="rId23"/>
              </p:custDataLst>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7" rIns="96435" bIns="48217" numCol="1" anchor="t" anchorCtr="0" compatLnSpc="1"/>
            <a:lstStyle/>
            <a:p>
              <a:endParaRPr lang="zh-CN" altLang="en-US" sz="100" dirty="0">
                <a:latin typeface="微软雅黑" panose="020B0503020204020204" pitchFamily="34" charset="-122"/>
                <a:ea typeface="微软雅黑" panose="020B0503020204020204" pitchFamily="34" charset="-122"/>
              </a:endParaRPr>
            </a:p>
          </p:txBody>
        </p:sp>
      </p:grpSp>
      <p:sp>
        <p:nvSpPr>
          <p:cNvPr id="3" name="标题 2"/>
          <p:cNvSpPr>
            <a:spLocks noGrp="1"/>
          </p:cNvSpPr>
          <p:nvPr>
            <p:ph type="title"/>
          </p:nvPr>
        </p:nvSpPr>
        <p:spPr>
          <a:xfrm>
            <a:off x="2354580" y="585470"/>
            <a:ext cx="7579995" cy="923290"/>
          </a:xfrm>
        </p:spPr>
        <p:txBody>
          <a:bodyPr/>
          <a:p>
            <a:r>
              <a:rPr lang="zh-CN" altLang="en-US"/>
              <a:t>三、积极治疗精神障碍</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25"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par>
                          <p:cTn id="35" fill="hold">
                            <p:stCondLst>
                              <p:cond delay="1000"/>
                            </p:stCondLst>
                            <p:childTnLst>
                              <p:par>
                                <p:cTn id="36" presetID="22" presetClass="entr" presetSubtype="8"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par>
                                <p:cTn id="39" presetID="22" presetClass="entr" presetSubtype="8" fill="hold"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a:sym typeface="+mn-ea"/>
              </a:rPr>
              <a:t>电影鉴赏</a:t>
            </a:r>
            <a:endParaRPr lang="zh-CN" altLang="en-US" sz="3600">
              <a:sym typeface="+mn-ea"/>
            </a:endParaRPr>
          </a:p>
        </p:txBody>
      </p:sp>
      <p:sp>
        <p:nvSpPr>
          <p:cNvPr id="3" name="内容占位符 2"/>
          <p:cNvSpPr>
            <a:spLocks noGrp="1"/>
          </p:cNvSpPr>
          <p:nvPr>
            <p:ph idx="1"/>
          </p:nvPr>
        </p:nvSpPr>
        <p:spPr>
          <a:xfrm>
            <a:off x="4833620" y="1925955"/>
            <a:ext cx="7577455" cy="4589145"/>
          </a:xfrm>
        </p:spPr>
        <p:txBody>
          <a:bodyPr>
            <a:noAutofit/>
          </a:bodyPr>
          <a:p>
            <a:pPr marL="0" indent="0" fontAlgn="auto">
              <a:lnSpc>
                <a:spcPct val="150000"/>
              </a:lnSpc>
              <a:buNone/>
            </a:pPr>
            <a:r>
              <a:rPr lang="zh-CN" altLang="en-US"/>
              <a:t>1.活动目的：走进精神障碍患者的精神世界，对精神障碍患者的个性和思维特点有更感性直观的认识，提高对精神障碍患者的共情能力。</a:t>
            </a:r>
            <a:endParaRPr lang="zh-CN" altLang="en-US"/>
          </a:p>
          <a:p>
            <a:pPr marL="0" indent="0" fontAlgn="auto">
              <a:lnSpc>
                <a:spcPct val="150000"/>
              </a:lnSpc>
              <a:buNone/>
            </a:pPr>
            <a:r>
              <a:rPr lang="zh-CN" altLang="en-US"/>
              <a:t>2.活动准备：课前观看电影《美丽心灵》，写作观后感。</a:t>
            </a:r>
            <a:endParaRPr lang="zh-CN" altLang="en-US"/>
          </a:p>
          <a:p>
            <a:pPr marL="0" indent="0" fontAlgn="auto">
              <a:lnSpc>
                <a:spcPct val="150000"/>
              </a:lnSpc>
              <a:buNone/>
            </a:pPr>
            <a:r>
              <a:rPr lang="zh-CN" altLang="en-US"/>
              <a:t>3.活动时间：40分钟</a:t>
            </a:r>
            <a:endParaRPr lang="zh-CN" altLang="en-US"/>
          </a:p>
          <a:p>
            <a:pPr marL="0" indent="0" fontAlgn="auto">
              <a:lnSpc>
                <a:spcPct val="150000"/>
              </a:lnSpc>
              <a:buNone/>
            </a:pPr>
            <a:endParaRPr lang="zh-CN" altLang="en-US"/>
          </a:p>
        </p:txBody>
      </p:sp>
      <p:sp>
        <p:nvSpPr>
          <p:cNvPr id="4" name="文本框 3"/>
          <p:cNvSpPr txBox="1"/>
          <p:nvPr/>
        </p:nvSpPr>
        <p:spPr>
          <a:xfrm>
            <a:off x="10487660" y="140970"/>
            <a:ext cx="2224405" cy="583565"/>
          </a:xfrm>
          <a:prstGeom prst="rect">
            <a:avLst/>
          </a:prstGeom>
          <a:noFill/>
        </p:spPr>
        <p:txBody>
          <a:bodyPr wrap="none" rtlCol="0" anchor="t">
            <a:spAutoFit/>
          </a:bodyPr>
          <a:p>
            <a:r>
              <a:rPr lang="zh-CN" altLang="en-US" sz="3200" b="1">
                <a:solidFill>
                  <a:schemeClr val="tx1"/>
                </a:solidFill>
                <a:latin typeface="宋体" panose="02010600030101010101" pitchFamily="2" charset="-122"/>
                <a:sym typeface="+mn-ea"/>
              </a:rPr>
              <a:t>【活动课】</a:t>
            </a:r>
            <a:endParaRPr lang="zh-CN" altLang="en-US" sz="3200" b="1">
              <a:solidFill>
                <a:schemeClr val="tx1"/>
              </a:solidFill>
              <a:latin typeface="宋体" panose="02010600030101010101" pitchFamily="2" charset="-122"/>
              <a:sym typeface="+mn-ea"/>
            </a:endParaRPr>
          </a:p>
        </p:txBody>
      </p:sp>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854575" y="723265"/>
            <a:ext cx="7729855" cy="5791835"/>
          </a:xfrm>
        </p:spPr>
        <p:txBody>
          <a:bodyPr>
            <a:noAutofit/>
          </a:bodyPr>
          <a:p>
            <a:pPr marL="0" indent="0" fontAlgn="auto">
              <a:lnSpc>
                <a:spcPct val="150000"/>
              </a:lnSpc>
              <a:buNone/>
            </a:pPr>
            <a:r>
              <a:rPr lang="zh-CN" altLang="en-US" sz="2400">
                <a:sym typeface="+mn-ea"/>
              </a:rPr>
              <a:t>4.活动步骤</a:t>
            </a:r>
            <a:endParaRPr lang="zh-CN" altLang="en-US" sz="2400">
              <a:sym typeface="+mn-ea"/>
            </a:endParaRPr>
          </a:p>
          <a:p>
            <a:pPr marL="0" indent="0" fontAlgn="auto">
              <a:lnSpc>
                <a:spcPct val="150000"/>
              </a:lnSpc>
              <a:buNone/>
            </a:pPr>
            <a:r>
              <a:rPr lang="zh-CN" altLang="en-US" sz="1800">
                <a:sym typeface="+mn-ea"/>
              </a:rPr>
              <a:t>（1）小组讨论</a:t>
            </a:r>
            <a:endParaRPr lang="zh-CN" altLang="en-US" sz="1800">
              <a:sym typeface="+mn-ea"/>
            </a:endParaRPr>
          </a:p>
          <a:p>
            <a:pPr marL="0" indent="0" fontAlgn="auto">
              <a:lnSpc>
                <a:spcPct val="150000"/>
              </a:lnSpc>
              <a:buNone/>
            </a:pPr>
            <a:r>
              <a:rPr lang="zh-CN" altLang="en-US" sz="1800">
                <a:sym typeface="+mn-ea"/>
              </a:rPr>
              <a:t>4～6人一组，讨论的内容包括：影片中的主角患了什么精神障碍？表现出哪些精神障碍症状？这些症状说明了什么问题？精神障碍对当事人的事业或生活带来了哪些影响？为什么当事人拒绝接受治疗？最后他的精神障碍是如何被解决的？影片中哪些对白和情景让你感动？它为什么触动了你？</a:t>
            </a:r>
            <a:endParaRPr lang="zh-CN" altLang="en-US" sz="1800">
              <a:sym typeface="+mn-ea"/>
            </a:endParaRPr>
          </a:p>
          <a:p>
            <a:pPr marL="0" indent="0" fontAlgn="auto">
              <a:lnSpc>
                <a:spcPct val="150000"/>
              </a:lnSpc>
              <a:buNone/>
            </a:pPr>
            <a:r>
              <a:rPr lang="zh-CN" altLang="en-US" sz="1800">
                <a:sym typeface="+mn-ea"/>
              </a:rPr>
              <a:t>（2）老师点评</a:t>
            </a:r>
            <a:endParaRPr lang="zh-CN" altLang="en-US" sz="1800">
              <a:sym typeface="+mn-ea"/>
            </a:endParaRPr>
          </a:p>
          <a:p>
            <a:pPr marL="0" indent="0" fontAlgn="auto">
              <a:lnSpc>
                <a:spcPct val="150000"/>
              </a:lnSpc>
              <a:buNone/>
            </a:pPr>
            <a:r>
              <a:rPr lang="zh-CN" altLang="en-US" sz="1800">
                <a:sym typeface="+mn-ea"/>
              </a:rPr>
              <a:t>点评的要点有：①如何看待精神障碍的病因和病理机制？②为什么药物或者催眠之类的治疗对电影中的当事人不能奏效？而人本主义的心理治疗却能让当事人带病生活，为所当为，让其潜在的聪明才智得以充分展现？③幻想和妄想没有彻底消失，为何天才的灵感和数学才能却同样敏锐？影片名曰《美丽的心灵》，这是指谁？有什么蕴意？</a:t>
            </a:r>
            <a:endParaRPr lang="zh-CN" altLang="en-US" sz="1800">
              <a:sym typeface="+mn-ea"/>
            </a:endParaRPr>
          </a:p>
          <a:p>
            <a:endParaRPr lang="zh-CN" altLang="en-US" sz="1800">
              <a:sym typeface="+mn-ea"/>
            </a:endParaRPr>
          </a:p>
        </p:txBody>
      </p:sp>
      <p:sp>
        <p:nvSpPr>
          <p:cNvPr id="35" name="同心圆 34"/>
          <p:cNvSpPr/>
          <p:nvPr/>
        </p:nvSpPr>
        <p:spPr>
          <a:xfrm>
            <a:off x="740743"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17279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62844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199491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31191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795" y="443341"/>
            <a:ext cx="3832553" cy="631785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981103" y="1315489"/>
            <a:ext cx="8079780" cy="1568450"/>
          </a:xfrm>
          <a:prstGeom prst="rect">
            <a:avLst/>
          </a:prstGeom>
          <a:noFill/>
        </p:spPr>
        <p:txBody>
          <a:bodyPr wrap="square" rtlCol="0">
            <a:spAutoFit/>
          </a:bodyPr>
          <a:lstStyle/>
          <a:p>
            <a:pPr fontAlgn="auto">
              <a:lnSpc>
                <a:spcPct val="150000"/>
              </a:lnSpc>
            </a:pPr>
            <a:r>
              <a:rPr lang="zh-CN" altLang="en-US" sz="3200">
                <a:sym typeface="+mn-ea"/>
              </a:rPr>
              <a:t>与小组成员一起，以“营造良好环境，共助心理健康”为主题，制作一张宣传海报。</a:t>
            </a:r>
            <a:endParaRPr lang="zh-CN" altLang="en-US" sz="3200">
              <a:sym typeface="+mn-ea"/>
            </a:endParaRPr>
          </a:p>
        </p:txBody>
      </p:sp>
      <p:sp>
        <p:nvSpPr>
          <p:cNvPr id="9" name="文本框 8"/>
          <p:cNvSpPr txBox="1"/>
          <p:nvPr/>
        </p:nvSpPr>
        <p:spPr>
          <a:xfrm>
            <a:off x="10231755" y="50800"/>
            <a:ext cx="2760345" cy="587375"/>
          </a:xfrm>
          <a:prstGeom prst="rect">
            <a:avLst/>
          </a:prstGeom>
          <a:noFill/>
        </p:spPr>
        <p:txBody>
          <a:bodyPr wrap="square" lIns="96434" tIns="48217" rIns="96434" bIns="48217" rtlCol="0">
            <a:spAutoFit/>
          </a:bodyPr>
          <a:lstStyle/>
          <a:p>
            <a:pPr defTabSz="964565"/>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r>
              <a:rPr lang="zh-CN" altLang="en-US"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课后作业</a:t>
            </a:r>
            <a:r>
              <a:rPr lang="en-US" altLang="zh-CN" sz="3200" dirty="0" smtClean="0">
                <a:solidFill>
                  <a:srgbClr val="E7E6E6">
                    <a:lumMod val="25000"/>
                  </a:srgbClr>
                </a:solidFill>
                <a:latin typeface="微软雅黑" panose="020B0503020204020204" pitchFamily="34" charset="-122"/>
                <a:ea typeface="微软雅黑" panose="020B0503020204020204" pitchFamily="34" charset="-122"/>
                <a:cs typeface="+mn-ea"/>
                <a:sym typeface="+mn-lt"/>
              </a:rPr>
              <a:t>】</a:t>
            </a:r>
            <a:endParaRPr lang="zh-CN" altLang="en-US" sz="32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4315" y="70485"/>
            <a:ext cx="2360295" cy="948690"/>
          </a:xfrm>
        </p:spPr>
        <p:txBody>
          <a:bodyPr/>
          <a:lstStyle/>
          <a:p>
            <a:pPr algn="r"/>
            <a:r>
              <a:rPr lang="en-US" altLang="zh-CN" sz="3200" dirty="0" smtClean="0"/>
              <a:t>【</a:t>
            </a:r>
            <a:r>
              <a:rPr lang="zh-CN" altLang="en-US" sz="3200" dirty="0" smtClean="0"/>
              <a:t>延伸学习</a:t>
            </a:r>
            <a:r>
              <a:rPr lang="en-US" altLang="zh-CN" sz="3200" dirty="0" smtClean="0"/>
              <a:t>】</a:t>
            </a:r>
            <a:endParaRPr lang="en-US" altLang="zh-CN" sz="3200" dirty="0" smtClean="0"/>
          </a:p>
        </p:txBody>
      </p:sp>
      <p:sp>
        <p:nvSpPr>
          <p:cNvPr id="5" name="矩形 4"/>
          <p:cNvSpPr/>
          <p:nvPr/>
        </p:nvSpPr>
        <p:spPr>
          <a:xfrm>
            <a:off x="4917440" y="1023620"/>
            <a:ext cx="7115810" cy="4707890"/>
          </a:xfrm>
          <a:prstGeom prst="rect">
            <a:avLst/>
          </a:prstGeom>
        </p:spPr>
        <p:txBody>
          <a:bodyPr wrap="square">
            <a:spAutoFit/>
          </a:bodyPr>
          <a:lstStyle/>
          <a:p>
            <a:pPr eaLnBrk="1" latinLnBrk="0" hangingPunct="1">
              <a:lnSpc>
                <a:spcPct val="150000"/>
              </a:lnSpc>
            </a:pPr>
            <a:r>
              <a:rPr sz="2000" b="1" dirty="0"/>
              <a:t>《精神心理疾病护理与康复》，戴尊孝 主编，陕西科学技术出版社，2019年7月。</a:t>
            </a:r>
            <a:endParaRPr sz="2000" b="1" dirty="0"/>
          </a:p>
          <a:p>
            <a:pPr eaLnBrk="1" latinLnBrk="0" hangingPunct="1">
              <a:lnSpc>
                <a:spcPct val="150000"/>
              </a:lnSpc>
            </a:pPr>
            <a:r>
              <a:rPr sz="2000" b="1" dirty="0"/>
              <a:t>推荐理由：该书主要阐述了精神科常见疾病的护理与康复等相关知识，对精神科常见疾病，如精神分裂症、双相障碍、儿童青少年精神障碍、老年精神障碍等的发生、发展、原因、常见检查项目、相关治疗方法、预防及注意事项、家庭护理、康复治疗项目等均有涉及，切实贴近患者、家属及广大民众所需。内容体例均采用问答形式，以解决患者及其家属的真正疑问为目的。在解答问题时，以患者真正想了解的内容为重点，文字通俗易懂且不失专业。</a:t>
            </a:r>
            <a:endParaRPr sz="2000" b="1" dirty="0"/>
          </a:p>
        </p:txBody>
      </p:sp>
      <p:pic>
        <p:nvPicPr>
          <p:cNvPr id="3" name="图片 2" descr="8161100"/>
          <p:cNvPicPr>
            <a:picLocks noChangeAspect="1"/>
          </p:cNvPicPr>
          <p:nvPr/>
        </p:nvPicPr>
        <p:blipFill>
          <a:blip r:embed="rId1"/>
          <a:srcRect l="17302" t="10094" r="16387" b="3407"/>
          <a:stretch>
            <a:fillRect/>
          </a:stretch>
        </p:blipFill>
        <p:spPr>
          <a:xfrm>
            <a:off x="452755" y="1383665"/>
            <a:ext cx="3903980" cy="5092700"/>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259"/>
          <p:cNvSpPr>
            <a:spLocks noChangeArrowheads="1"/>
          </p:cNvSpPr>
          <p:nvPr/>
        </p:nvSpPr>
        <p:spPr bwMode="auto">
          <a:xfrm>
            <a:off x="2036887" y="1960141"/>
            <a:ext cx="90729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cap="all" dirty="0" smtClean="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美好的生活，从心开始！</a:t>
            </a:r>
            <a:endParaRPr lang="zh-CN" altLang="en-US" sz="66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P spid="1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a:t>
            </a:r>
            <a:endParaRPr lang="zh-CN" altLang="en-US" dirty="0"/>
          </a:p>
        </p:txBody>
      </p:sp>
      <p:sp>
        <p:nvSpPr>
          <p:cNvPr id="3" name="内容占位符 2"/>
          <p:cNvSpPr>
            <a:spLocks noGrp="1"/>
          </p:cNvSpPr>
          <p:nvPr>
            <p:ph idx="1"/>
          </p:nvPr>
        </p:nvSpPr>
        <p:spPr>
          <a:xfrm>
            <a:off x="4257675" y="2828925"/>
            <a:ext cx="7717155" cy="3223260"/>
          </a:xfrm>
        </p:spPr>
        <p:txBody>
          <a:bodyPr>
            <a:normAutofit lnSpcReduction="10000"/>
          </a:bodyPr>
          <a:lstStyle/>
          <a:p>
            <a:pPr fontAlgn="auto">
              <a:lnSpc>
                <a:spcPct val="150000"/>
              </a:lnSpc>
            </a:pPr>
            <a:r>
              <a:rPr lang="zh-CN" altLang="en-US" sz="3200" dirty="0">
                <a:sym typeface="+mn-ea"/>
              </a:rPr>
              <a:t>什么是精神障碍？</a:t>
            </a:r>
            <a:endParaRPr lang="zh-CN" altLang="en-US" sz="3200" dirty="0">
              <a:sym typeface="+mn-ea"/>
            </a:endParaRPr>
          </a:p>
          <a:p>
            <a:pPr fontAlgn="auto">
              <a:lnSpc>
                <a:spcPct val="150000"/>
              </a:lnSpc>
            </a:pPr>
            <a:r>
              <a:rPr lang="zh-CN" altLang="en-US" sz="3200" dirty="0">
                <a:sym typeface="+mn-ea"/>
              </a:rPr>
              <a:t>怎么区分心理正常和异常状态？</a:t>
            </a:r>
            <a:endParaRPr lang="zh-CN" altLang="en-US" sz="3200" dirty="0">
              <a:sym typeface="+mn-ea"/>
            </a:endParaRPr>
          </a:p>
        </p:txBody>
      </p:sp>
      <p:grpSp>
        <p:nvGrpSpPr>
          <p:cNvPr id="4" name="Group 4"/>
          <p:cNvGrpSpPr/>
          <p:nvPr/>
        </p:nvGrpSpPr>
        <p:grpSpPr>
          <a:xfrm>
            <a:off x="409199" y="3853000"/>
            <a:ext cx="3679629" cy="1884340"/>
            <a:chOff x="1047907" y="3811318"/>
            <a:chExt cx="3673475" cy="1881188"/>
          </a:xfrm>
        </p:grpSpPr>
        <p:grpSp>
          <p:nvGrpSpPr>
            <p:cNvPr id="5" name="Group 5"/>
            <p:cNvGrpSpPr/>
            <p:nvPr/>
          </p:nvGrpSpPr>
          <p:grpSpPr bwMode="auto">
            <a:xfrm>
              <a:off x="1047907" y="3965306"/>
              <a:ext cx="3673475" cy="1727200"/>
              <a:chOff x="1728" y="3024"/>
              <a:chExt cx="2304" cy="1080"/>
            </a:xfrm>
          </p:grpSpPr>
          <p:sp>
            <p:nvSpPr>
              <p:cNvPr id="7"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9" name="Group 9"/>
          <p:cNvGrpSpPr/>
          <p:nvPr/>
        </p:nvGrpSpPr>
        <p:grpSpPr>
          <a:xfrm>
            <a:off x="1004904" y="2828943"/>
            <a:ext cx="2488600" cy="1544044"/>
            <a:chOff x="1659095" y="2788969"/>
            <a:chExt cx="2484437" cy="1541462"/>
          </a:xfrm>
        </p:grpSpPr>
        <p:grpSp>
          <p:nvGrpSpPr>
            <p:cNvPr id="10" name="Group 8"/>
            <p:cNvGrpSpPr/>
            <p:nvPr/>
          </p:nvGrpSpPr>
          <p:grpSpPr bwMode="auto">
            <a:xfrm>
              <a:off x="1659095" y="2957244"/>
              <a:ext cx="2484437" cy="1373187"/>
              <a:chOff x="2016" y="1944"/>
              <a:chExt cx="1728" cy="936"/>
            </a:xfrm>
          </p:grpSpPr>
          <p:sp>
            <p:nvSpPr>
              <p:cNvPr id="12"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6305"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4" name="Freeform 12"/>
          <p:cNvSpPr/>
          <p:nvPr/>
        </p:nvSpPr>
        <p:spPr bwMode="auto">
          <a:xfrm>
            <a:off x="1532831" y="1674479"/>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6305">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9"/>
          <p:cNvSpPr>
            <a:spLocks noEditPoints="1"/>
          </p:cNvSpPr>
          <p:nvPr/>
        </p:nvSpPr>
        <p:spPr bwMode="auto">
          <a:xfrm>
            <a:off x="2063446" y="3667406"/>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1"/>
          <p:cNvSpPr>
            <a:spLocks noChangeAspect="1" noEditPoints="1"/>
          </p:cNvSpPr>
          <p:nvPr/>
        </p:nvSpPr>
        <p:spPr bwMode="auto">
          <a:xfrm>
            <a:off x="2010829" y="2407745"/>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21"/>
          <p:cNvGrpSpPr/>
          <p:nvPr/>
        </p:nvGrpSpPr>
        <p:grpSpPr>
          <a:xfrm>
            <a:off x="2033876" y="5027656"/>
            <a:ext cx="452232" cy="443617"/>
            <a:chOff x="6786562" y="796925"/>
            <a:chExt cx="500063" cy="490538"/>
          </a:xfrm>
          <a:solidFill>
            <a:schemeClr val="bg1"/>
          </a:solidFill>
        </p:grpSpPr>
        <p:sp>
          <p:nvSpPr>
            <p:cNvPr id="1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900" fill="hold"/>
                                        <p:tgtEl>
                                          <p:spTgt spid="4"/>
                                        </p:tgtEl>
                                        <p:attrNameLst>
                                          <p:attrName>ppt_x</p:attrName>
                                        </p:attrNameLst>
                                      </p:cBhvr>
                                      <p:tavLst>
                                        <p:tav tm="0">
                                          <p:val>
                                            <p:strVal val="#ppt_x"/>
                                          </p:val>
                                        </p:tav>
                                        <p:tav tm="100000">
                                          <p:val>
                                            <p:strVal val="#ppt_x"/>
                                          </p:val>
                                        </p:tav>
                                      </p:tavLst>
                                    </p:anim>
                                    <p:anim calcmode="lin" valueType="num">
                                      <p:cBhvr additive="base">
                                        <p:cTn id="8" dur="19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6638" y="384493"/>
            <a:ext cx="11090275" cy="1397000"/>
          </a:xfrm>
        </p:spPr>
        <p:txBody>
          <a:bodyPr/>
          <a:lstStyle/>
          <a:p>
            <a:r>
              <a:rPr lang="zh-CN" altLang="en-US" b="1" dirty="0" smtClean="0"/>
              <a:t>一、正常心理活动的功能</a:t>
            </a:r>
            <a:endParaRPr lang="zh-CN" altLang="en-US" b="1" dirty="0" smtClean="0"/>
          </a:p>
        </p:txBody>
      </p:sp>
      <p:sp>
        <p:nvSpPr>
          <p:cNvPr id="3" name="内容占位符 2"/>
          <p:cNvSpPr>
            <a:spLocks noGrp="1"/>
          </p:cNvSpPr>
          <p:nvPr>
            <p:ph idx="4294967295"/>
          </p:nvPr>
        </p:nvSpPr>
        <p:spPr>
          <a:xfrm>
            <a:off x="740093" y="1455738"/>
            <a:ext cx="11090275" cy="4589462"/>
          </a:xfrm>
        </p:spPr>
        <p:txBody>
          <a:bodyPr>
            <a:noAutofit/>
          </a:bodyPr>
          <a:lstStyle/>
          <a:p>
            <a:pPr marL="0" indent="0" fontAlgn="auto">
              <a:lnSpc>
                <a:spcPct val="150000"/>
              </a:lnSpc>
              <a:buNone/>
            </a:pPr>
            <a:r>
              <a:rPr lang="en-US" sz="2000" dirty="0"/>
              <a:t>   </a:t>
            </a:r>
            <a:r>
              <a:rPr lang="en-US" sz="2400" dirty="0"/>
              <a:t>  </a:t>
            </a:r>
            <a:r>
              <a:rPr sz="2400" dirty="0"/>
              <a:t>要辨别一个人的心理状态是正常还是异常，我们首先要对正常的心理活动功能有一定的了解。可以说，正常的心理活动在日常生活中发挥着三大基本功能。</a:t>
            </a:r>
            <a:endParaRPr sz="2400" dirty="0"/>
          </a:p>
          <a:p>
            <a:pPr fontAlgn="auto">
              <a:lnSpc>
                <a:spcPct val="150000"/>
              </a:lnSpc>
              <a:buFont typeface="Wingdings" panose="05000000000000000000" charset="0"/>
              <a:buChar char="ü"/>
            </a:pPr>
            <a:r>
              <a:rPr sz="2400" dirty="0"/>
              <a:t>保障人作为生物体顺利地适应环境，健康地生存发展；</a:t>
            </a:r>
            <a:endParaRPr sz="2400" dirty="0"/>
          </a:p>
          <a:p>
            <a:pPr fontAlgn="auto">
              <a:lnSpc>
                <a:spcPct val="150000"/>
              </a:lnSpc>
              <a:buFont typeface="Wingdings" panose="05000000000000000000" charset="0"/>
              <a:buChar char="ü"/>
            </a:pPr>
            <a:r>
              <a:rPr sz="2400" dirty="0"/>
              <a:t>保障人作为社会实体正常地与人交往，在家庭、社会团体、机构中正常地担负责任，使人类赖以生存的社会组织正常运行；</a:t>
            </a:r>
            <a:endParaRPr sz="2400" dirty="0"/>
          </a:p>
          <a:p>
            <a:pPr fontAlgn="auto">
              <a:lnSpc>
                <a:spcPct val="150000"/>
              </a:lnSpc>
              <a:buFont typeface="Wingdings" panose="05000000000000000000" charset="0"/>
              <a:buChar char="ü"/>
            </a:pPr>
            <a:r>
              <a:rPr sz="2400" dirty="0"/>
              <a:t>使人类正常地、正确地反映、认识客观世界的本质及其规律性，以便创造性地改造世界，创造出更适合人类生存的环境条件。</a:t>
            </a:r>
            <a:endParaRPr sz="2400" dirty="0"/>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10.xml><?xml version="1.0" encoding="utf-8"?>
<p:tagLst xmlns:p="http://schemas.openxmlformats.org/presentationml/2006/main">
  <p:tag name="MH" val="20160830110146"/>
  <p:tag name="MH_LIBRARY" val="CONTENTS"/>
  <p:tag name="MH_TYPE" val="ENTRY"/>
  <p:tag name="ID" val="553512"/>
  <p:tag name="MH_ORDER" val="3"/>
  <p:tag name="KSO_WM_DIAGRAM_VIRTUALLY_FRAME" val="{&quot;height&quot;:244.17771653543304,&quot;left&quot;:517.589842519685,&quot;top&quot;:131.662125984252,&quot;width&quot;:425.244094488189}"/>
</p:tagLst>
</file>

<file path=ppt/tags/tag11.xml><?xml version="1.0" encoding="utf-8"?>
<p:tagLst xmlns:p="http://schemas.openxmlformats.org/presentationml/2006/main">
  <p:tag name="MH" val="20160830110146"/>
  <p:tag name="MH_LIBRARY" val="CONTENTS"/>
  <p:tag name="MH_TYPE" val="NUMBER"/>
  <p:tag name="ID" val="553512"/>
  <p:tag name="MH_ORDER" val="4"/>
  <p:tag name="KSO_WM_DIAGRAM_VIRTUALLY_FRAME" val="{&quot;height&quot;:244.17771653543304,&quot;left&quot;:517.589842519685,&quot;top&quot;:131.662125984252,&quot;width&quot;:425.244094488189}"/>
</p:tagLst>
</file>

<file path=ppt/tags/tag12.xml><?xml version="1.0" encoding="utf-8"?>
<p:tagLst xmlns:p="http://schemas.openxmlformats.org/presentationml/2006/main">
  <p:tag name="MH" val="20160830110146"/>
  <p:tag name="MH_LIBRARY" val="CONTENTS"/>
  <p:tag name="MH_TYPE" val="ENTRY"/>
  <p:tag name="ID" val="553512"/>
  <p:tag name="MH_ORDER" val="4"/>
  <p:tag name="KSO_WM_DIAGRAM_VIRTUALLY_FRAME" val="{&quot;height&quot;:244.17771653543304,&quot;left&quot;:517.589842519685,&quot;top&quot;:131.662125984252,&quot;width&quot;:425.244094488189}"/>
</p:tagLst>
</file>

<file path=ppt/tags/tag13.xml><?xml version="1.0" encoding="utf-8"?>
<p:tagLst xmlns:p="http://schemas.openxmlformats.org/presentationml/2006/main">
  <p:tag name="MH" val="20160830110146"/>
  <p:tag name="MH_LIBRARY" val="CONTENTS"/>
  <p:tag name="MH_TYPE" val="OTHERS"/>
  <p:tag name="ID" val="553512"/>
</p:tagLst>
</file>

<file path=ppt/tags/tag14.xml><?xml version="1.0" encoding="utf-8"?>
<p:tagLst xmlns:p="http://schemas.openxmlformats.org/presentationml/2006/main">
  <p:tag name="MH" val="20160830110146"/>
  <p:tag name="MH_LIBRARY" val="CONTENTS"/>
  <p:tag name="MH_TYPE" val="OTHERS"/>
  <p:tag name="ID" val="55351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870_3*l_h_i*1_1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2"/>
  <p:tag name="KSO_WM_UNIT_TEXT_FILL_TYPE" val="1"/>
  <p:tag name="KSO_WM_UNIT_USESOURCEFORMAT_APPLY" val="1"/>
</p:tagLst>
</file>

<file path=ppt/tags/tag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870_3*l_h_f*1_1_1"/>
  <p:tag name="KSO_WM_TEMPLATE_CATEGORY" val="diagram"/>
  <p:tag name="KSO_WM_TEMPLATE_INDEX" val="2023187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阐述您的观点。根据需要可增减文字。&#10;"/>
  <p:tag name="KSO_WM_UNIT_TEXT_FILL_FORE_SCHEMECOLOR_INDEX" val="1"/>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870_3*l_h_i*1_2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870_3*l_h_f*1_2_1"/>
  <p:tag name="KSO_WM_TEMPLATE_CATEGORY" val="diagram"/>
  <p:tag name="KSO_WM_TEMPLATE_INDEX" val="2023187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添加文本具体内容，简明扼要地阐述您的观点。根据需要可酌情增减文字，以便观者准确地理解您传达的思想。单击此处添加文本具体内容，简明阐述您的观点。根据需要可增减文字。&#10;"/>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870_3*l_h_i*1_3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2"/>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870_3*l_h_f*1_3_1"/>
  <p:tag name="KSO_WM_TEMPLATE_CATEGORY" val="diagram"/>
  <p:tag name="KSO_WM_TEMPLATE_INDEX" val="2023187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阐述您的观点。根据需要可增减文字。&#10;"/>
  <p:tag name="KSO_WM_UNIT_TEXT_FILL_FORE_SCHEMECOLOR_INDEX" val="1"/>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1870_3*l_h_i*1_4_1"/>
  <p:tag name="KSO_WM_TEMPLATE_CATEGORY" val="diagram"/>
  <p:tag name="KSO_WM_TEMPLATE_INDEX" val="20231870"/>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 name="KSO_WM_UNIT_USESOURCEFORMAT_APPLY" val="1"/>
</p:tagLst>
</file>

<file path=ppt/tags/tag2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1870_3*l_h_f*1_4_1"/>
  <p:tag name="KSO_WM_TEMPLATE_CATEGORY" val="diagram"/>
  <p:tag name="KSO_WM_TEMPLATE_INDEX" val="20231870"/>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此处添加文本具体内容，简明扼要地阐述您的观点。根据需要可酌情增减文字，以便观者准确地理解您传达的思想。单击此处添加文本具体内容，简明阐述您的观点。根据需要可增减文字。&#10;"/>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1870_3*l_h_i*1_3_1"/>
  <p:tag name="KSO_WM_TEMPLATE_CATEGORY" val="diagram"/>
  <p:tag name="KSO_WM_TEMPLATE_INDEX" val="20231870"/>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2"/>
  <p:tag name="KSO_WM_UNIT_TEXT_FILL_TYPE" val="1"/>
  <p:tag name="KSO_WM_UNIT_USESOURCEFORMAT_APPLY" val="1"/>
</p:tagLst>
</file>

<file path=ppt/tags/tag2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870_3*l_h_f*1_3_1"/>
  <p:tag name="KSO_WM_TEMPLATE_CATEGORY" val="diagram"/>
  <p:tag name="KSO_WM_TEMPLATE_INDEX" val="20231870"/>
  <p:tag name="KSO_WM_UNIT_LAYERLEVEL" val="1_1_1"/>
  <p:tag name="KSO_WM_TAG_VERSION" val="3.0"/>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433.852125984252,&quot;left&quot;:57.95,&quot;top&quot;:78.1186614173228,&quot;width&quot;:828.65472440944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阐述您的观点。根据需要可增减文字。&#10;"/>
  <p:tag name="KSO_WM_UNIT_TEXT_FILL_FORE_SCHEMECOLOR_INDEX" val="1"/>
  <p:tag name="KSO_WM_UNIT_TEXT_FILL_TYPE" val="1"/>
  <p:tag name="KSO_WM_UNIT_USESOURCEFORMAT_APPLY" val="1"/>
</p:tagLst>
</file>

<file path=ppt/tags/tag25.xml><?xml version="1.0" encoding="utf-8"?>
<p:tagLst xmlns:p="http://schemas.openxmlformats.org/presentationml/2006/main">
  <p:tag name="KSO_WM_SLIDE_ID" val="diagram20231870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1870"/>
  <p:tag name="KSO_WM_SLIDE_TYPE" val="text"/>
  <p:tag name="KSO_WM_SLIDE_SUBTYPE" val="diag"/>
  <p:tag name="KSO_WM_SLIDE_SIZE" val="850.447*370.423"/>
  <p:tag name="KSO_WM_SLIDE_POSITION" val="54.8032*115.077"/>
  <p:tag name="KSO_WM_SLIDE_LAYOUT" val="a_l"/>
  <p:tag name="KSO_WM_SLIDE_LAYOUT_CNT" val="1_1"/>
  <p:tag name="KSO_WM_SPECIAL_SOURCE" val="bdnull"/>
  <p:tag name="KSO_WM_DIAGRAM_GROUP_CODE" val="l1-1"/>
  <p:tag name="KSO_WM_SLIDE_DIAGTYPE" val="l"/>
</p:tagLst>
</file>

<file path=ppt/tags/tag26.xml><?xml version="1.0" encoding="utf-8"?>
<p:tagLst xmlns:p="http://schemas.openxmlformats.org/presentationml/2006/main">
  <p:tag name="KSO_WM_UNIT_PRESET_TEXT_INDEX" val="0"/>
  <p:tag name="KSO_WM_UNIT_PRESET_TEXT_LEN" val="0"/>
  <p:tag name="KSO_WM_UNIT_NOCLEAR" val="0"/>
  <p:tag name="KSO_WM_UNIT_VALUE" val="31"/>
  <p:tag name="KSO_WM_UNIT_HIGHLIGHT" val="0"/>
  <p:tag name="KSO_WM_UNIT_COMPATIBLE" val="0"/>
  <p:tag name="KSO_WM_UNIT_DIAGRAM_ISNUMVISUAL" val="0"/>
  <p:tag name="KSO_WM_UNIT_DIAGRAM_ISREFERUNIT" val="0"/>
  <p:tag name="KSO_WM_UNIT_TYPE" val="f"/>
  <p:tag name="KSO_WM_UNIT_INDEX" val="1"/>
  <p:tag name="KSO_WM_UNIT_ID" val="OneParaText2_5*f*1"/>
  <p:tag name="KSO_WM_TEMPLATE_CATEGORY" val="OneParaText"/>
  <p:tag name="KSO_WM_TEMPLATE_INDEX" val="2"/>
  <p:tag name="KSO_WM_UNIT_LAYERLEVEL" val="1"/>
  <p:tag name="KSO_WM_TAG_VERSION" val="1.0"/>
  <p:tag name="KSO_WM_BEAUTIFY_FLAG" val="#wm#"/>
  <p:tag name="KSO_WM_UNIT_TEXTBOXSTYLE_GUID" val="{0fef66b0-d532-4297-af59-1b58711830a1}"/>
  <p:tag name="KSO_WM_UNIT_TEXTBOXSTYLE_INDEX" val="5"/>
  <p:tag name="KSO_WM_UNIT_TEXTBOXSTYLE_TYPE" val="OneParaTitle"/>
</p:tagLst>
</file>

<file path=ppt/tags/tag27.xml><?xml version="1.0" encoding="utf-8"?>
<p:tagLst xmlns:p="http://schemas.openxmlformats.org/presentationml/2006/main">
  <p:tag name="TABLE_ENDDRAG_ORIGIN_RECT" val="474*309"/>
  <p:tag name="TABLE_ENDDRAG_RECT" val="41*240*474*309"/>
</p:tagLst>
</file>

<file path=ppt/tags/tag28.xml><?xml version="1.0" encoding="utf-8"?>
<p:tagLst xmlns:p="http://schemas.openxmlformats.org/presentationml/2006/main">
  <p:tag name="TABLE_ENDDRAG_ORIGIN_RECT" val="878*388"/>
  <p:tag name="TABLE_ENDDRAG_RECT" val="76*134*878*388"/>
</p:tagLst>
</file>

<file path=ppt/tags/tag29.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1.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2.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3.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4.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5.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6.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7.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8.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39.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1.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2.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3.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4.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5.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6.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7.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8.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49.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5.xml><?xml version="1.0" encoding="utf-8"?>
<p:tagLst xmlns:p="http://schemas.openxmlformats.org/presentationml/2006/main">
  <p:tag name="MH" val="20160830110146"/>
  <p:tag name="MH_LIBRARY" val="CONTENTS"/>
  <p:tag name="MH_TYPE" val="NUMBER"/>
  <p:tag name="ID" val="553512"/>
  <p:tag name="MH_ORDER" val="1"/>
  <p:tag name="KSO_WM_DIAGRAM_VIRTUALLY_FRAME" val="{&quot;height&quot;:244.17771653543304,&quot;left&quot;:517.589842519685,&quot;top&quot;:131.662125984252,&quot;width&quot;:425.244094488189}"/>
</p:tagLst>
</file>

<file path=ppt/tags/tag50.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51.xml><?xml version="1.0" encoding="utf-8"?>
<p:tagLst xmlns:p="http://schemas.openxmlformats.org/presentationml/2006/main">
  <p:tag name="KSO_WM_DIAGRAM_VIRTUALLY_FRAME" val="{&quot;height&quot;:225.18519685039374,&quot;left&quot;:120.63779527559055,&quot;top&quot;:203.03787401574803,&quot;width&quot;:760.9261417322834}"/>
</p:tagLst>
</file>

<file path=ppt/tags/tag52.xml><?xml version="1.0" encoding="utf-8"?>
<p:tagLst xmlns:p="http://schemas.openxmlformats.org/presentationml/2006/main">
  <p:tag name="ISPRING_ULTRA_SCORM_COURSE_ID" val="5D9740C9-1BD9-4DA8-8D84-9F0C1FBDEE7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1.pptx"/>
  <p:tag name="commondata" val="eyJoZGlkIjoiOTg3ZGYwZjc1MzhmOTI3YWQ0YzNhNWYwMDBmN2QzZjEifQ=="/>
</p:tagLst>
</file>

<file path=ppt/tags/tag6.xml><?xml version="1.0" encoding="utf-8"?>
<p:tagLst xmlns:p="http://schemas.openxmlformats.org/presentationml/2006/main">
  <p:tag name="MH" val="20160830110146"/>
  <p:tag name="MH_LIBRARY" val="CONTENTS"/>
  <p:tag name="MH_TYPE" val="ENTRY"/>
  <p:tag name="ID" val="553512"/>
  <p:tag name="MH_ORDER" val="1"/>
  <p:tag name="KSO_WM_DIAGRAM_VIRTUALLY_FRAME" val="{&quot;height&quot;:244.17771653543304,&quot;left&quot;:517.589842519685,&quot;top&quot;:131.662125984252,&quot;width&quot;:425.244094488189}"/>
</p:tagLst>
</file>

<file path=ppt/tags/tag7.xml><?xml version="1.0" encoding="utf-8"?>
<p:tagLst xmlns:p="http://schemas.openxmlformats.org/presentationml/2006/main">
  <p:tag name="MH" val="20160830110146"/>
  <p:tag name="MH_LIBRARY" val="CONTENTS"/>
  <p:tag name="MH_TYPE" val="NUMBER"/>
  <p:tag name="ID" val="553512"/>
  <p:tag name="MH_ORDER" val="2"/>
  <p:tag name="KSO_WM_DIAGRAM_VIRTUALLY_FRAME" val="{&quot;height&quot;:244.17771653543304,&quot;left&quot;:517.589842519685,&quot;top&quot;:131.662125984252,&quot;width&quot;:425.244094488189}"/>
</p:tagLst>
</file>

<file path=ppt/tags/tag8.xml><?xml version="1.0" encoding="utf-8"?>
<p:tagLst xmlns:p="http://schemas.openxmlformats.org/presentationml/2006/main">
  <p:tag name="MH" val="20160830110146"/>
  <p:tag name="MH_LIBRARY" val="CONTENTS"/>
  <p:tag name="MH_TYPE" val="ENTRY"/>
  <p:tag name="ID" val="553512"/>
  <p:tag name="MH_ORDER" val="2"/>
  <p:tag name="KSO_WM_DIAGRAM_VIRTUALLY_FRAME" val="{&quot;height&quot;:244.17771653543304,&quot;left&quot;:517.589842519685,&quot;top&quot;:131.662125984252,&quot;width&quot;:425.244094488189}"/>
</p:tagLst>
</file>

<file path=ppt/tags/tag9.xml><?xml version="1.0" encoding="utf-8"?>
<p:tagLst xmlns:p="http://schemas.openxmlformats.org/presentationml/2006/main">
  <p:tag name="MH" val="20160830110146"/>
  <p:tag name="MH_LIBRARY" val="CONTENTS"/>
  <p:tag name="MH_TYPE" val="NUMBER"/>
  <p:tag name="ID" val="553512"/>
  <p:tag name="MH_ORDER" val="3"/>
  <p:tag name="KSO_WM_DIAGRAM_VIRTUALLY_FRAME" val="{&quot;height&quot;:244.17771653543304,&quot;left&quot;:517.589842519685,&quot;top&quot;:131.662125984252,&quot;width&quot;:425.244094488189}"/>
</p:tagLst>
</file>

<file path=ppt/theme/theme1.xml><?xml version="1.0" encoding="utf-8"?>
<a:theme xmlns:a="http://schemas.openxmlformats.org/drawingml/2006/main" name="第一PPT，www.1ppt.com">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12556</Words>
  <Application>WPS 演示</Application>
  <PresentationFormat>自定义</PresentationFormat>
  <Paragraphs>625</Paragraphs>
  <Slides>76</Slides>
  <Notes>14</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76</vt:i4>
      </vt:variant>
    </vt:vector>
  </HeadingPairs>
  <TitlesOfParts>
    <vt:vector size="95" baseType="lpstr">
      <vt:lpstr>Arial</vt:lpstr>
      <vt:lpstr>宋体</vt:lpstr>
      <vt:lpstr>Wingdings</vt:lpstr>
      <vt:lpstr>Calibri</vt:lpstr>
      <vt:lpstr>华文中宋</vt:lpstr>
      <vt:lpstr>Calibri</vt:lpstr>
      <vt:lpstr>微软雅黑</vt:lpstr>
      <vt:lpstr>华文琥珀</vt:lpstr>
      <vt:lpstr>华文隶书</vt:lpstr>
      <vt:lpstr>Times New Roman</vt:lpstr>
      <vt:lpstr>Wingdings</vt:lpstr>
      <vt:lpstr>Century Gothic</vt:lpstr>
      <vt:lpstr>Arial Unicode MS</vt:lpstr>
      <vt:lpstr>Segoe UI</vt:lpstr>
      <vt:lpstr>Arial</vt:lpstr>
      <vt:lpstr>方正正中黑简体</vt:lpstr>
      <vt:lpstr>黑体</vt:lpstr>
      <vt:lpstr>幼圆</vt:lpstr>
      <vt:lpstr>第一PPT，www.1ppt.com</vt:lpstr>
      <vt:lpstr>PowerPoint 演示文稿</vt:lpstr>
      <vt:lpstr>【习近平语录】</vt:lpstr>
      <vt:lpstr>【心语心言】</vt:lpstr>
      <vt:lpstr>PowerPoint 演示文稿</vt:lpstr>
      <vt:lpstr>PowerPoint 演示文稿</vt:lpstr>
      <vt:lpstr>PowerPoint 演示文稿</vt:lpstr>
      <vt:lpstr>20岁男大学生患“桃花癫”——感觉全校女生都喜欢我”</vt:lpstr>
      <vt:lpstr>思考</vt:lpstr>
      <vt:lpstr>一、正常心理活动的功能</vt:lpstr>
      <vt:lpstr>二、判断心理正常与心理异常的标准</vt:lpstr>
      <vt:lpstr>二、判断心理正常与心理异常的标准</vt:lpstr>
      <vt:lpstr>二、判断心理正常与心理异常的标准</vt:lpstr>
      <vt:lpstr>二、判断心理正常与心理异常的标准</vt:lpstr>
      <vt:lpstr>PowerPoint 演示文稿</vt:lpstr>
      <vt:lpstr>如何帮助心理异常朋友</vt:lpstr>
      <vt:lpstr>PowerPoint 演示文稿</vt:lpstr>
      <vt:lpstr>【案例导入】</vt:lpstr>
      <vt:lpstr>PowerPoint 演示文稿</vt:lpstr>
      <vt:lpstr>思考</vt:lpstr>
      <vt:lpstr>一、精神障碍的定义</vt:lpstr>
      <vt:lpstr>一、精神障碍的定义</vt:lpstr>
      <vt:lpstr> 二、精神疾病的分类</vt:lpstr>
      <vt:lpstr>PowerPoint 演示文稿</vt:lpstr>
      <vt:lpstr>（一）生物因素</vt:lpstr>
      <vt:lpstr>（二）心理因素</vt:lpstr>
      <vt:lpstr>（三）社会因素</vt:lpstr>
      <vt:lpstr>四、精神障碍的早期信号</vt:lpstr>
      <vt:lpstr>四、精神障碍的早期信号</vt:lpstr>
      <vt:lpstr>PowerPoint 演示文稿</vt:lpstr>
      <vt:lpstr>【案例导入】</vt:lpstr>
      <vt:lpstr>PowerPoint 演示文稿</vt:lpstr>
      <vt:lpstr>思考</vt:lpstr>
      <vt:lpstr>一、心境障碍</vt:lpstr>
      <vt:lpstr>（一）抑郁症</vt:lpstr>
      <vt:lpstr>（一）抑郁症</vt:lpstr>
      <vt:lpstr>【测一测】抑郁症筛查量表（PHQ-9）</vt:lpstr>
      <vt:lpstr>【计分及结果解析】</vt:lpstr>
      <vt:lpstr>   抑郁症自我保健</vt:lpstr>
      <vt:lpstr>   抑郁症自我保健</vt:lpstr>
      <vt:lpstr>（二）双相情感障碍</vt:lpstr>
      <vt:lpstr>PowerPoint 演示文稿</vt:lpstr>
      <vt:lpstr>【心理加油站】沉思的作用</vt:lpstr>
      <vt:lpstr>二、焦虑障碍</vt:lpstr>
      <vt:lpstr>（一）广泛性焦虑</vt:lpstr>
      <vt:lpstr>(二)惊恐障碍</vt:lpstr>
      <vt:lpstr>（三）恐怖症</vt:lpstr>
      <vt:lpstr>PowerPoint 演示文稿</vt:lpstr>
      <vt:lpstr>【身边的故事】</vt:lpstr>
      <vt:lpstr>【心理加油站】战胜当众讲话的恐惧</vt:lpstr>
      <vt:lpstr>PowerPoint 演示文稿</vt:lpstr>
      <vt:lpstr>2.特殊恐怖症</vt:lpstr>
      <vt:lpstr>3.场所恐怖症</vt:lpstr>
      <vt:lpstr>PowerPoint 演示文稿</vt:lpstr>
      <vt:lpstr>四、应激障碍</vt:lpstr>
      <vt:lpstr>四、应激障碍</vt:lpstr>
      <vt:lpstr>五、人格障碍</vt:lpstr>
      <vt:lpstr>PowerPoint 演示文稿</vt:lpstr>
      <vt:lpstr>六、精神分裂症</vt:lpstr>
      <vt:lpstr>六、精神分裂症</vt:lpstr>
      <vt:lpstr>七、神经衰弱</vt:lpstr>
      <vt:lpstr>八、性心理障碍</vt:lpstr>
      <vt:lpstr>九、游戏障碍</vt:lpstr>
      <vt:lpstr>PowerPoint 演示文稿</vt:lpstr>
      <vt:lpstr>世界精神卫生日</vt:lpstr>
      <vt:lpstr>思考</vt:lpstr>
      <vt:lpstr>一、精神障碍的三级预防</vt:lpstr>
      <vt:lpstr>PowerPoint 演示文稿</vt:lpstr>
      <vt:lpstr>PowerPoint 演示文稿</vt:lpstr>
      <vt:lpstr>  心理健康素养十条（2018年版）</vt:lpstr>
      <vt:lpstr>二、科学预防精神障碍</vt:lpstr>
      <vt:lpstr>三、积极治疗精神障碍</vt:lpstr>
      <vt:lpstr>电影鉴赏</vt:lpstr>
      <vt:lpstr>PowerPoint 演示文稿</vt:lpstr>
      <vt:lpstr>PowerPoint 演示文稿</vt:lpstr>
      <vt:lpstr>【延伸学习】</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cp:lastModifiedBy>psy_娜娜</cp:lastModifiedBy>
  <cp:revision>89</cp:revision>
  <dcterms:created xsi:type="dcterms:W3CDTF">2016-10-17T14:00:00Z</dcterms:created>
  <dcterms:modified xsi:type="dcterms:W3CDTF">2025-07-11T09:11:43Z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9A1A1922403D48D295C8D9C4CFA66F27_12</vt:lpwstr>
  </property>
</Properties>
</file>