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71"/>
  </p:handoutMasterIdLst>
  <p:sldIdLst>
    <p:sldId id="3195" r:id="rId3"/>
    <p:sldId id="3399" r:id="rId5"/>
    <p:sldId id="3307" r:id="rId6"/>
    <p:sldId id="3150" r:id="rId7"/>
    <p:sldId id="3209" r:id="rId8"/>
    <p:sldId id="3208" r:id="rId9"/>
    <p:sldId id="3227" r:id="rId10"/>
    <p:sldId id="3400" r:id="rId11"/>
    <p:sldId id="3229" r:id="rId12"/>
    <p:sldId id="3230" r:id="rId13"/>
    <p:sldId id="3231" r:id="rId14"/>
    <p:sldId id="3234" r:id="rId15"/>
    <p:sldId id="3236" r:id="rId16"/>
    <p:sldId id="3401" r:id="rId17"/>
    <p:sldId id="3402" r:id="rId18"/>
    <p:sldId id="3403" r:id="rId19"/>
    <p:sldId id="3240" r:id="rId20"/>
    <p:sldId id="3242" r:id="rId21"/>
    <p:sldId id="3243" r:id="rId22"/>
    <p:sldId id="3244" r:id="rId23"/>
    <p:sldId id="3245" r:id="rId24"/>
    <p:sldId id="3249" r:id="rId25"/>
    <p:sldId id="3252" r:id="rId26"/>
    <p:sldId id="3250" r:id="rId27"/>
    <p:sldId id="3404" r:id="rId28"/>
    <p:sldId id="3253" r:id="rId29"/>
    <p:sldId id="3254" r:id="rId30"/>
    <p:sldId id="3406" r:id="rId31"/>
    <p:sldId id="3407" r:id="rId32"/>
    <p:sldId id="3255" r:id="rId33"/>
    <p:sldId id="3256" r:id="rId34"/>
    <p:sldId id="3211" r:id="rId35"/>
    <p:sldId id="3272" r:id="rId36"/>
    <p:sldId id="3273" r:id="rId37"/>
    <p:sldId id="3408" r:id="rId38"/>
    <p:sldId id="3409" r:id="rId39"/>
    <p:sldId id="3274" r:id="rId40"/>
    <p:sldId id="3275" r:id="rId41"/>
    <p:sldId id="3276" r:id="rId42"/>
    <p:sldId id="3277" r:id="rId43"/>
    <p:sldId id="3278" r:id="rId44"/>
    <p:sldId id="3279" r:id="rId45"/>
    <p:sldId id="3280" r:id="rId46"/>
    <p:sldId id="3281" r:id="rId47"/>
    <p:sldId id="3282" r:id="rId48"/>
    <p:sldId id="3283" r:id="rId49"/>
    <p:sldId id="3284" r:id="rId50"/>
    <p:sldId id="3411" r:id="rId51"/>
    <p:sldId id="3412" r:id="rId52"/>
    <p:sldId id="3413" r:id="rId53"/>
    <p:sldId id="3414" r:id="rId54"/>
    <p:sldId id="3415" r:id="rId55"/>
    <p:sldId id="3416" r:id="rId56"/>
    <p:sldId id="3291" r:id="rId57"/>
    <p:sldId id="3292" r:id="rId58"/>
    <p:sldId id="3293" r:id="rId59"/>
    <p:sldId id="3294" r:id="rId60"/>
    <p:sldId id="3299" r:id="rId61"/>
    <p:sldId id="3417" r:id="rId62"/>
    <p:sldId id="3301" r:id="rId63"/>
    <p:sldId id="3302" r:id="rId64"/>
    <p:sldId id="3418" r:id="rId65"/>
    <p:sldId id="3419" r:id="rId66"/>
    <p:sldId id="3303" r:id="rId67"/>
    <p:sldId id="3149" r:id="rId68"/>
    <p:sldId id="3306" r:id="rId69"/>
    <p:sldId id="3201" r:id="rId70"/>
  </p:sldIdLst>
  <p:sldSz cx="12858750" cy="7232650"/>
  <p:notesSz cx="6858000" cy="9144000"/>
  <p:custDataLst>
    <p:tags r:id="rId75"/>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9" userDrawn="1">
          <p15:clr>
            <a:srgbClr val="A4A3A4"/>
          </p15:clr>
        </p15:guide>
        <p15:guide id="2" orient="horz" pos="4200" userDrawn="1">
          <p15:clr>
            <a:srgbClr val="A4A3A4"/>
          </p15:clr>
        </p15:guide>
        <p15:guide id="3" pos="4050" userDrawn="1">
          <p15:clr>
            <a:srgbClr val="A4A3A4"/>
          </p15:clr>
        </p15:guide>
        <p15:guide id="4" pos="557" userDrawn="1">
          <p15:clr>
            <a:srgbClr val="A4A3A4"/>
          </p15:clr>
        </p15:guide>
        <p15:guide id="5" pos="7588" userDrawn="1">
          <p15:clr>
            <a:srgbClr val="A4A3A4"/>
          </p15:clr>
        </p15:guide>
        <p15:guide id="6" pos="376" userDrawn="1">
          <p15:clr>
            <a:srgbClr val="A4A3A4"/>
          </p15:clr>
        </p15:guide>
        <p15:guide id="7" pos="135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FEA702"/>
    <a:srgbClr val="CB10D7"/>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4" autoAdjust="0"/>
    <p:restoredTop sz="92986" autoAdjust="0"/>
  </p:normalViewPr>
  <p:slideViewPr>
    <p:cSldViewPr showGuides="1">
      <p:cViewPr varScale="1">
        <p:scale>
          <a:sx n="67" d="100"/>
          <a:sy n="67" d="100"/>
        </p:scale>
        <p:origin x="-762" y="-108"/>
      </p:cViewPr>
      <p:guideLst>
        <p:guide orient="horz" pos="339"/>
        <p:guide orient="horz" pos="4200"/>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2846"/>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5" Type="http://schemas.openxmlformats.org/officeDocument/2006/relationships/tags" Target="tags/tag18.xml"/><Relationship Id="rId74" Type="http://schemas.openxmlformats.org/officeDocument/2006/relationships/tableStyles" Target="tableStyles.xml"/><Relationship Id="rId73" Type="http://schemas.openxmlformats.org/officeDocument/2006/relationships/viewProps" Target="viewProps.xml"/><Relationship Id="rId72" Type="http://schemas.openxmlformats.org/officeDocument/2006/relationships/presProps" Target="presProps.xml"/><Relationship Id="rId71" Type="http://schemas.openxmlformats.org/officeDocument/2006/relationships/handoutMaster" Target="handoutMasters/handoutMaster1.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en-US" altLang="zh-CN"/>
              <a:t>6</a:t>
            </a:r>
            <a:r>
              <a:rPr lang="zh-CN" altLang="en-US"/>
              <a:t>个</a:t>
            </a:r>
            <a:r>
              <a:rPr lang="zh-CN" altLang="en-US"/>
              <a:t>圈</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9" Type="http://schemas.openxmlformats.org/officeDocument/2006/relationships/tags" Target="../tags/tag17.xml"/><Relationship Id="rId8" Type="http://schemas.openxmlformats.org/officeDocument/2006/relationships/tags" Target="../tags/tag16.xml"/><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1" Type="http://schemas.openxmlformats.org/officeDocument/2006/relationships/notesSlide" Target="../notesSlides/notesSlide6.xml"/><Relationship Id="rId10" Type="http://schemas.openxmlformats.org/officeDocument/2006/relationships/slideLayout" Target="../slideLayouts/slideLayout2.xml"/><Relationship Id="rId1" Type="http://schemas.openxmlformats.org/officeDocument/2006/relationships/tags" Target="../tags/tag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5.jpeg"/><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3.xml"/><Relationship Id="rId1" Type="http://schemas.openxmlformats.org/officeDocument/2006/relationships/tags" Target="../tags/tag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png"/></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452711" y="1414016"/>
            <a:ext cx="12313367" cy="738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800" cap="all" dirty="0" smtClean="0">
                <a:solidFill>
                  <a:schemeClr val="accent1"/>
                </a:solidFill>
                <a:cs typeface="Arial" panose="020B0604020202020204" pitchFamily="34" charset="0"/>
              </a:rPr>
              <a:t> </a:t>
            </a:r>
            <a:r>
              <a:rPr lang="zh-CN" altLang="en-US" sz="48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第五</a:t>
            </a:r>
            <a:r>
              <a:rPr lang="zh-CN" altLang="en-US" sz="48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rPr>
              <a:t>章 建构和谐的</a:t>
            </a:r>
            <a:r>
              <a:rPr lang="zh-CN" altLang="en-US" sz="48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人际关系</a:t>
            </a:r>
            <a:endParaRPr lang="zh-CN" altLang="en-US" sz="48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649"/>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一、人际交往和人际关系的涵义</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a:t>人际交往是指个体通过一定的语言、文字或肢体动作、表情等表达手段将某种信息传递给其他个体的过程</a:t>
            </a:r>
            <a:r>
              <a:rPr lang="zh-CN" altLang="en-US" dirty="0" smtClean="0"/>
              <a:t>。</a:t>
            </a:r>
            <a:endParaRPr lang="en-US" altLang="zh-CN" dirty="0" smtClean="0"/>
          </a:p>
          <a:p>
            <a:pPr>
              <a:lnSpc>
                <a:spcPct val="150000"/>
              </a:lnSpc>
            </a:pPr>
            <a:r>
              <a:rPr lang="zh-CN" altLang="en-US" dirty="0" smtClean="0"/>
              <a:t>简单</a:t>
            </a:r>
            <a:r>
              <a:rPr lang="zh-CN" altLang="en-US" dirty="0"/>
              <a:t>地理解，人际交往就是在社会生活活动过程中，人与人之间的意见沟通，信息情报交流与相互作用的过程</a:t>
            </a:r>
            <a:r>
              <a:rPr lang="zh-CN" altLang="en-US" dirty="0" smtClean="0"/>
              <a:t>。</a:t>
            </a:r>
            <a:endParaRPr lang="en-US" altLang="zh-CN" dirty="0" smtClean="0"/>
          </a:p>
          <a:p>
            <a:pPr>
              <a:lnSpc>
                <a:spcPct val="150000"/>
              </a:lnSpc>
            </a:pPr>
            <a:r>
              <a:rPr lang="zh-CN" altLang="en-US" dirty="0" smtClean="0"/>
              <a:t>人际关系</a:t>
            </a:r>
            <a:r>
              <a:rPr lang="zh-CN" altLang="en-US" dirty="0"/>
              <a:t>，则是指人与人之间在活动过程中形成的直接的心理上的关系或心理上的距离。</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一、人际交往和人际关系的涵义</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dirty="0"/>
              <a:t>人际关系一般由认知、情感和行为三种心理成分构成：</a:t>
            </a:r>
            <a:endParaRPr lang="zh-CN" altLang="en-US" dirty="0"/>
          </a:p>
          <a:p>
            <a:pPr lvl="1">
              <a:lnSpc>
                <a:spcPct val="150000"/>
              </a:lnSpc>
              <a:buFont typeface="Wingdings" panose="05000000000000000000" charset="0"/>
              <a:buChar char="p"/>
            </a:pPr>
            <a:r>
              <a:rPr lang="zh-CN" altLang="en-US" dirty="0"/>
              <a:t>认知成分反映了个体对人际关系状况的认识，是人际知觉的结果，是人际关系形成、发展和改变的基础</a:t>
            </a:r>
            <a:r>
              <a:rPr lang="zh-CN" altLang="en-US" dirty="0" smtClean="0"/>
              <a:t>。</a:t>
            </a:r>
            <a:endParaRPr lang="en-US" altLang="zh-CN" dirty="0" smtClean="0"/>
          </a:p>
          <a:p>
            <a:pPr lvl="1">
              <a:lnSpc>
                <a:spcPct val="150000"/>
              </a:lnSpc>
              <a:buFont typeface="Wingdings" panose="05000000000000000000" charset="0"/>
              <a:buChar char="p"/>
            </a:pPr>
            <a:r>
              <a:rPr lang="zh-CN" altLang="en-US" dirty="0" smtClean="0"/>
              <a:t>情感</a:t>
            </a:r>
            <a:r>
              <a:rPr lang="zh-CN" altLang="en-US" dirty="0"/>
              <a:t>成分是交往双方在情感上的满意程度和亲疏关系，是与人的交往需要相联系的一种体验，反映出对交往现状的满意程度。</a:t>
            </a:r>
            <a:endParaRPr lang="zh-CN" altLang="en-US" dirty="0"/>
          </a:p>
          <a:p>
            <a:pPr lvl="1">
              <a:lnSpc>
                <a:spcPct val="150000"/>
              </a:lnSpc>
              <a:buFont typeface="Wingdings" panose="05000000000000000000" charset="0"/>
              <a:buChar char="p"/>
            </a:pPr>
            <a:r>
              <a:rPr lang="zh-CN" altLang="en-US" dirty="0"/>
              <a:t>行为成分是指交往双方外显的行为表现，如语言、举止、风度、表情等表现个性和传达信息的行为要素，它是建立和发展人际关系的交往手段与形式。</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二、人际交往的发展过程</a:t>
            </a:r>
            <a:endParaRPr lang="zh-CN" altLang="en-US" dirty="0"/>
          </a:p>
        </p:txBody>
      </p:sp>
      <p:sp>
        <p:nvSpPr>
          <p:cNvPr id="3" name="内容占位符 2"/>
          <p:cNvSpPr>
            <a:spLocks noGrp="1"/>
          </p:cNvSpPr>
          <p:nvPr>
            <p:ph idx="1"/>
          </p:nvPr>
        </p:nvSpPr>
        <p:spPr>
          <a:xfrm>
            <a:off x="528320" y="1925955"/>
            <a:ext cx="11837670" cy="4589145"/>
          </a:xfrm>
        </p:spPr>
        <p:txBody>
          <a:bodyPr/>
          <a:lstStyle/>
          <a:p>
            <a:pPr>
              <a:lnSpc>
                <a:spcPct val="150000"/>
              </a:lnSpc>
            </a:pPr>
            <a:r>
              <a:rPr lang="zh-CN" altLang="en-US" dirty="0"/>
              <a:t>人际交往主要有两个维度：一是交往的广度，即交往或交换的范围；二是交往的深度，即交往的亲密水平</a:t>
            </a:r>
            <a:r>
              <a:rPr lang="zh-CN" altLang="en-US" dirty="0" smtClean="0"/>
              <a:t>。</a:t>
            </a:r>
            <a:endParaRPr lang="en-US" altLang="zh-CN" dirty="0" smtClean="0"/>
          </a:p>
          <a:p>
            <a:pPr>
              <a:lnSpc>
                <a:spcPct val="150000"/>
              </a:lnSpc>
            </a:pPr>
            <a:r>
              <a:rPr lang="zh-CN" altLang="en-US" dirty="0" smtClean="0"/>
              <a:t>关系</a:t>
            </a:r>
            <a:r>
              <a:rPr lang="zh-CN" altLang="en-US" dirty="0"/>
              <a:t>发展的过程是由较窄范围内的表层交往，向较广范围的密切交往发展。</a:t>
            </a: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t>定向阶段</a:t>
            </a:r>
            <a:endParaRPr lang="zh-CN" altLang="en-US" sz="2110" b="1" dirty="0">
              <a:latin typeface="微软雅黑" panose="020B0503020204020204" pitchFamily="34" charset="-122"/>
              <a:ea typeface="微软雅黑" panose="020B0503020204020204"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dirty="0"/>
              <a:t>情感探索阶段</a:t>
            </a:r>
            <a:endParaRPr lang="zh-CN" altLang="en-US" sz="2110" b="1" dirty="0">
              <a:solidFill>
                <a:prstClr val="white"/>
              </a:solidFill>
              <a:latin typeface="微软雅黑" panose="020B0503020204020204" pitchFamily="34" charset="-122"/>
              <a:ea typeface="微软雅黑" panose="020B0503020204020204"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dirty="0"/>
              <a:t>情感交流阶段</a:t>
            </a:r>
            <a:endParaRPr lang="zh-CN" altLang="en-US" sz="2110" b="1" dirty="0">
              <a:solidFill>
                <a:prstClr val="white"/>
              </a:solidFill>
              <a:latin typeface="微软雅黑" panose="020B0503020204020204" pitchFamily="34" charset="-122"/>
              <a:ea typeface="微软雅黑" panose="020B0503020204020204"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dirty="0"/>
              <a:t>稳定交往阶段</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956767" y="4086329"/>
            <a:ext cx="2376264" cy="2036364"/>
          </a:xfrm>
          <a:prstGeom prst="rect">
            <a:avLst/>
          </a:prstGeom>
          <a:noFill/>
        </p:spPr>
        <p:txBody>
          <a:bodyPr wrap="square" lIns="96431" tIns="48215" rIns="96431" bIns="48215" rtlCol="0">
            <a:spAutoFit/>
          </a:bodyPr>
          <a:lstStyle/>
          <a:p>
            <a:r>
              <a:rPr lang="zh-CN" altLang="en-US" dirty="0"/>
              <a:t>初步的</a:t>
            </a:r>
            <a:r>
              <a:rPr lang="zh-CN" altLang="en-US" dirty="0" smtClean="0"/>
              <a:t>沟通</a:t>
            </a:r>
            <a:endParaRPr lang="en-US" altLang="zh-CN" dirty="0" smtClean="0"/>
          </a:p>
          <a:p>
            <a:r>
              <a:rPr lang="zh-CN" altLang="en-US" dirty="0" smtClean="0"/>
              <a:t>获得</a:t>
            </a:r>
            <a:r>
              <a:rPr lang="zh-CN" altLang="en-US" dirty="0"/>
              <a:t>对对方的基本</a:t>
            </a:r>
            <a:r>
              <a:rPr lang="zh-CN" altLang="en-US" dirty="0" smtClean="0"/>
              <a:t>印象</a:t>
            </a:r>
            <a:endParaRPr lang="en-US" altLang="zh-CN" dirty="0" smtClean="0"/>
          </a:p>
          <a:p>
            <a:r>
              <a:rPr lang="zh-CN" altLang="en-US" dirty="0" smtClean="0"/>
              <a:t>交往</a:t>
            </a:r>
            <a:r>
              <a:rPr lang="zh-CN" altLang="en-US" dirty="0"/>
              <a:t>的对象具有很高的选择性</a:t>
            </a:r>
            <a:endParaRPr lang="en-US" altLang="zh-CN" dirty="0"/>
          </a:p>
          <a:p>
            <a:r>
              <a:rPr lang="zh-CN" altLang="en-US" dirty="0"/>
              <a:t>自我表露的水平还比较低</a:t>
            </a:r>
            <a:endParaRPr lang="en-US" altLang="zh-CN" dirty="0"/>
          </a:p>
        </p:txBody>
      </p:sp>
      <p:sp>
        <p:nvSpPr>
          <p:cNvPr id="37" name="TextBox 170"/>
          <p:cNvSpPr txBox="1"/>
          <p:nvPr/>
        </p:nvSpPr>
        <p:spPr>
          <a:xfrm>
            <a:off x="3805894" y="4555324"/>
            <a:ext cx="2674244" cy="1759365"/>
          </a:xfrm>
          <a:prstGeom prst="rect">
            <a:avLst/>
          </a:prstGeom>
          <a:noFill/>
        </p:spPr>
        <p:txBody>
          <a:bodyPr wrap="square" lIns="96431" tIns="48215" rIns="96431" bIns="48215" rtlCol="0">
            <a:spAutoFit/>
          </a:bodyPr>
          <a:lstStyle/>
          <a:p>
            <a:r>
              <a:rPr lang="zh-CN" altLang="en-US" dirty="0"/>
              <a:t>自我表露程度进一步加深</a:t>
            </a:r>
            <a:endParaRPr lang="en-US" altLang="zh-CN" dirty="0"/>
          </a:p>
          <a:p>
            <a:r>
              <a:rPr lang="zh-CN" altLang="en-US" dirty="0"/>
              <a:t>谈论有关自己的体验、感受等话题</a:t>
            </a:r>
            <a:endParaRPr lang="en-US" altLang="zh-CN" dirty="0"/>
          </a:p>
          <a:p>
            <a:r>
              <a:rPr lang="zh-CN" altLang="en-US" dirty="0"/>
              <a:t>交往方式还比较正规</a:t>
            </a:r>
            <a:endParaRPr lang="en-US" altLang="zh-CN" dirty="0"/>
          </a:p>
          <a:p>
            <a:r>
              <a:rPr lang="zh-CN" altLang="en-US" dirty="0"/>
              <a:t>不会涉及私密性的领域</a:t>
            </a:r>
            <a:endParaRPr lang="en-US" altLang="zh-CN" dirty="0"/>
          </a:p>
        </p:txBody>
      </p:sp>
      <p:sp>
        <p:nvSpPr>
          <p:cNvPr id="39" name="TextBox 170"/>
          <p:cNvSpPr txBox="1"/>
          <p:nvPr/>
        </p:nvSpPr>
        <p:spPr>
          <a:xfrm>
            <a:off x="6817396" y="4232321"/>
            <a:ext cx="2430227" cy="1205367"/>
          </a:xfrm>
          <a:prstGeom prst="rect">
            <a:avLst/>
          </a:prstGeom>
          <a:noFill/>
        </p:spPr>
        <p:txBody>
          <a:bodyPr wrap="square" lIns="96431" tIns="48215" rIns="96431" bIns="48215" rtlCol="0">
            <a:spAutoFit/>
          </a:bodyPr>
          <a:lstStyle/>
          <a:p>
            <a:r>
              <a:rPr lang="zh-CN" altLang="en-US" dirty="0"/>
              <a:t>打破社会规范的限制</a:t>
            </a:r>
            <a:endParaRPr lang="en-US" altLang="zh-CN" dirty="0"/>
          </a:p>
          <a:p>
            <a:r>
              <a:rPr lang="zh-CN" altLang="en-US" dirty="0"/>
              <a:t>开始坦率交流</a:t>
            </a:r>
            <a:endParaRPr lang="en-US" altLang="zh-CN" dirty="0"/>
          </a:p>
          <a:p>
            <a:r>
              <a:rPr lang="zh-CN" altLang="en-US" dirty="0"/>
              <a:t>更深的情感卷入</a:t>
            </a:r>
            <a:endParaRPr lang="en-US" altLang="zh-CN" dirty="0"/>
          </a:p>
          <a:p>
            <a:r>
              <a:rPr lang="zh-CN" altLang="en-US" dirty="0"/>
              <a:t>谈论相对私密的话题</a:t>
            </a:r>
            <a:endParaRPr lang="en-US" altLang="zh-CN" dirty="0"/>
          </a:p>
        </p:txBody>
      </p:sp>
      <p:sp>
        <p:nvSpPr>
          <p:cNvPr id="41" name="TextBox 170"/>
          <p:cNvSpPr txBox="1"/>
          <p:nvPr/>
        </p:nvSpPr>
        <p:spPr>
          <a:xfrm>
            <a:off x="9741743" y="4574497"/>
            <a:ext cx="2430227" cy="1205367"/>
          </a:xfrm>
          <a:prstGeom prst="rect">
            <a:avLst/>
          </a:prstGeom>
          <a:noFill/>
        </p:spPr>
        <p:txBody>
          <a:bodyPr wrap="square" lIns="96431" tIns="48215" rIns="96431" bIns="48215" rtlCol="0">
            <a:spAutoFit/>
          </a:bodyPr>
          <a:lstStyle/>
          <a:p>
            <a:r>
              <a:rPr lang="zh-CN" altLang="en-US" dirty="0"/>
              <a:t>自我表露更深更广</a:t>
            </a:r>
            <a:endParaRPr lang="en-US" altLang="zh-CN" dirty="0"/>
          </a:p>
          <a:p>
            <a:r>
              <a:rPr lang="zh-CN" altLang="en-US" dirty="0"/>
              <a:t>分享各自的生活空间、情感、财物等</a:t>
            </a:r>
            <a:endParaRPr lang="en-US" altLang="zh-CN" dirty="0"/>
          </a:p>
          <a:p>
            <a:r>
              <a:rPr lang="zh-CN" altLang="en-US" dirty="0"/>
              <a:t>相互关心更多</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标题 1"/>
          <p:cNvSpPr>
            <a:spLocks noGrp="1"/>
          </p:cNvSpPr>
          <p:nvPr>
            <p:ph type="title"/>
          </p:nvPr>
        </p:nvSpPr>
        <p:spPr/>
        <p:txBody>
          <a:bodyPr/>
          <a:lstStyle/>
          <a:p>
            <a:r>
              <a:rPr lang="zh-CN" altLang="en-US" dirty="0" smtClean="0"/>
              <a:t>人际交往的四个阶段</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childTnLst>
                          </p:cTn>
                        </p:par>
                        <p:par>
                          <p:cTn id="37" fill="hold">
                            <p:stCondLst>
                              <p:cond delay="4000"/>
                            </p:stCondLst>
                            <p:childTnLst>
                              <p:par>
                                <p:cTn id="38" presetID="12" presetClass="entr" presetSubtype="2"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500"/>
                                        <p:tgtEl>
                                          <p:spTgt spid="37"/>
                                        </p:tgtEl>
                                        <p:attrNameLst>
                                          <p:attrName>ppt_x</p:attrName>
                                        </p:attrNameLst>
                                      </p:cBhvr>
                                      <p:tavLst>
                                        <p:tav tm="0">
                                          <p:val>
                                            <p:strVal val="#ppt_x+#ppt_w*1.125000"/>
                                          </p:val>
                                        </p:tav>
                                        <p:tav tm="100000">
                                          <p:val>
                                            <p:strVal val="#ppt_x"/>
                                          </p:val>
                                        </p:tav>
                                      </p:tavLst>
                                    </p:anim>
                                    <p:animEffect transition="in" filter="wipe(left)">
                                      <p:cBhvr>
                                        <p:cTn id="41" dur="500"/>
                                        <p:tgtEl>
                                          <p:spTgt spid="37"/>
                                        </p:tgtEl>
                                      </p:cBhvr>
                                    </p:animEffect>
                                  </p:childTnLst>
                                </p:cTn>
                              </p:par>
                            </p:childTnLst>
                          </p:cTn>
                        </p:par>
                        <p:par>
                          <p:cTn id="42" fill="hold">
                            <p:stCondLst>
                              <p:cond delay="4500"/>
                            </p:stCondLst>
                            <p:childTnLst>
                              <p:par>
                                <p:cTn id="43" presetID="12" presetClass="entr" presetSubtype="2"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additive="base">
                                        <p:cTn id="45" dur="500"/>
                                        <p:tgtEl>
                                          <p:spTgt spid="39"/>
                                        </p:tgtEl>
                                        <p:attrNameLst>
                                          <p:attrName>ppt_x</p:attrName>
                                        </p:attrNameLst>
                                      </p:cBhvr>
                                      <p:tavLst>
                                        <p:tav tm="0">
                                          <p:val>
                                            <p:strVal val="#ppt_x+#ppt_w*1.125000"/>
                                          </p:val>
                                        </p:tav>
                                        <p:tav tm="100000">
                                          <p:val>
                                            <p:strVal val="#ppt_x"/>
                                          </p:val>
                                        </p:tav>
                                      </p:tavLst>
                                    </p:anim>
                                    <p:animEffect transition="in" filter="wipe(left)">
                                      <p:cBhvr>
                                        <p:cTn id="46" dur="500"/>
                                        <p:tgtEl>
                                          <p:spTgt spid="39"/>
                                        </p:tgtEl>
                                      </p:cBhvr>
                                    </p:animEffect>
                                  </p:childTnLst>
                                </p:cTn>
                              </p:par>
                            </p:childTnLst>
                          </p:cTn>
                        </p:par>
                        <p:par>
                          <p:cTn id="47" fill="hold">
                            <p:stCondLst>
                              <p:cond delay="5000"/>
                            </p:stCondLst>
                            <p:childTnLst>
                              <p:par>
                                <p:cTn id="48" presetID="12" presetClass="entr" presetSubtype="2" fill="hold" grpId="0" nodeType="after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500"/>
                                        <p:tgtEl>
                                          <p:spTgt spid="41"/>
                                        </p:tgtEl>
                                        <p:attrNameLst>
                                          <p:attrName>ppt_x</p:attrName>
                                        </p:attrNameLst>
                                      </p:cBhvr>
                                      <p:tavLst>
                                        <p:tav tm="0">
                                          <p:val>
                                            <p:strVal val="#ppt_x+#ppt_w*1.125000"/>
                                          </p:val>
                                        </p:tav>
                                        <p:tav tm="100000">
                                          <p:val>
                                            <p:strVal val="#ppt_x"/>
                                          </p:val>
                                        </p:tav>
                                      </p:tavLst>
                                    </p:anim>
                                    <p:animEffect transition="in" filter="wipe(left)">
                                      <p:cBhvr>
                                        <p:cTn id="5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7" grpId="0"/>
      <p:bldP spid="39"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894715"/>
            <a:ext cx="11090275" cy="888365"/>
          </a:xfrm>
        </p:spPr>
        <p:txBody>
          <a:bodyPr/>
          <a:lstStyle/>
          <a:p>
            <a:r>
              <a:rPr lang="zh-CN" altLang="en-US" sz="3200" dirty="0" smtClean="0"/>
              <a:t>【心理加油站】自我</a:t>
            </a:r>
            <a:r>
              <a:rPr lang="zh-CN" altLang="en-US" sz="3200" dirty="0"/>
              <a:t>暴露：人际关系深度</a:t>
            </a:r>
            <a:r>
              <a:rPr lang="zh-CN" altLang="en-US" sz="3200" dirty="0" smtClean="0"/>
              <a:t>的 “探测器”</a:t>
            </a:r>
            <a:endParaRPr lang="zh-CN" altLang="en-US" sz="3200" dirty="0" smtClean="0"/>
          </a:p>
        </p:txBody>
      </p:sp>
      <p:sp>
        <p:nvSpPr>
          <p:cNvPr id="3" name="内容占位符 2"/>
          <p:cNvSpPr>
            <a:spLocks noGrp="1"/>
          </p:cNvSpPr>
          <p:nvPr>
            <p:ph idx="1"/>
          </p:nvPr>
        </p:nvSpPr>
        <p:spPr>
          <a:xfrm>
            <a:off x="740410" y="1783080"/>
            <a:ext cx="11090275" cy="4731385"/>
          </a:xfrm>
        </p:spPr>
        <p:txBody>
          <a:bodyPr/>
          <a:lstStyle/>
          <a:p>
            <a:pPr>
              <a:lnSpc>
                <a:spcPct val="150000"/>
              </a:lnSpc>
            </a:pPr>
            <a:r>
              <a:rPr lang="zh-CN" altLang="en-US" dirty="0"/>
              <a:t>自我暴露指一个人自发且有意识地向另一个人透露自己真实且重要的信息。</a:t>
            </a:r>
            <a:endParaRPr lang="zh-CN" altLang="en-US" dirty="0"/>
          </a:p>
          <a:p>
            <a:pPr>
              <a:lnSpc>
                <a:spcPct val="150000"/>
              </a:lnSpc>
            </a:pPr>
            <a:r>
              <a:rPr lang="zh-CN" altLang="en-US" dirty="0"/>
              <a:t>一般情况下，关系越密切，人们的自我暴露就越广泛。因此，自我暴露的广度和深度是人际关系深度的一个敏感的“探测器”。</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自我暴露要遵循相互性</a:t>
            </a:r>
            <a:r>
              <a:rPr lang="zh-CN" altLang="en-US" dirty="0" smtClean="0"/>
              <a:t>原则</a:t>
            </a:r>
            <a:endParaRPr lang="zh-CN" altLang="en-US" dirty="0"/>
          </a:p>
        </p:txBody>
      </p:sp>
      <p:sp>
        <p:nvSpPr>
          <p:cNvPr id="3" name="内容占位符 2"/>
          <p:cNvSpPr>
            <a:spLocks noGrp="1"/>
          </p:cNvSpPr>
          <p:nvPr>
            <p:ph idx="1"/>
          </p:nvPr>
        </p:nvSpPr>
        <p:spPr/>
        <p:txBody>
          <a:bodyPr>
            <a:normAutofit fontScale="90000"/>
          </a:bodyPr>
          <a:lstStyle/>
          <a:p>
            <a:pPr>
              <a:lnSpc>
                <a:spcPct val="150000"/>
              </a:lnSpc>
            </a:pPr>
            <a:r>
              <a:rPr lang="zh-CN" altLang="en-US" dirty="0" smtClean="0"/>
              <a:t>提倡</a:t>
            </a:r>
            <a:r>
              <a:rPr lang="zh-CN" altLang="en-US" dirty="0"/>
              <a:t>“自我暴露”，并不是不看对象，不分场合，不问情由地“胡暴乱露”一通</a:t>
            </a:r>
            <a:r>
              <a:rPr lang="zh-CN" altLang="en-US" dirty="0" smtClean="0"/>
              <a:t>。</a:t>
            </a:r>
            <a:endParaRPr lang="en-US" altLang="zh-CN" dirty="0" smtClean="0"/>
          </a:p>
          <a:p>
            <a:pPr>
              <a:lnSpc>
                <a:spcPct val="150000"/>
              </a:lnSpc>
            </a:pPr>
            <a:r>
              <a:rPr lang="zh-CN" altLang="en-US" dirty="0" smtClean="0"/>
              <a:t>人们</a:t>
            </a:r>
            <a:r>
              <a:rPr lang="zh-CN" altLang="en-US" dirty="0"/>
              <a:t>往往最喜欢那些和自己“自我暴露”的亲密关系有着相同水平的人</a:t>
            </a:r>
            <a:r>
              <a:rPr lang="zh-CN" altLang="en-US" dirty="0" smtClean="0"/>
              <a:t>。</a:t>
            </a:r>
            <a:endParaRPr lang="en-US" altLang="zh-CN" dirty="0" smtClean="0"/>
          </a:p>
          <a:p>
            <a:pPr>
              <a:lnSpc>
                <a:spcPct val="150000"/>
              </a:lnSpc>
            </a:pPr>
            <a:r>
              <a:rPr lang="zh-CN" altLang="en-US" dirty="0" smtClean="0"/>
              <a:t>“自我暴露”</a:t>
            </a:r>
            <a:r>
              <a:rPr lang="zh-CN" altLang="en-US" dirty="0"/>
              <a:t>应该根据相互关系中对方的特点而采取相应的对策</a:t>
            </a:r>
            <a:r>
              <a:rPr lang="zh-CN" altLang="en-US" dirty="0" smtClean="0"/>
              <a:t>。</a:t>
            </a:r>
            <a:endParaRPr lang="en-US" altLang="zh-CN" dirty="0" smtClean="0"/>
          </a:p>
          <a:p>
            <a:pPr>
              <a:lnSpc>
                <a:spcPct val="150000"/>
              </a:lnSpc>
            </a:pPr>
            <a:r>
              <a:rPr lang="zh-CN" altLang="en-US" dirty="0" smtClean="0"/>
              <a:t>“自我暴露”</a:t>
            </a:r>
            <a:r>
              <a:rPr lang="zh-CN" altLang="en-US" dirty="0"/>
              <a:t>应当缓慢到相当温和的程度，缓慢到足以使双方都不致感到惊讶的速度</a:t>
            </a:r>
            <a:r>
              <a:rPr lang="zh-CN" altLang="en-US" dirty="0" smtClean="0"/>
              <a:t>。过早</a:t>
            </a:r>
            <a:r>
              <a:rPr lang="zh-CN" altLang="en-US" dirty="0"/>
              <a:t>地涉及到太多的个人亲密关系，反而会引起忧虑和自卫行为，扩大双方之间的距离。</a:t>
            </a:r>
            <a:endParaRPr lang="zh-CN" altLang="en-US" dirty="0"/>
          </a:p>
          <a:p>
            <a:endParaRPr lang="zh-CN" altLang="en-US" dirty="0"/>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pPr algn="r"/>
            <a:r>
              <a:rPr lang="zh-CN" altLang="en-US"/>
              <a:t>课堂活动：画出你的人际</a:t>
            </a:r>
            <a:r>
              <a:rPr lang="zh-CN" altLang="en-US"/>
              <a:t>圈</a:t>
            </a:r>
            <a:endParaRPr lang="zh-CN" altLang="en-US"/>
          </a:p>
        </p:txBody>
      </p:sp>
      <p:sp>
        <p:nvSpPr>
          <p:cNvPr id="6" name="文本框 5"/>
          <p:cNvSpPr txBox="1"/>
          <p:nvPr/>
        </p:nvSpPr>
        <p:spPr>
          <a:xfrm>
            <a:off x="6774180" y="1529715"/>
            <a:ext cx="5865495" cy="4602480"/>
          </a:xfrm>
          <a:prstGeom prst="rect">
            <a:avLst/>
          </a:prstGeom>
          <a:noFill/>
        </p:spPr>
        <p:txBody>
          <a:bodyPr wrap="square" rtlCol="0" anchor="t">
            <a:noAutofit/>
          </a:bodyPr>
          <a:p>
            <a:pPr>
              <a:lnSpc>
                <a:spcPct val="150000"/>
              </a:lnSpc>
            </a:pPr>
            <a:r>
              <a:rPr lang="zh-CN" altLang="en-US" sz="2400" dirty="0">
                <a:latin typeface="华文中宋" panose="02010600040101010101" pitchFamily="2" charset="-122"/>
                <a:ea typeface="华文中宋" panose="02010600040101010101" pitchFamily="2" charset="-122"/>
              </a:rPr>
              <a:t>1.请在</a:t>
            </a:r>
            <a:r>
              <a:rPr lang="zh-CN" altLang="en-US" sz="2400" dirty="0">
                <a:latin typeface="华文中宋" panose="02010600040101010101" pitchFamily="2" charset="-122"/>
                <a:ea typeface="华文中宋" panose="02010600040101010101" pitchFamily="2" charset="-122"/>
              </a:rPr>
              <a:t>中心圈内写上你的名字;</a:t>
            </a:r>
            <a:endParaRPr lang="zh-CN" altLang="en-US" sz="2400" dirty="0">
              <a:latin typeface="华文中宋" panose="02010600040101010101" pitchFamily="2" charset="-122"/>
              <a:ea typeface="华文中宋" panose="02010600040101010101" pitchFamily="2" charset="-122"/>
            </a:endParaRPr>
          </a:p>
          <a:p>
            <a:pPr>
              <a:lnSpc>
                <a:spcPct val="150000"/>
              </a:lnSpc>
            </a:pPr>
            <a:r>
              <a:rPr lang="zh-CN" altLang="en-US" sz="2400" dirty="0">
                <a:latin typeface="华文中宋" panose="02010600040101010101" pitchFamily="2" charset="-122"/>
                <a:ea typeface="华文中宋" panose="02010600040101010101" pitchFamily="2" charset="-122"/>
              </a:rPr>
              <a:t>2.在第二圈写上跟你关系最为亲近</a:t>
            </a:r>
            <a:r>
              <a:rPr lang="zh-CN" altLang="en-US" sz="2400" dirty="0">
                <a:latin typeface="华文中宋" panose="02010600040101010101" pitchFamily="2" charset="-122"/>
                <a:ea typeface="华文中宋" panose="02010600040101010101" pitchFamily="2" charset="-122"/>
              </a:rPr>
              <a:t>的人；</a:t>
            </a:r>
            <a:endParaRPr lang="zh-CN" altLang="en-US" sz="2400" dirty="0">
              <a:latin typeface="华文中宋" panose="02010600040101010101" pitchFamily="2" charset="-122"/>
              <a:ea typeface="华文中宋" panose="02010600040101010101" pitchFamily="2" charset="-122"/>
            </a:endParaRPr>
          </a:p>
          <a:p>
            <a:pPr>
              <a:lnSpc>
                <a:spcPct val="150000"/>
              </a:lnSpc>
            </a:pPr>
            <a:r>
              <a:rPr lang="zh-CN" altLang="en-US" sz="2400" dirty="0">
                <a:latin typeface="华文中宋" panose="02010600040101010101" pitchFamily="2" charset="-122"/>
                <a:ea typeface="华文中宋" panose="02010600040101010101" pitchFamily="2" charset="-122"/>
              </a:rPr>
              <a:t> </a:t>
            </a:r>
            <a:r>
              <a:rPr lang="en-US" altLang="zh-CN" sz="2400" dirty="0">
                <a:latin typeface="华文中宋" panose="02010600040101010101" pitchFamily="2" charset="-122"/>
                <a:ea typeface="华文中宋" panose="02010600040101010101" pitchFamily="2" charset="-122"/>
              </a:rPr>
              <a:t>  </a:t>
            </a:r>
            <a:r>
              <a:rPr lang="zh-CN" altLang="en-US" sz="2400" dirty="0">
                <a:latin typeface="华文中宋" panose="02010600040101010101" pitchFamily="2" charset="-122"/>
                <a:ea typeface="华文中宋" panose="02010600040101010101" pitchFamily="2" charset="-122"/>
              </a:rPr>
              <a:t>在第三圈写</a:t>
            </a:r>
            <a:r>
              <a:rPr lang="zh-CN" altLang="en-US" sz="2400" dirty="0">
                <a:latin typeface="华文中宋" panose="02010600040101010101" pitchFamily="2" charset="-122"/>
                <a:ea typeface="华文中宋" panose="02010600040101010101" pitchFamily="2" charset="-122"/>
              </a:rPr>
              <a:t>上跟你关系较为亲近的人;</a:t>
            </a:r>
            <a:endParaRPr lang="zh-CN" altLang="en-US" sz="2400" dirty="0">
              <a:latin typeface="华文中宋" panose="02010600040101010101" pitchFamily="2" charset="-122"/>
              <a:ea typeface="华文中宋" panose="02010600040101010101" pitchFamily="2" charset="-122"/>
            </a:endParaRPr>
          </a:p>
          <a:p>
            <a:pPr>
              <a:lnSpc>
                <a:spcPct val="150000"/>
              </a:lnSpc>
            </a:pPr>
            <a:r>
              <a:rPr lang="zh-CN" altLang="en-US" sz="2400" dirty="0">
                <a:latin typeface="华文中宋" panose="02010600040101010101" pitchFamily="2" charset="-122"/>
                <a:ea typeface="华文中宋" panose="02010600040101010101" pitchFamily="2" charset="-122"/>
              </a:rPr>
              <a:t> </a:t>
            </a:r>
            <a:r>
              <a:rPr lang="en-US" altLang="zh-CN" sz="2400" dirty="0">
                <a:latin typeface="华文中宋" panose="02010600040101010101" pitchFamily="2" charset="-122"/>
                <a:ea typeface="华文中宋" panose="02010600040101010101" pitchFamily="2" charset="-122"/>
              </a:rPr>
              <a:t>  </a:t>
            </a:r>
            <a:r>
              <a:rPr lang="zh-CN" altLang="en-US" sz="2400" dirty="0">
                <a:latin typeface="华文中宋" panose="02010600040101010101" pitchFamily="2" charset="-122"/>
                <a:ea typeface="华文中宋" panose="02010600040101010101" pitchFamily="2" charset="-122"/>
              </a:rPr>
              <a:t>在第四圈写上跟你关系一般亲近的人;</a:t>
            </a:r>
            <a:endParaRPr lang="zh-CN" altLang="en-US" sz="2400" dirty="0">
              <a:latin typeface="华文中宋" panose="02010600040101010101" pitchFamily="2" charset="-122"/>
              <a:ea typeface="华文中宋" panose="02010600040101010101" pitchFamily="2" charset="-122"/>
            </a:endParaRPr>
          </a:p>
          <a:p>
            <a:pPr>
              <a:lnSpc>
                <a:spcPct val="150000"/>
              </a:lnSpc>
            </a:pPr>
            <a:r>
              <a:rPr lang="en-US" altLang="zh-CN" sz="2400" dirty="0">
                <a:latin typeface="华文中宋" panose="02010600040101010101" pitchFamily="2" charset="-122"/>
                <a:ea typeface="华文中宋" panose="02010600040101010101" pitchFamily="2" charset="-122"/>
              </a:rPr>
              <a:t>   </a:t>
            </a:r>
            <a:r>
              <a:rPr lang="zh-CN" altLang="en-US" sz="2400" dirty="0">
                <a:latin typeface="华文中宋" panose="02010600040101010101" pitchFamily="2" charset="-122"/>
                <a:ea typeface="华文中宋" panose="02010600040101010101" pitchFamily="2" charset="-122"/>
              </a:rPr>
              <a:t>在第五圈写上跟你</a:t>
            </a:r>
            <a:r>
              <a:rPr lang="zh-CN" altLang="en-US" sz="2400" dirty="0">
                <a:latin typeface="华文中宋" panose="02010600040101010101" pitchFamily="2" charset="-122"/>
                <a:ea typeface="华文中宋" panose="02010600040101010101" pitchFamily="2" charset="-122"/>
              </a:rPr>
              <a:t>有泛泛之交的人；</a:t>
            </a:r>
            <a:endParaRPr lang="zh-CN" altLang="en-US" sz="2400" dirty="0">
              <a:latin typeface="华文中宋" panose="02010600040101010101" pitchFamily="2" charset="-122"/>
              <a:ea typeface="华文中宋" panose="02010600040101010101" pitchFamily="2" charset="-122"/>
            </a:endParaRPr>
          </a:p>
          <a:p>
            <a:pPr>
              <a:lnSpc>
                <a:spcPct val="150000"/>
              </a:lnSpc>
            </a:pPr>
            <a:r>
              <a:rPr lang="zh-CN" altLang="en-US" sz="2400" dirty="0">
                <a:latin typeface="华文中宋" panose="02010600040101010101" pitchFamily="2" charset="-122"/>
                <a:ea typeface="华文中宋" panose="02010600040101010101" pitchFamily="2" charset="-122"/>
              </a:rPr>
              <a:t> </a:t>
            </a:r>
            <a:r>
              <a:rPr lang="en-US" altLang="zh-CN" sz="2400" dirty="0">
                <a:latin typeface="华文中宋" panose="02010600040101010101" pitchFamily="2" charset="-122"/>
                <a:ea typeface="华文中宋" panose="02010600040101010101" pitchFamily="2" charset="-122"/>
              </a:rPr>
              <a:t>  </a:t>
            </a:r>
            <a:r>
              <a:rPr lang="zh-CN" altLang="en-US" sz="2400" dirty="0">
                <a:latin typeface="华文中宋" panose="02010600040101010101" pitchFamily="2" charset="-122"/>
                <a:ea typeface="华文中宋" panose="02010600040101010101" pitchFamily="2" charset="-122"/>
              </a:rPr>
              <a:t>在最外圈写上跟你只是点头之交的</a:t>
            </a:r>
            <a:r>
              <a:rPr lang="zh-CN" altLang="en-US" sz="2400" dirty="0">
                <a:latin typeface="华文中宋" panose="02010600040101010101" pitchFamily="2" charset="-122"/>
                <a:ea typeface="华文中宋" panose="02010600040101010101" pitchFamily="2" charset="-122"/>
              </a:rPr>
              <a:t>人。</a:t>
            </a:r>
            <a:endParaRPr lang="zh-CN" altLang="en-US" sz="2400" dirty="0">
              <a:latin typeface="华文中宋" panose="02010600040101010101" pitchFamily="2" charset="-122"/>
              <a:ea typeface="华文中宋" panose="02010600040101010101" pitchFamily="2" charset="-122"/>
            </a:endParaRPr>
          </a:p>
          <a:p>
            <a:pPr>
              <a:lnSpc>
                <a:spcPct val="150000"/>
              </a:lnSpc>
            </a:pPr>
            <a:r>
              <a:rPr lang="zh-CN" altLang="en-US" sz="2400" dirty="0">
                <a:latin typeface="华文中宋" panose="02010600040101010101" pitchFamily="2" charset="-122"/>
                <a:ea typeface="华文中宋" panose="02010600040101010101" pitchFamily="2" charset="-122"/>
              </a:rPr>
              <a:t>3.观察你的人际圈，发现了什么？如何与身边的人建立亲近的</a:t>
            </a:r>
            <a:r>
              <a:rPr lang="zh-CN" altLang="en-US" sz="2400" dirty="0">
                <a:latin typeface="华文中宋" panose="02010600040101010101" pitchFamily="2" charset="-122"/>
                <a:ea typeface="华文中宋" panose="02010600040101010101" pitchFamily="2" charset="-122"/>
              </a:rPr>
              <a:t>关系？</a:t>
            </a:r>
            <a:endParaRPr lang="zh-CN" altLang="en-US" sz="2400" dirty="0">
              <a:latin typeface="华文中宋" panose="02010600040101010101" pitchFamily="2" charset="-122"/>
              <a:ea typeface="华文中宋" panose="02010600040101010101" pitchFamily="2" charset="-122"/>
            </a:endParaRPr>
          </a:p>
        </p:txBody>
      </p:sp>
      <p:sp>
        <p:nvSpPr>
          <p:cNvPr id="7" name="流程图: 联系 6"/>
          <p:cNvSpPr/>
          <p:nvPr/>
        </p:nvSpPr>
        <p:spPr>
          <a:xfrm>
            <a:off x="3043555" y="3041015"/>
            <a:ext cx="891540" cy="824865"/>
          </a:xfrm>
          <a:prstGeom prst="flowChartConnector">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我</a:t>
            </a:r>
            <a:endParaRPr lang="zh-CN" altLang="en-US"/>
          </a:p>
        </p:txBody>
      </p:sp>
      <p:sp>
        <p:nvSpPr>
          <p:cNvPr id="8" name="流程图: 联系 7"/>
          <p:cNvSpPr/>
          <p:nvPr>
            <p:custDataLst>
              <p:tags r:id="rId1"/>
            </p:custDataLst>
          </p:nvPr>
        </p:nvSpPr>
        <p:spPr>
          <a:xfrm>
            <a:off x="2417445" y="2625090"/>
            <a:ext cx="2038350" cy="1806575"/>
          </a:xfrm>
          <a:prstGeom prst="flowChartConnector">
            <a:avLst/>
          </a:prstGeom>
          <a:noFill/>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 name="流程图: 联系 8"/>
          <p:cNvSpPr/>
          <p:nvPr>
            <p:custDataLst>
              <p:tags r:id="rId2"/>
            </p:custDataLst>
          </p:nvPr>
        </p:nvSpPr>
        <p:spPr>
          <a:xfrm>
            <a:off x="1734820" y="2143125"/>
            <a:ext cx="3347085" cy="2843530"/>
          </a:xfrm>
          <a:prstGeom prst="flowChartConnector">
            <a:avLst/>
          </a:prstGeom>
          <a:noFill/>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流程图: 联系 9"/>
          <p:cNvSpPr/>
          <p:nvPr>
            <p:custDataLst>
              <p:tags r:id="rId3"/>
            </p:custDataLst>
          </p:nvPr>
        </p:nvSpPr>
        <p:spPr>
          <a:xfrm>
            <a:off x="1127760" y="1779905"/>
            <a:ext cx="4374515" cy="3859530"/>
          </a:xfrm>
          <a:prstGeom prst="flowChartConnector">
            <a:avLst/>
          </a:prstGeom>
          <a:noFill/>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 name="文本框 10"/>
          <p:cNvSpPr txBox="1"/>
          <p:nvPr/>
        </p:nvSpPr>
        <p:spPr>
          <a:xfrm>
            <a:off x="2827020" y="3865880"/>
            <a:ext cx="1419860" cy="368300"/>
          </a:xfrm>
          <a:prstGeom prst="rect">
            <a:avLst/>
          </a:prstGeom>
          <a:noFill/>
        </p:spPr>
        <p:txBody>
          <a:bodyPr wrap="square" rtlCol="0">
            <a:spAutoFit/>
          </a:bodyPr>
          <a:p>
            <a:pPr algn="ctr"/>
            <a:r>
              <a:rPr lang="zh-CN" altLang="en-US" b="1"/>
              <a:t>最亲</a:t>
            </a:r>
            <a:r>
              <a:rPr lang="zh-CN" altLang="en-US" b="1"/>
              <a:t>近的人</a:t>
            </a:r>
            <a:endParaRPr lang="zh-CN" altLang="en-US" b="1"/>
          </a:p>
        </p:txBody>
      </p:sp>
      <p:sp>
        <p:nvSpPr>
          <p:cNvPr id="12" name="文本框 11"/>
          <p:cNvSpPr txBox="1"/>
          <p:nvPr>
            <p:custDataLst>
              <p:tags r:id="rId4"/>
            </p:custDataLst>
          </p:nvPr>
        </p:nvSpPr>
        <p:spPr>
          <a:xfrm>
            <a:off x="2683510" y="4480560"/>
            <a:ext cx="1678305" cy="368300"/>
          </a:xfrm>
          <a:prstGeom prst="rect">
            <a:avLst/>
          </a:prstGeom>
          <a:noFill/>
        </p:spPr>
        <p:txBody>
          <a:bodyPr wrap="square" rtlCol="0">
            <a:spAutoFit/>
          </a:bodyPr>
          <a:p>
            <a:pPr algn="ctr"/>
            <a:r>
              <a:rPr lang="zh-CN" altLang="en-US" b="1"/>
              <a:t>较为亲近的</a:t>
            </a:r>
            <a:r>
              <a:rPr lang="zh-CN" altLang="en-US" b="1"/>
              <a:t>人</a:t>
            </a:r>
            <a:endParaRPr lang="zh-CN" altLang="en-US" b="1"/>
          </a:p>
        </p:txBody>
      </p:sp>
      <p:sp>
        <p:nvSpPr>
          <p:cNvPr id="13" name="文本框 12"/>
          <p:cNvSpPr txBox="1"/>
          <p:nvPr>
            <p:custDataLst>
              <p:tags r:id="rId5"/>
            </p:custDataLst>
          </p:nvPr>
        </p:nvSpPr>
        <p:spPr>
          <a:xfrm>
            <a:off x="2567305" y="5104765"/>
            <a:ext cx="1577975" cy="368300"/>
          </a:xfrm>
          <a:prstGeom prst="rect">
            <a:avLst/>
          </a:prstGeom>
          <a:noFill/>
        </p:spPr>
        <p:txBody>
          <a:bodyPr wrap="square" rtlCol="0">
            <a:spAutoFit/>
          </a:bodyPr>
          <a:p>
            <a:pPr algn="ctr"/>
            <a:r>
              <a:rPr lang="zh-CN" altLang="en-US" b="1"/>
              <a:t>一般亲近的</a:t>
            </a:r>
            <a:r>
              <a:rPr lang="zh-CN" altLang="en-US" b="1"/>
              <a:t>人</a:t>
            </a:r>
            <a:endParaRPr lang="zh-CN" altLang="en-US" b="1"/>
          </a:p>
        </p:txBody>
      </p:sp>
      <p:sp>
        <p:nvSpPr>
          <p:cNvPr id="14" name="流程图: 联系 13"/>
          <p:cNvSpPr/>
          <p:nvPr>
            <p:custDataLst>
              <p:tags r:id="rId6"/>
            </p:custDataLst>
          </p:nvPr>
        </p:nvSpPr>
        <p:spPr>
          <a:xfrm>
            <a:off x="654685" y="1421130"/>
            <a:ext cx="5266690" cy="4891405"/>
          </a:xfrm>
          <a:prstGeom prst="flowChartConnector">
            <a:avLst/>
          </a:prstGeom>
          <a:noFill/>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5" name="文本框 14"/>
          <p:cNvSpPr txBox="1"/>
          <p:nvPr>
            <p:custDataLst>
              <p:tags r:id="rId7"/>
            </p:custDataLst>
          </p:nvPr>
        </p:nvSpPr>
        <p:spPr>
          <a:xfrm>
            <a:off x="2611120" y="5777230"/>
            <a:ext cx="1577975" cy="368300"/>
          </a:xfrm>
          <a:prstGeom prst="rect">
            <a:avLst/>
          </a:prstGeom>
          <a:noFill/>
        </p:spPr>
        <p:txBody>
          <a:bodyPr wrap="square" rtlCol="0">
            <a:spAutoFit/>
          </a:bodyPr>
          <a:p>
            <a:pPr algn="ctr"/>
            <a:r>
              <a:rPr lang="zh-CN" altLang="en-US" b="1"/>
              <a:t>泛泛之交</a:t>
            </a:r>
            <a:endParaRPr lang="zh-CN" altLang="en-US" b="1"/>
          </a:p>
        </p:txBody>
      </p:sp>
      <p:sp>
        <p:nvSpPr>
          <p:cNvPr id="16" name="流程图: 联系 15"/>
          <p:cNvSpPr/>
          <p:nvPr>
            <p:custDataLst>
              <p:tags r:id="rId8"/>
            </p:custDataLst>
          </p:nvPr>
        </p:nvSpPr>
        <p:spPr>
          <a:xfrm>
            <a:off x="257810" y="987425"/>
            <a:ext cx="6033770" cy="5865495"/>
          </a:xfrm>
          <a:prstGeom prst="flowChartConnector">
            <a:avLst/>
          </a:prstGeom>
          <a:noFill/>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7" name="文本框 16"/>
          <p:cNvSpPr txBox="1"/>
          <p:nvPr>
            <p:custDataLst>
              <p:tags r:id="rId9"/>
            </p:custDataLst>
          </p:nvPr>
        </p:nvSpPr>
        <p:spPr>
          <a:xfrm>
            <a:off x="2611120" y="6425565"/>
            <a:ext cx="1577975" cy="368300"/>
          </a:xfrm>
          <a:prstGeom prst="rect">
            <a:avLst/>
          </a:prstGeom>
          <a:noFill/>
        </p:spPr>
        <p:txBody>
          <a:bodyPr wrap="square" rtlCol="0">
            <a:spAutoFit/>
          </a:bodyPr>
          <a:p>
            <a:pPr algn="ctr"/>
            <a:r>
              <a:rPr lang="zh-CN" altLang="en-US" b="1"/>
              <a:t>点头之交</a:t>
            </a:r>
            <a:endParaRPr lang="zh-CN" altLang="en-US" b="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873" y="1023938"/>
            <a:ext cx="11090275" cy="1397000"/>
          </a:xfrm>
        </p:spPr>
        <p:txBody>
          <a:bodyPr/>
          <a:lstStyle/>
          <a:p>
            <a:pPr algn="l"/>
            <a:r>
              <a:rPr lang="zh-CN" altLang="en-US" sz="3200" dirty="0"/>
              <a:t>（一）首因效应：留下美好的</a:t>
            </a:r>
            <a:r>
              <a:rPr lang="zh-CN" altLang="en-US" sz="3200" dirty="0" smtClean="0"/>
              <a:t>第一印象</a:t>
            </a:r>
            <a:endParaRPr lang="zh-CN" altLang="en-US" sz="3200" dirty="0" smtClean="0"/>
          </a:p>
        </p:txBody>
      </p:sp>
      <p:sp>
        <p:nvSpPr>
          <p:cNvPr id="3" name="内容占位符 2"/>
          <p:cNvSpPr>
            <a:spLocks noGrp="1"/>
          </p:cNvSpPr>
          <p:nvPr>
            <p:ph idx="1"/>
          </p:nvPr>
        </p:nvSpPr>
        <p:spPr>
          <a:xfrm>
            <a:off x="402590" y="2233930"/>
            <a:ext cx="11933555" cy="4281170"/>
          </a:xfrm>
        </p:spPr>
        <p:txBody>
          <a:bodyPr>
            <a:normAutofit/>
          </a:bodyPr>
          <a:lstStyle/>
          <a:p>
            <a:pPr>
              <a:lnSpc>
                <a:spcPct val="150000"/>
              </a:lnSpc>
            </a:pPr>
            <a:r>
              <a:rPr lang="zh-CN" altLang="en-US" dirty="0" smtClean="0"/>
              <a:t>人们</a:t>
            </a:r>
            <a:r>
              <a:rPr lang="zh-CN" altLang="en-US" dirty="0"/>
              <a:t>对于一系列出现的事物，往往对最初和最后出现的印象更加深刻。前者叫做“首因效应”，后者叫做“近因效应”</a:t>
            </a:r>
            <a:r>
              <a:rPr lang="zh-CN" altLang="en-US" dirty="0" smtClean="0"/>
              <a:t>。</a:t>
            </a:r>
            <a:endParaRPr lang="en-US" altLang="zh-CN" dirty="0" smtClean="0"/>
          </a:p>
          <a:p>
            <a:pPr>
              <a:lnSpc>
                <a:spcPct val="150000"/>
              </a:lnSpc>
            </a:pPr>
            <a:r>
              <a:rPr lang="zh-CN" altLang="en-US" dirty="0" smtClean="0"/>
              <a:t>反映</a:t>
            </a:r>
            <a:r>
              <a:rPr lang="zh-CN" altLang="en-US" dirty="0"/>
              <a:t>了人际交往中主体信息出现的次序对印象形成所产生的影响</a:t>
            </a:r>
            <a:r>
              <a:rPr lang="zh-CN" altLang="en-US" dirty="0" smtClean="0"/>
              <a:t>。</a:t>
            </a:r>
            <a:endParaRPr lang="en-US" altLang="zh-CN" dirty="0" smtClean="0"/>
          </a:p>
          <a:p>
            <a:pPr>
              <a:lnSpc>
                <a:spcPct val="150000"/>
              </a:lnSpc>
            </a:pPr>
            <a:r>
              <a:rPr lang="zh-CN" altLang="en-US" dirty="0" smtClean="0"/>
              <a:t>启发：要</a:t>
            </a:r>
            <a:r>
              <a:rPr lang="zh-CN" altLang="en-US" dirty="0"/>
              <a:t>想打好人际交往的基础，就需要在交往的</a:t>
            </a:r>
            <a:r>
              <a:rPr lang="zh-CN" altLang="en-US" dirty="0">
                <a:sym typeface="+mn-ea"/>
              </a:rPr>
              <a:t>初始</a:t>
            </a:r>
            <a:r>
              <a:rPr lang="zh-CN" altLang="en-US" dirty="0"/>
              <a:t>阶段给对方留下良好的第一印象</a:t>
            </a:r>
            <a:r>
              <a:rPr lang="zh-CN" altLang="en-US" dirty="0" smtClean="0"/>
              <a:t>。</a:t>
            </a:r>
            <a:endParaRPr lang="zh-CN" altLang="en-US" dirty="0"/>
          </a:p>
        </p:txBody>
      </p:sp>
      <p:sp>
        <p:nvSpPr>
          <p:cNvPr id="4" name="文本框 3"/>
          <p:cNvSpPr txBox="1"/>
          <p:nvPr/>
        </p:nvSpPr>
        <p:spPr>
          <a:xfrm>
            <a:off x="164465" y="591820"/>
            <a:ext cx="12552045" cy="652145"/>
          </a:xfrm>
          <a:prstGeom prst="rect">
            <a:avLst/>
          </a:prstGeom>
          <a:noFill/>
        </p:spPr>
        <p:txBody>
          <a:bodyPr wrap="square" rtlCol="0">
            <a:noAutofit/>
          </a:bodyPr>
          <a:p>
            <a:pPr algn="ctr"/>
            <a:r>
              <a:rPr lang="zh-CN" altLang="en-US" sz="4400" dirty="0">
                <a:latin typeface="华文中宋" panose="02010600040101010101" pitchFamily="2" charset="-122"/>
                <a:ea typeface="华文中宋" panose="02010600040101010101" pitchFamily="2" charset="-122"/>
                <a:cs typeface="+mj-cs"/>
                <a:sym typeface="+mn-ea"/>
              </a:rPr>
              <a:t>三、人际交往的心理效应</a:t>
            </a:r>
            <a:br>
              <a:rPr lang="zh-CN" altLang="en-US" dirty="0">
                <a:sym typeface="+mn-ea"/>
              </a:rPr>
            </a:b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41343" y="1734320"/>
            <a:ext cx="6192688" cy="4410942"/>
          </a:xfrm>
        </p:spPr>
        <p:txBody>
          <a:bodyPr/>
          <a:lstStyle/>
          <a:p>
            <a:pPr>
              <a:lnSpc>
                <a:spcPct val="150000"/>
              </a:lnSpc>
            </a:pPr>
            <a:r>
              <a:rPr lang="zh-CN" altLang="en-US" dirty="0" smtClean="0"/>
              <a:t>第一印象</a:t>
            </a:r>
            <a:r>
              <a:rPr lang="zh-CN" altLang="en-US" dirty="0"/>
              <a:t>的形成，往往是通过性别、年龄、体态、姿势、谈吐、面部表情、衣着打扮等，来判断一个人的内在素养和个性特征。</a:t>
            </a:r>
            <a:endParaRPr lang="zh-CN" altLang="en-US" dirty="0"/>
          </a:p>
          <a:p>
            <a:endParaRPr lang="zh-CN" altLang="en-US" dirty="0"/>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24719" y="1734319"/>
            <a:ext cx="5240263" cy="3781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385763"/>
            <a:ext cx="11593809" cy="1397000"/>
          </a:xfrm>
        </p:spPr>
        <p:txBody>
          <a:bodyPr>
            <a:normAutofit/>
          </a:bodyPr>
          <a:lstStyle/>
          <a:p>
            <a:r>
              <a:rPr lang="en-US" altLang="zh-CN" dirty="0"/>
              <a:t>【</a:t>
            </a:r>
            <a:r>
              <a:rPr lang="zh-CN" altLang="en-US" dirty="0"/>
              <a:t>心理加油站</a:t>
            </a:r>
            <a:r>
              <a:rPr lang="en-US" altLang="zh-CN" dirty="0" smtClean="0"/>
              <a:t>】</a:t>
            </a:r>
            <a:r>
              <a:rPr lang="zh-CN" altLang="en-US" dirty="0" smtClean="0"/>
              <a:t>建立</a:t>
            </a:r>
            <a:r>
              <a:rPr lang="zh-CN" altLang="en-US" dirty="0"/>
              <a:t>良好第一印象的沟通</a:t>
            </a:r>
            <a:r>
              <a:rPr lang="zh-CN" altLang="en-US" dirty="0" smtClean="0"/>
              <a:t>技巧</a:t>
            </a:r>
            <a:endParaRPr lang="zh-CN" altLang="en-US" dirty="0"/>
          </a:p>
        </p:txBody>
      </p:sp>
      <p:sp>
        <p:nvSpPr>
          <p:cNvPr id="3" name="内容占位符 2"/>
          <p:cNvSpPr>
            <a:spLocks noGrp="1"/>
          </p:cNvSpPr>
          <p:nvPr>
            <p:ph idx="1"/>
          </p:nvPr>
        </p:nvSpPr>
        <p:spPr>
          <a:xfrm>
            <a:off x="884555" y="1513840"/>
            <a:ext cx="11090275" cy="5205730"/>
          </a:xfrm>
        </p:spPr>
        <p:txBody>
          <a:bodyPr>
            <a:normAutofit fontScale="62500"/>
          </a:bodyPr>
          <a:lstStyle/>
          <a:p>
            <a:pPr marL="0" indent="0">
              <a:lnSpc>
                <a:spcPct val="150000"/>
              </a:lnSpc>
              <a:buNone/>
            </a:pPr>
            <a:r>
              <a:rPr lang="en-US" altLang="zh-CN" sz="3800" dirty="0" smtClean="0"/>
              <a:t>1</a:t>
            </a:r>
            <a:r>
              <a:rPr lang="en-US" altLang="zh-CN" sz="3800" dirty="0"/>
              <a:t>.</a:t>
            </a:r>
            <a:r>
              <a:rPr lang="zh-CN" altLang="en-US" sz="3800" dirty="0"/>
              <a:t>身体语言</a:t>
            </a:r>
            <a:endParaRPr lang="zh-CN" altLang="en-US" sz="3800" dirty="0"/>
          </a:p>
          <a:p>
            <a:pPr marL="0" indent="0">
              <a:lnSpc>
                <a:spcPct val="150000"/>
              </a:lnSpc>
              <a:buNone/>
            </a:pPr>
            <a:r>
              <a:rPr lang="zh-CN" altLang="en-US" dirty="0" smtClean="0"/>
              <a:t>      </a:t>
            </a:r>
            <a:r>
              <a:rPr lang="zh-CN" altLang="en-US" sz="2600" dirty="0" smtClean="0"/>
              <a:t>第一次</a:t>
            </a:r>
            <a:r>
              <a:rPr lang="zh-CN" altLang="en-US" sz="2600" dirty="0"/>
              <a:t>与人沟通的时候，可以通过细微的身体语言来表示你的态度。例如，用眼神关注对方，让对方了解到你对他是尊重的，感兴趣的；用微笑营造一种亲切感，获取对方的信任和好的印象。</a:t>
            </a:r>
            <a:endParaRPr lang="zh-CN" altLang="en-US" sz="2600" dirty="0"/>
          </a:p>
          <a:p>
            <a:pPr marL="0" indent="0">
              <a:lnSpc>
                <a:spcPct val="150000"/>
              </a:lnSpc>
              <a:buNone/>
            </a:pPr>
            <a:r>
              <a:rPr lang="en-US" altLang="zh-CN" sz="3800" dirty="0"/>
              <a:t>2.</a:t>
            </a:r>
            <a:r>
              <a:rPr lang="zh-CN" altLang="en-US" sz="3800" dirty="0"/>
              <a:t>谈话语言</a:t>
            </a:r>
            <a:endParaRPr lang="zh-CN" altLang="en-US" sz="3800" dirty="0"/>
          </a:p>
          <a:p>
            <a:pPr marL="0" indent="0">
              <a:lnSpc>
                <a:spcPct val="150000"/>
              </a:lnSpc>
              <a:buNone/>
            </a:pPr>
            <a:r>
              <a:rPr lang="zh-CN" altLang="en-US" dirty="0" smtClean="0"/>
              <a:t>      在</a:t>
            </a:r>
            <a:r>
              <a:rPr lang="zh-CN" altLang="en-US" dirty="0"/>
              <a:t>第一次见面聊天时，可以尝试“人物</a:t>
            </a:r>
            <a:r>
              <a:rPr lang="en-US" altLang="zh-CN" dirty="0"/>
              <a:t>+</a:t>
            </a:r>
            <a:r>
              <a:rPr lang="zh-CN" altLang="en-US" dirty="0"/>
              <a:t>环境</a:t>
            </a:r>
            <a:r>
              <a:rPr lang="en-US" altLang="zh-CN" dirty="0"/>
              <a:t>+</a:t>
            </a:r>
            <a:r>
              <a:rPr lang="zh-CN" altLang="en-US" dirty="0"/>
              <a:t>自我介绍”的模式，尽量让对方发现你们之间的“共同点”。此外，谈话过程中建议多使用开放式的问题，例如“什么”、“怎么样”之类。</a:t>
            </a:r>
            <a:endParaRPr lang="zh-CN" altLang="en-US" dirty="0"/>
          </a:p>
          <a:p>
            <a:pPr marL="0" indent="0">
              <a:lnSpc>
                <a:spcPct val="150000"/>
              </a:lnSpc>
              <a:buNone/>
            </a:pPr>
            <a:r>
              <a:rPr lang="en-US" altLang="zh-CN" sz="3800" dirty="0"/>
              <a:t>3.</a:t>
            </a:r>
            <a:r>
              <a:rPr lang="zh-CN" altLang="en-US" sz="3800" dirty="0"/>
              <a:t>反应回馈</a:t>
            </a:r>
            <a:endParaRPr lang="zh-CN" altLang="en-US" sz="3800" dirty="0"/>
          </a:p>
          <a:p>
            <a:pPr marL="0" indent="0">
              <a:lnSpc>
                <a:spcPct val="150000"/>
              </a:lnSpc>
              <a:buNone/>
            </a:pPr>
            <a:r>
              <a:rPr lang="zh-CN" altLang="en-US" dirty="0" smtClean="0"/>
              <a:t>      可以</a:t>
            </a:r>
            <a:r>
              <a:rPr lang="zh-CN" altLang="en-US" dirty="0"/>
              <a:t>通过肢体动作进行反应回馈，如“点头”表示认可，也可以用简单有条理的方式进行回答。假如对方谈到的内容是你不了解的，你可以礼貌地表示自己不太了解但很感兴趣，鼓励对方多讲一讲</a:t>
            </a:r>
            <a:r>
              <a:rPr lang="zh-CN" altLang="en-US" dirty="0" smtClean="0"/>
              <a:t>。</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812483" y="1168083"/>
            <a:ext cx="11090275" cy="4589462"/>
          </a:xfrm>
        </p:spPr>
        <p:txBody>
          <a:bodyPr/>
          <a:lstStyle/>
          <a:p>
            <a:pPr marL="0" indent="0">
              <a:lnSpc>
                <a:spcPct val="150000"/>
              </a:lnSpc>
              <a:buNone/>
            </a:pPr>
            <a:r>
              <a:rPr lang="en-US" altLang="zh-CN" sz="3200"/>
              <a:t>      </a:t>
            </a:r>
            <a:r>
              <a:rPr lang="zh-CN" altLang="en-US" sz="3200"/>
              <a:t>青年是人民友谊的生力军。青年人情趣相近、意气相投，最谈得来，最容易结下纯真的友谊。</a:t>
            </a:r>
            <a:endParaRPr lang="zh-CN" altLang="en-US" sz="3200"/>
          </a:p>
          <a:p>
            <a:pPr marL="0" indent="0" algn="ctr">
              <a:lnSpc>
                <a:spcPct val="150000"/>
              </a:lnSpc>
              <a:buNone/>
            </a:pPr>
            <a:r>
              <a:rPr lang="en-US" altLang="zh-CN" sz="3200"/>
              <a:t>——</a:t>
            </a:r>
            <a:r>
              <a:rPr lang="zh-CN" altLang="en-US" sz="3200"/>
              <a:t>习近平</a:t>
            </a:r>
            <a:endParaRPr lang="zh-CN" altLang="en-US" sz="3200"/>
          </a:p>
          <a:p>
            <a:pPr>
              <a:lnSpc>
                <a:spcPct val="150000"/>
              </a:lnSpc>
            </a:pPr>
            <a:endParaRPr lang="zh-CN" altLang="en-US" sz="3200"/>
          </a:p>
        </p:txBody>
      </p:sp>
      <p:pic>
        <p:nvPicPr>
          <p:cNvPr id="100" name="图片 99"/>
          <p:cNvPicPr/>
          <p:nvPr/>
        </p:nvPicPr>
        <p:blipFill>
          <a:blip r:embed="rId1"/>
          <a:stretch>
            <a:fillRect/>
          </a:stretch>
        </p:blipFill>
        <p:spPr>
          <a:xfrm>
            <a:off x="7729220" y="3544570"/>
            <a:ext cx="5129530" cy="3658235"/>
          </a:xfrm>
          <a:prstGeom prst="rect">
            <a:avLst/>
          </a:prstGeom>
          <a:noFill/>
          <a:ln w="9525">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2483" y="663893"/>
            <a:ext cx="11090275" cy="1397000"/>
          </a:xfrm>
        </p:spPr>
        <p:txBody>
          <a:bodyPr/>
          <a:lstStyle/>
          <a:p>
            <a:r>
              <a:rPr lang="zh-CN" altLang="en-US" dirty="0"/>
              <a:t>（二）光环效应：利用优势增强人际吸引</a:t>
            </a:r>
            <a:r>
              <a:rPr lang="zh-CN" altLang="en-US" dirty="0" smtClean="0"/>
              <a:t>力</a:t>
            </a:r>
            <a:endParaRPr lang="zh-CN" altLang="en-US" dirty="0"/>
          </a:p>
        </p:txBody>
      </p:sp>
      <p:sp>
        <p:nvSpPr>
          <p:cNvPr id="3" name="内容占位符 2"/>
          <p:cNvSpPr>
            <a:spLocks noGrp="1"/>
          </p:cNvSpPr>
          <p:nvPr>
            <p:ph idx="1"/>
          </p:nvPr>
        </p:nvSpPr>
        <p:spPr>
          <a:xfrm>
            <a:off x="581660" y="1925955"/>
            <a:ext cx="11669395" cy="4998085"/>
          </a:xfrm>
        </p:spPr>
        <p:txBody>
          <a:bodyPr/>
          <a:lstStyle/>
          <a:p>
            <a:pPr>
              <a:lnSpc>
                <a:spcPct val="150000"/>
              </a:lnSpc>
            </a:pPr>
            <a:r>
              <a:rPr lang="zh-CN" altLang="en-US" dirty="0"/>
              <a:t>光环效应，又称晕轮效应，是指人们在认识某个人或事物的时候，对其某些特质或优点有清晰和深刻的知觉，进而将这种好感转移到其他方面，从而产生整体上的好评。</a:t>
            </a:r>
            <a:endParaRPr lang="zh-CN" altLang="en-US" dirty="0"/>
          </a:p>
          <a:p>
            <a:pPr>
              <a:lnSpc>
                <a:spcPct val="150000"/>
              </a:lnSpc>
            </a:pPr>
            <a:r>
              <a:rPr lang="zh-CN" altLang="en-US" dirty="0" smtClean="0"/>
              <a:t>生活</a:t>
            </a:r>
            <a:r>
              <a:rPr lang="zh-CN" altLang="en-US" dirty="0"/>
              <a:t>中“一俊遮百丑”和“情人眼里出西施”就是典型的例子</a:t>
            </a:r>
            <a:r>
              <a:rPr lang="zh-CN" altLang="en-US" dirty="0" smtClean="0"/>
              <a:t>。</a:t>
            </a:r>
            <a:endParaRPr lang="en-US" altLang="zh-CN" dirty="0" smtClean="0"/>
          </a:p>
          <a:p>
            <a:pPr>
              <a:lnSpc>
                <a:spcPct val="150000"/>
              </a:lnSpc>
            </a:pPr>
            <a:r>
              <a:rPr lang="zh-CN" altLang="en-US" dirty="0" smtClean="0"/>
              <a:t> </a:t>
            </a:r>
            <a:r>
              <a:rPr lang="zh-CN" altLang="en-US" dirty="0"/>
              <a:t>光环效应告诉我们，与人交往，要善于突出自己的优点和长处，争取给对方留下良好的整体印象。</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心理实验</a:t>
            </a:r>
            <a:r>
              <a:rPr lang="en-US" altLang="zh-CN" dirty="0" smtClean="0"/>
              <a:t>】</a:t>
            </a:r>
            <a:r>
              <a:rPr lang="zh-CN" altLang="en-US" dirty="0" smtClean="0"/>
              <a:t>热情</a:t>
            </a:r>
            <a:r>
              <a:rPr lang="zh-CN" altLang="en-US" dirty="0"/>
              <a:t>与</a:t>
            </a:r>
            <a:r>
              <a:rPr lang="zh-CN" altLang="en-US" dirty="0" smtClean="0"/>
              <a:t>冷酷</a:t>
            </a:r>
            <a:endParaRPr lang="zh-CN" altLang="en-US" dirty="0"/>
          </a:p>
        </p:txBody>
      </p:sp>
      <p:sp>
        <p:nvSpPr>
          <p:cNvPr id="3" name="内容占位符 2"/>
          <p:cNvSpPr>
            <a:spLocks noGrp="1"/>
          </p:cNvSpPr>
          <p:nvPr>
            <p:ph idx="1"/>
          </p:nvPr>
        </p:nvSpPr>
        <p:spPr/>
        <p:txBody>
          <a:bodyPr>
            <a:normAutofit fontScale="90000"/>
          </a:bodyPr>
          <a:lstStyle/>
          <a:p>
            <a:pPr>
              <a:lnSpc>
                <a:spcPct val="150000"/>
              </a:lnSpc>
            </a:pPr>
            <a:r>
              <a:rPr lang="zh-CN" altLang="en-US" dirty="0" smtClean="0"/>
              <a:t>心理学家</a:t>
            </a:r>
            <a:r>
              <a:rPr lang="zh-CN" altLang="en-US" dirty="0"/>
              <a:t>曾做过一个实验，分别给实验参加者看一张卡片，上面写着一个人的五种品质</a:t>
            </a:r>
            <a:r>
              <a:rPr lang="en-US" altLang="zh-CN" dirty="0"/>
              <a:t>——</a:t>
            </a:r>
            <a:r>
              <a:rPr lang="zh-CN" altLang="en-US" dirty="0"/>
              <a:t>聪明、灵巧、勤奋、坚定、热情，然后让他们想象一下这是一个什么样的人，结果发现，人们普遍会把这个人想象成一个友好的人</a:t>
            </a:r>
            <a:r>
              <a:rPr lang="zh-CN" altLang="en-US" dirty="0" smtClean="0"/>
              <a:t>。</a:t>
            </a:r>
            <a:endParaRPr lang="en-US" altLang="zh-CN" dirty="0" smtClean="0"/>
          </a:p>
          <a:p>
            <a:pPr>
              <a:lnSpc>
                <a:spcPct val="150000"/>
              </a:lnSpc>
            </a:pPr>
            <a:r>
              <a:rPr lang="zh-CN" altLang="en-US" dirty="0" smtClean="0"/>
              <a:t>心理学家</a:t>
            </a:r>
            <a:r>
              <a:rPr lang="zh-CN" altLang="en-US" dirty="0"/>
              <a:t>把卡片上的“热情”一词换成“冷酷”，顺序变成“聪明、勤奋、坚定、冷酷、灵巧”，这时再让实验参加者想象这是个什么样的人，结果人们普遍推翻了原来的结论，认为这是个冷漠的人</a:t>
            </a:r>
            <a:r>
              <a:rPr lang="zh-CN" altLang="en-US" dirty="0" smtClean="0"/>
              <a:t>。</a:t>
            </a:r>
            <a:endParaRPr lang="en-US" altLang="zh-CN" dirty="0" smtClean="0"/>
          </a:p>
          <a:p>
            <a:pPr>
              <a:lnSpc>
                <a:spcPct val="150000"/>
              </a:lnSpc>
            </a:pPr>
            <a:r>
              <a:rPr lang="zh-CN" altLang="en-US" dirty="0" smtClean="0"/>
              <a:t>“热情”</a:t>
            </a:r>
            <a:r>
              <a:rPr lang="zh-CN" altLang="en-US" dirty="0"/>
              <a:t>和“冷酷”这两个品质产生了掩盖其他品质的光环效应。</a:t>
            </a:r>
            <a:endParaRPr lang="zh-CN" altLang="en-US" dirty="0"/>
          </a:p>
          <a:p>
            <a:pPr>
              <a:lnSpc>
                <a:spcPct val="150000"/>
              </a:lnSpc>
            </a:pP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a:t>
            </a:r>
            <a:r>
              <a:rPr lang="zh-CN" altLang="en-US" dirty="0"/>
              <a:t>三）身体语言效应：掌握无声的沟通</a:t>
            </a:r>
            <a:r>
              <a:rPr lang="zh-CN" altLang="en-US" dirty="0" smtClean="0"/>
              <a:t>方式</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sz="2400" dirty="0" smtClean="0"/>
              <a:t>身体语言</a:t>
            </a:r>
            <a:r>
              <a:rPr lang="zh-CN" altLang="en-US" sz="2400" dirty="0"/>
              <a:t>是最基础的沟通元素，与口头语言不同的是，身体语言是通过面部表情、手势、身体接触、身体移动、姿势、饰品服饰、珠宝、发型、纹身，甚至语调、音色及个人声音的音量等传递情绪和感受信息的。</a:t>
            </a:r>
            <a:endParaRPr lang="zh-CN" altLang="en-US" sz="2400" dirty="0"/>
          </a:p>
          <a:p>
            <a:pPr lvl="1">
              <a:lnSpc>
                <a:spcPct val="150000"/>
              </a:lnSpc>
              <a:buFont typeface="Wingdings" panose="05000000000000000000" charset="0"/>
              <a:buChar char="ü"/>
            </a:pPr>
            <a:r>
              <a:rPr lang="zh-CN" altLang="en-US" sz="2055" dirty="0"/>
              <a:t>“他说话抖抖索索，还贼头贼脑的，是不是做了什么坏事？</a:t>
            </a:r>
            <a:r>
              <a:rPr lang="zh-CN" altLang="en-US" sz="2055" dirty="0" smtClean="0"/>
              <a:t>”</a:t>
            </a:r>
            <a:endParaRPr lang="en-US" altLang="zh-CN" sz="2055" dirty="0" smtClean="0"/>
          </a:p>
          <a:p>
            <a:pPr lvl="1">
              <a:lnSpc>
                <a:spcPct val="150000"/>
              </a:lnSpc>
              <a:buFont typeface="Wingdings" panose="05000000000000000000" charset="0"/>
              <a:buChar char="ü"/>
            </a:pPr>
            <a:r>
              <a:rPr lang="zh-CN" altLang="en-US" sz="2055" dirty="0" smtClean="0"/>
              <a:t>“</a:t>
            </a:r>
            <a:r>
              <a:rPr lang="zh-CN" altLang="en-US" sz="2055" dirty="0"/>
              <a:t>他今天看起来很郁闷，连胡子都没刮，是不是昨天考试挂科了？</a:t>
            </a:r>
            <a:r>
              <a:rPr lang="zh-CN" altLang="en-US" sz="2055" dirty="0" smtClean="0"/>
              <a:t>”</a:t>
            </a:r>
            <a:endParaRPr lang="en-US" altLang="zh-CN" sz="2055" dirty="0" smtClean="0"/>
          </a:p>
          <a:p>
            <a:pPr lvl="1">
              <a:lnSpc>
                <a:spcPct val="150000"/>
              </a:lnSpc>
              <a:buFont typeface="Wingdings" panose="05000000000000000000" charset="0"/>
              <a:buChar char="ü"/>
            </a:pPr>
            <a:r>
              <a:rPr lang="zh-CN" altLang="en-US" sz="2055" dirty="0" smtClean="0"/>
              <a:t>“</a:t>
            </a:r>
            <a:r>
              <a:rPr lang="zh-CN" altLang="en-US" sz="2055" dirty="0"/>
              <a:t>上课时老师一直看着我，对我点头微笑，一定是我期中考试成绩不错。”事实上，人际互动过程中，从解读身体语言获得的信息，往往比口头语言传递的还多</a:t>
            </a:r>
            <a:r>
              <a:rPr lang="zh-CN" altLang="en-US" sz="2055" dirty="0" smtClean="0"/>
              <a:t>。</a:t>
            </a:r>
            <a:endParaRPr lang="zh-CN" altLang="en-US" sz="2055"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常见的</a:t>
            </a:r>
            <a:r>
              <a:rPr lang="zh-CN" altLang="en-US" dirty="0" smtClean="0"/>
              <a:t>身体语言</a:t>
            </a:r>
            <a:endParaRPr lang="zh-CN" altLang="en-US" dirty="0"/>
          </a:p>
        </p:txBody>
      </p:sp>
      <p:sp>
        <p:nvSpPr>
          <p:cNvPr id="3" name="内容占位符 2"/>
          <p:cNvSpPr>
            <a:spLocks noGrp="1"/>
          </p:cNvSpPr>
          <p:nvPr>
            <p:ph idx="1"/>
          </p:nvPr>
        </p:nvSpPr>
        <p:spPr>
          <a:xfrm>
            <a:off x="884555" y="1732915"/>
            <a:ext cx="11090275" cy="4782185"/>
          </a:xfrm>
        </p:spPr>
        <p:txBody>
          <a:bodyPr>
            <a:normAutofit fontScale="90000"/>
          </a:bodyPr>
          <a:lstStyle/>
          <a:p>
            <a:pPr>
              <a:lnSpc>
                <a:spcPct val="150000"/>
              </a:lnSpc>
            </a:pPr>
            <a:r>
              <a:rPr lang="zh-CN" altLang="en-US" dirty="0" smtClean="0"/>
              <a:t>点头</a:t>
            </a:r>
            <a:r>
              <a:rPr lang="zh-CN" altLang="en-US" dirty="0"/>
              <a:t>：在大部分文化中，该动作通常用来表示肯定或者赞成的态度。</a:t>
            </a:r>
            <a:endParaRPr lang="zh-CN" altLang="en-US" dirty="0"/>
          </a:p>
          <a:p>
            <a:pPr>
              <a:lnSpc>
                <a:spcPct val="150000"/>
              </a:lnSpc>
            </a:pPr>
            <a:r>
              <a:rPr lang="zh-CN" altLang="en-US" dirty="0"/>
              <a:t>压低下巴：意味着否定、审慎或者具有攻击性的态度。</a:t>
            </a:r>
            <a:endParaRPr lang="zh-CN" altLang="en-US" dirty="0"/>
          </a:p>
          <a:p>
            <a:pPr>
              <a:lnSpc>
                <a:spcPct val="150000"/>
              </a:lnSpc>
            </a:pPr>
            <a:r>
              <a:rPr lang="zh-CN" altLang="en-US" dirty="0"/>
              <a:t>低头弓背：表示努力让自己显得更微小，以免打扰到其他人。</a:t>
            </a:r>
            <a:endParaRPr lang="zh-CN" altLang="en-US" dirty="0"/>
          </a:p>
          <a:p>
            <a:pPr>
              <a:lnSpc>
                <a:spcPct val="150000"/>
              </a:lnSpc>
            </a:pPr>
            <a:r>
              <a:rPr lang="zh-CN" altLang="en-US" dirty="0"/>
              <a:t>两手叉腰：一种世界通用的身体姿势，它传递出随时准备发起攻击的信号。</a:t>
            </a:r>
            <a:endParaRPr lang="zh-CN" altLang="en-US" dirty="0"/>
          </a:p>
          <a:p>
            <a:pPr>
              <a:lnSpc>
                <a:spcPct val="150000"/>
              </a:lnSpc>
            </a:pPr>
            <a:r>
              <a:rPr lang="zh-CN" altLang="en-US" dirty="0"/>
              <a:t>双腿分开：传达权力与地位的讯息。</a:t>
            </a:r>
            <a:endParaRPr lang="zh-CN" altLang="en-US" dirty="0"/>
          </a:p>
          <a:p>
            <a:pPr>
              <a:lnSpc>
                <a:spcPct val="150000"/>
              </a:lnSpc>
            </a:pPr>
            <a:r>
              <a:rPr lang="zh-CN" altLang="en-US" dirty="0"/>
              <a:t>模仿的行为：能够给其他人带去安心的感觉，让他们感受到自己被接纳，而且能够为彼此之间的交往建立一种纽带。</a:t>
            </a:r>
            <a:endParaRPr lang="zh-CN" altLang="en-US" dirty="0"/>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84555" y="1504315"/>
            <a:ext cx="11566525" cy="5010785"/>
          </a:xfrm>
        </p:spPr>
        <p:txBody>
          <a:bodyPr/>
          <a:lstStyle/>
          <a:p>
            <a:pPr>
              <a:lnSpc>
                <a:spcPct val="150000"/>
              </a:lnSpc>
            </a:pPr>
            <a:r>
              <a:rPr lang="zh-CN" altLang="en-US" dirty="0" smtClean="0"/>
              <a:t>在解读身体语言时</a:t>
            </a:r>
            <a:r>
              <a:rPr lang="zh-CN" altLang="en-US" dirty="0"/>
              <a:t>，还须考虑当时的情境、关系深浅、文化背景等外部因素。例如在西方，拥抱、亲吻是普通的社交礼仪，但在东方，却可能会被误解成轻佻无礼。</a:t>
            </a:r>
            <a:endParaRPr lang="zh-CN" altLang="en-US" dirty="0"/>
          </a:p>
          <a:p>
            <a:endParaRPr lang="zh-CN" altLang="en-US" dirty="0"/>
          </a:p>
          <a:p>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84555" y="1089660"/>
            <a:ext cx="11090275" cy="693420"/>
          </a:xfrm>
        </p:spPr>
        <p:txBody>
          <a:bodyPr>
            <a:normAutofit fontScale="90000"/>
          </a:bodyPr>
          <a:p>
            <a:r>
              <a:rPr lang="zh-CN" altLang="en-US">
                <a:sym typeface="+mn-ea"/>
              </a:rPr>
              <a:t>【心理加油站】杜兴式微笑</a:t>
            </a:r>
            <a:br>
              <a:rPr lang="zh-CN" altLang="en-US"/>
            </a:br>
            <a:endParaRPr lang="zh-CN" altLang="en-US">
              <a:sym typeface="+mn-ea"/>
            </a:endParaRPr>
          </a:p>
        </p:txBody>
      </p:sp>
      <p:sp>
        <p:nvSpPr>
          <p:cNvPr id="3" name="内容占位符 2"/>
          <p:cNvSpPr>
            <a:spLocks noGrp="1"/>
          </p:cNvSpPr>
          <p:nvPr>
            <p:ph idx="1"/>
          </p:nvPr>
        </p:nvSpPr>
        <p:spPr/>
        <p:txBody>
          <a:bodyPr>
            <a:normAutofit fontScale="90000" lnSpcReduction="20000"/>
          </a:bodyPr>
          <a:p>
            <a:pPr>
              <a:lnSpc>
                <a:spcPct val="150000"/>
              </a:lnSpc>
            </a:pPr>
            <a:r>
              <a:rPr lang="zh-CN" altLang="en-US"/>
              <a:t>神经病学家杜兴·德·布伦做过一个实验。</a:t>
            </a:r>
            <a:endParaRPr lang="zh-CN" altLang="en-US"/>
          </a:p>
          <a:p>
            <a:pPr>
              <a:lnSpc>
                <a:spcPct val="150000"/>
              </a:lnSpc>
            </a:pPr>
            <a:r>
              <a:rPr lang="zh-CN" altLang="en-US"/>
              <a:t>实验者用电流刺激一个人的脸部肌肉，以研究它们是怎样改变面部表情的。</a:t>
            </a:r>
            <a:endParaRPr lang="zh-CN" altLang="en-US"/>
          </a:p>
          <a:p>
            <a:pPr>
              <a:lnSpc>
                <a:spcPct val="150000"/>
              </a:lnSpc>
            </a:pPr>
            <a:r>
              <a:rPr lang="zh-CN" altLang="en-US"/>
              <a:t>结果发现，真实、有感染力的笑容，是靠颧骨和眼周一起运动的，眼周还会伴随“乌鸦脚”般的细纹。由于眼角周围的肌肉很难被调动，一旦被牵动就是发自内心的笑容了。</a:t>
            </a:r>
            <a:endParaRPr lang="zh-CN" altLang="en-US"/>
          </a:p>
          <a:p>
            <a:pPr>
              <a:lnSpc>
                <a:spcPct val="150000"/>
              </a:lnSpc>
            </a:pPr>
            <a:r>
              <a:rPr lang="zh-CN" altLang="en-US"/>
              <a:t>如果一个人每次看见你，都能露出发自内心的笑容，或是即使他心情不好，一看到你就止不住地笑，那他是真的喜欢你。</a:t>
            </a:r>
            <a:endParaRPr lang="zh-CN" altLang="en-US"/>
          </a:p>
          <a:p>
            <a:pPr>
              <a:lnSpc>
                <a:spcPct val="150000"/>
              </a:lnSpc>
            </a:pPr>
            <a:r>
              <a:rPr lang="zh-CN" altLang="en-US"/>
              <a:t>这种发自内心的笑容也被称为“杜兴式微笑”。</a:t>
            </a: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t>（</a:t>
            </a:r>
            <a:r>
              <a:rPr lang="zh-CN" altLang="zh-CN" b="1" dirty="0"/>
              <a:t>四）刻板印象：别隔着茶色玻璃看人 </a:t>
            </a:r>
            <a:endParaRPr lang="zh-CN" altLang="en-US" dirty="0"/>
          </a:p>
        </p:txBody>
      </p:sp>
      <p:sp>
        <p:nvSpPr>
          <p:cNvPr id="3" name="内容占位符 2"/>
          <p:cNvSpPr>
            <a:spLocks noGrp="1"/>
          </p:cNvSpPr>
          <p:nvPr>
            <p:ph idx="1"/>
          </p:nvPr>
        </p:nvSpPr>
        <p:spPr/>
        <p:txBody>
          <a:bodyPr/>
          <a:lstStyle/>
          <a:p>
            <a:pPr>
              <a:lnSpc>
                <a:spcPct val="150000"/>
              </a:lnSpc>
            </a:pPr>
            <a:r>
              <a:rPr lang="zh-CN" altLang="zh-CN" dirty="0" smtClean="0"/>
              <a:t>刻板</a:t>
            </a:r>
            <a:r>
              <a:rPr lang="zh-CN" altLang="zh-CN" dirty="0"/>
              <a:t>印象指的是人们对某一类人或事物产生的比较固定、概括而笼统的看法。日常生活中刻板印象的例子比比皆是</a:t>
            </a:r>
            <a:r>
              <a:rPr lang="zh-CN" altLang="zh-CN" dirty="0" smtClean="0"/>
              <a:t>。</a:t>
            </a:r>
            <a:endParaRPr lang="en-US" altLang="zh-CN" dirty="0" smtClean="0"/>
          </a:p>
          <a:p>
            <a:pPr>
              <a:lnSpc>
                <a:spcPct val="150000"/>
              </a:lnSpc>
            </a:pPr>
            <a:r>
              <a:rPr lang="zh-CN" altLang="zh-CN" dirty="0" smtClean="0"/>
              <a:t>买</a:t>
            </a:r>
            <a:r>
              <a:rPr lang="zh-CN" altLang="zh-CN" dirty="0"/>
              <a:t>水果的时候，人们往往会挑选黄皮的桔子而不乐意买青皮桔子，尽管这两种桔子一样甜，一样好吃。因为在人们的印象中，青的桔子是未成熟的和酸的</a:t>
            </a:r>
            <a:r>
              <a:rPr lang="zh-CN" altLang="zh-CN" dirty="0" smtClean="0"/>
              <a:t>。</a:t>
            </a:r>
            <a:endParaRPr lang="en-US" altLang="zh-CN" dirty="0" smtClean="0"/>
          </a:p>
          <a:p>
            <a:endParaRPr lang="zh-CN" altLang="zh-CN" dirty="0"/>
          </a:p>
          <a:p>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避免刻板印象形成的小</a:t>
            </a:r>
            <a:r>
              <a:rPr lang="zh-CN" altLang="en-US" dirty="0" smtClean="0"/>
              <a:t>诀窍</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en-US" dirty="0"/>
              <a:t>1.摒弃固定型思维，培养成长型思维。</a:t>
            </a:r>
            <a:endParaRPr lang="zh-CN" altLang="en-US" dirty="0"/>
          </a:p>
          <a:p>
            <a:pPr marL="0" indent="0">
              <a:buNone/>
            </a:pPr>
            <a:r>
              <a:rPr lang="zh-CN" altLang="en-US" dirty="0"/>
              <a:t>2.消除本位主义思想，学会换位思考。</a:t>
            </a:r>
            <a:endParaRPr lang="zh-CN" altLang="en-US" dirty="0"/>
          </a:p>
          <a:p>
            <a:pPr marL="0" indent="0">
              <a:buNone/>
            </a:pPr>
            <a:r>
              <a:rPr lang="zh-CN" altLang="en-US" dirty="0"/>
              <a:t>3. 拓宽自己的交际圈，获取更多的信息。 </a:t>
            </a:r>
            <a:endParaRPr lang="zh-CN" altLang="en-US" dirty="0"/>
          </a:p>
          <a:p>
            <a:pPr marL="0" indent="0">
              <a:buNone/>
            </a:pPr>
            <a:r>
              <a:rPr lang="zh-CN" altLang="en-US" dirty="0"/>
              <a:t>4. 改变所处的环境，进而带来思维的改变。</a:t>
            </a:r>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（五）罗森塔尔效应：期望能产生奇迹</a:t>
            </a:r>
            <a:endParaRPr lang="zh-CN" altLang="en-US" dirty="0"/>
          </a:p>
        </p:txBody>
      </p:sp>
      <p:sp>
        <p:nvSpPr>
          <p:cNvPr id="3" name="内容占位符 2"/>
          <p:cNvSpPr>
            <a:spLocks noGrp="1"/>
          </p:cNvSpPr>
          <p:nvPr>
            <p:ph idx="1"/>
          </p:nvPr>
        </p:nvSpPr>
        <p:spPr>
          <a:xfrm>
            <a:off x="595948" y="1599883"/>
            <a:ext cx="11090275" cy="4589462"/>
          </a:xfrm>
        </p:spPr>
        <p:txBody>
          <a:bodyPr>
            <a:normAutofit/>
          </a:bodyPr>
          <a:lstStyle/>
          <a:p>
            <a:pPr>
              <a:lnSpc>
                <a:spcPct val="120000"/>
              </a:lnSpc>
              <a:spcAft>
                <a:spcPts val="0"/>
              </a:spcAft>
            </a:pPr>
            <a:r>
              <a:rPr lang="en-US" altLang="zh-CN" dirty="0"/>
              <a:t>6</a:t>
            </a:r>
            <a:r>
              <a:rPr lang="zh-CN" altLang="en-US" dirty="0"/>
              <a:t>个年级的</a:t>
            </a:r>
            <a:r>
              <a:rPr lang="en-US" altLang="zh-CN" dirty="0"/>
              <a:t>18</a:t>
            </a:r>
            <a:r>
              <a:rPr lang="zh-CN" altLang="en-US" dirty="0"/>
              <a:t>个班，</a:t>
            </a:r>
            <a:r>
              <a:rPr lang="zh-CN" altLang="en-US" dirty="0">
                <a:solidFill>
                  <a:schemeClr val="tx1"/>
                </a:solidFill>
              </a:rPr>
              <a:t>随机抽取了部分</a:t>
            </a:r>
            <a:r>
              <a:rPr lang="zh-CN" altLang="en-US" dirty="0"/>
              <a:t>学生，进行“发展潜力”的测验。</a:t>
            </a:r>
            <a:endParaRPr lang="en-US" altLang="zh-CN" dirty="0"/>
          </a:p>
          <a:p>
            <a:pPr>
              <a:lnSpc>
                <a:spcPct val="120000"/>
              </a:lnSpc>
              <a:spcAft>
                <a:spcPts val="0"/>
              </a:spcAft>
            </a:pPr>
            <a:r>
              <a:rPr lang="zh-CN" altLang="en-US" dirty="0">
                <a:solidFill>
                  <a:srgbClr val="FF0000"/>
                </a:solidFill>
              </a:rPr>
              <a:t>“最具发展潜力”的名单</a:t>
            </a:r>
            <a:r>
              <a:rPr lang="zh-CN" altLang="en-US" dirty="0"/>
              <a:t>交给校长和任课老师。</a:t>
            </a:r>
            <a:endParaRPr lang="en-US" altLang="zh-CN" dirty="0"/>
          </a:p>
          <a:p>
            <a:pPr>
              <a:lnSpc>
                <a:spcPct val="120000"/>
              </a:lnSpc>
              <a:spcAft>
                <a:spcPts val="0"/>
              </a:spcAft>
            </a:pPr>
            <a:r>
              <a:rPr lang="zh-CN" altLang="en-US" dirty="0"/>
              <a:t>在不告诉学生本人的情况下注意长期观察。</a:t>
            </a:r>
            <a:endParaRPr lang="zh-CN" altLang="en-US" dirty="0"/>
          </a:p>
          <a:p>
            <a:pPr>
              <a:lnSpc>
                <a:spcPct val="120000"/>
              </a:lnSpc>
              <a:spcAft>
                <a:spcPts val="0"/>
              </a:spcAft>
            </a:pPr>
            <a:r>
              <a:rPr lang="en-US" altLang="zh-CN" dirty="0"/>
              <a:t>8</a:t>
            </a:r>
            <a:r>
              <a:rPr lang="zh-CN" altLang="en-US" dirty="0"/>
              <a:t>个月后，</a:t>
            </a:r>
            <a:r>
              <a:rPr lang="zh-CN" altLang="en-US" u="sng" dirty="0">
                <a:solidFill>
                  <a:schemeClr val="tx1"/>
                </a:solidFill>
              </a:rPr>
              <a:t>名单上的学生不但在学习成绩和智力表现上均有明显进步，而且在兴趣、品行、师生关系等方面也都有了很大的变化。</a:t>
            </a:r>
            <a:endParaRPr lang="en-US" altLang="zh-CN" dirty="0">
              <a:solidFill>
                <a:srgbClr val="FF0000"/>
              </a:solidFill>
            </a:endParaRPr>
          </a:p>
          <a:p>
            <a:pPr>
              <a:lnSpc>
                <a:spcPct val="120000"/>
              </a:lnSpc>
              <a:spcAft>
                <a:spcPts val="0"/>
              </a:spcAft>
            </a:pPr>
            <a:r>
              <a:rPr lang="zh-CN" altLang="en-US" dirty="0"/>
              <a:t>事实上，当初那份名单只是罗森塔尔</a:t>
            </a:r>
            <a:r>
              <a:rPr lang="zh-CN" altLang="en-US" dirty="0">
                <a:solidFill>
                  <a:srgbClr val="FF0000"/>
                </a:solidFill>
              </a:rPr>
              <a:t>随机挑选</a:t>
            </a:r>
            <a:r>
              <a:rPr lang="zh-CN" altLang="en-US" dirty="0"/>
              <a:t>出来的。</a:t>
            </a:r>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罗森塔尔效应</a:t>
            </a:r>
            <a:endParaRPr lang="zh-CN" altLang="en-US" dirty="0"/>
          </a:p>
        </p:txBody>
      </p:sp>
      <p:sp>
        <p:nvSpPr>
          <p:cNvPr id="3" name="内容占位符 2"/>
          <p:cNvSpPr>
            <a:spLocks noGrp="1"/>
          </p:cNvSpPr>
          <p:nvPr>
            <p:ph idx="1"/>
          </p:nvPr>
        </p:nvSpPr>
        <p:spPr/>
        <p:txBody>
          <a:bodyPr/>
          <a:lstStyle/>
          <a:p>
            <a:pPr>
              <a:lnSpc>
                <a:spcPct val="150000"/>
              </a:lnSpc>
            </a:pPr>
            <a:r>
              <a:rPr lang="en-US" altLang="zh-CN" dirty="0"/>
              <a:t>8</a:t>
            </a:r>
            <a:r>
              <a:rPr lang="zh-CN" altLang="en-US" dirty="0"/>
              <a:t>个月里，老师们受到了名单的暗示，认为名单上的学生都更有发展潜力，并将这一心理活动通过情感、语言和行为传染给了学生，使学生强烈地感受到来自老师的热爱和期望，从而使各方面得到了异乎寻常的进步。</a:t>
            </a:r>
            <a:endParaRPr lang="zh-CN" altLang="en-US" dirty="0"/>
          </a:p>
          <a:p>
            <a:pPr>
              <a:lnSpc>
                <a:spcPct val="150000"/>
              </a:lnSpc>
            </a:pPr>
            <a:r>
              <a:rPr lang="zh-CN" altLang="en-US" dirty="0"/>
              <a:t>现在，人们就把这种</a:t>
            </a:r>
            <a:r>
              <a:rPr lang="zh-CN" altLang="en-US" u="sng" dirty="0"/>
              <a:t>由他人的期望和热爱，而使人们的行为发生与期望趋于一致的变化情况，称之为“罗森塔尔效应”</a:t>
            </a:r>
            <a:r>
              <a:rPr lang="zh-CN" altLang="en-US" dirty="0"/>
              <a:t>或“</a:t>
            </a:r>
            <a:r>
              <a:rPr lang="zh-CN" altLang="en-US" dirty="0">
                <a:solidFill>
                  <a:srgbClr val="FF0000"/>
                </a:solidFill>
              </a:rPr>
              <a:t>期待效应</a:t>
            </a:r>
            <a:r>
              <a:rPr lang="zh-CN" altLang="en-US" dirty="0"/>
              <a:t>”。</a:t>
            </a:r>
            <a:endParaRPr lang="zh-CN" altLang="en-US"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心语心言</a:t>
            </a:r>
            <a:r>
              <a:rPr lang="en-US" altLang="zh-CN" dirty="0" smtClean="0"/>
              <a:t>】</a:t>
            </a:r>
            <a:endParaRPr lang="zh-CN" altLang="en-US" dirty="0"/>
          </a:p>
        </p:txBody>
      </p:sp>
      <p:sp>
        <p:nvSpPr>
          <p:cNvPr id="3" name="内容占位符 2"/>
          <p:cNvSpPr>
            <a:spLocks noGrp="1"/>
          </p:cNvSpPr>
          <p:nvPr>
            <p:ph idx="1"/>
          </p:nvPr>
        </p:nvSpPr>
        <p:spPr>
          <a:xfrm>
            <a:off x="3549015" y="2172970"/>
            <a:ext cx="8641715" cy="3806190"/>
          </a:xfrm>
        </p:spPr>
        <p:txBody>
          <a:bodyPr/>
          <a:lstStyle/>
          <a:p>
            <a:pPr marL="0" indent="0">
              <a:lnSpc>
                <a:spcPct val="120000"/>
              </a:lnSpc>
              <a:buNone/>
            </a:pPr>
            <a:r>
              <a:rPr lang="zh-CN" altLang="en-US" sz="2000" dirty="0"/>
              <a:t>人之相知，贵相知心。</a:t>
            </a:r>
            <a:endParaRPr lang="zh-CN" altLang="en-US" sz="2000" dirty="0"/>
          </a:p>
          <a:p>
            <a:pPr marL="0" indent="0" algn="r">
              <a:lnSpc>
                <a:spcPct val="120000"/>
              </a:lnSpc>
              <a:buNone/>
            </a:pPr>
            <a:r>
              <a:rPr lang="zh-CN" altLang="en-US" sz="2000" dirty="0"/>
              <a:t>——〔汉〕李陵</a:t>
            </a:r>
            <a:endParaRPr lang="zh-CN" altLang="en-US" sz="2000" dirty="0"/>
          </a:p>
          <a:p>
            <a:pPr marL="0" indent="0">
              <a:lnSpc>
                <a:spcPct val="120000"/>
              </a:lnSpc>
              <a:buNone/>
            </a:pPr>
            <a:r>
              <a:rPr lang="zh-CN" altLang="en-US" sz="2000" dirty="0"/>
              <a:t>人生结交在始终，莫为升沉中路分。</a:t>
            </a:r>
            <a:endParaRPr lang="zh-CN" altLang="en-US" sz="2000" dirty="0"/>
          </a:p>
          <a:p>
            <a:pPr marL="0" indent="0" algn="r">
              <a:lnSpc>
                <a:spcPct val="120000"/>
              </a:lnSpc>
              <a:buNone/>
            </a:pPr>
            <a:r>
              <a:rPr lang="zh-CN" altLang="en-US" sz="2000" dirty="0"/>
              <a:t>——〔唐〕李贺</a:t>
            </a:r>
            <a:endParaRPr lang="zh-CN" altLang="en-US" sz="2000" dirty="0"/>
          </a:p>
          <a:p>
            <a:pPr marL="0" indent="0">
              <a:lnSpc>
                <a:spcPct val="120000"/>
              </a:lnSpc>
              <a:buNone/>
            </a:pPr>
            <a:r>
              <a:rPr lang="zh-CN" altLang="en-US" sz="2000" dirty="0"/>
              <a:t>交朋友不是让我们用眼睛去挑那十全十美的，而是让我们用心去吸引那志同道合的。</a:t>
            </a:r>
            <a:endParaRPr lang="zh-CN" altLang="en-US" sz="2000" dirty="0"/>
          </a:p>
          <a:p>
            <a:pPr marL="0" indent="0" algn="r">
              <a:lnSpc>
                <a:spcPct val="120000"/>
              </a:lnSpc>
              <a:buNone/>
            </a:pPr>
            <a:r>
              <a:rPr lang="zh-CN" altLang="en-US" sz="2000" dirty="0"/>
              <a:t>——〔法〕罗曼·罗兰</a:t>
            </a:r>
            <a:endParaRPr lang="zh-CN" altLang="en-US" sz="2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六、社交距离效应：把握最恰当的</a:t>
            </a:r>
            <a:r>
              <a:rPr lang="zh-CN" altLang="en-US" dirty="0" smtClean="0"/>
              <a:t>尺度</a:t>
            </a:r>
            <a:endParaRPr lang="zh-CN" altLang="en-US" dirty="0"/>
          </a:p>
        </p:txBody>
      </p:sp>
      <p:sp>
        <p:nvSpPr>
          <p:cNvPr id="3" name="内容占位符 2"/>
          <p:cNvSpPr>
            <a:spLocks noGrp="1"/>
          </p:cNvSpPr>
          <p:nvPr>
            <p:ph idx="1"/>
          </p:nvPr>
        </p:nvSpPr>
        <p:spPr/>
        <p:txBody>
          <a:bodyPr>
            <a:normAutofit fontScale="90000" lnSpcReduction="20000"/>
          </a:bodyPr>
          <a:lstStyle/>
          <a:p>
            <a:pPr>
              <a:lnSpc>
                <a:spcPct val="150000"/>
              </a:lnSpc>
            </a:pPr>
            <a:r>
              <a:rPr lang="zh-CN" altLang="en-US" dirty="0" smtClean="0"/>
              <a:t>社交</a:t>
            </a:r>
            <a:r>
              <a:rPr lang="zh-CN" altLang="en-US" dirty="0"/>
              <a:t>距离效应指个体之间在进行交往时通常保持的距离，受到个体之间由于相容关系不同而产生的情感距离的影响</a:t>
            </a:r>
            <a:r>
              <a:rPr lang="zh-CN" altLang="en-US" dirty="0" smtClean="0"/>
              <a:t>。</a:t>
            </a:r>
            <a:endParaRPr lang="en-US" altLang="zh-CN" dirty="0" smtClean="0"/>
          </a:p>
          <a:p>
            <a:pPr>
              <a:lnSpc>
                <a:spcPct val="150000"/>
              </a:lnSpc>
            </a:pPr>
            <a:r>
              <a:rPr lang="zh-CN" altLang="en-US" dirty="0" smtClean="0"/>
              <a:t>心理学家</a:t>
            </a:r>
            <a:r>
              <a:rPr lang="zh-CN" altLang="en-US" dirty="0"/>
              <a:t>曾经做过这样一个实验。在一个刚刚开门的大阅览室里，当里面只有一位读者时，心理学家就进去拿椅子坐在他或她的旁边。试验进行了整整</a:t>
            </a:r>
            <a:r>
              <a:rPr lang="en-US" altLang="zh-CN" dirty="0"/>
              <a:t>80</a:t>
            </a:r>
            <a:r>
              <a:rPr lang="zh-CN" altLang="en-US" dirty="0"/>
              <a:t>个人次。结果证明，在一个只有两位读者的空旷的阅览室里，没有一个被试者能够忍受一个陌生人紧挨自己坐下。</a:t>
            </a:r>
            <a:endParaRPr lang="zh-CN" altLang="en-US" dirty="0"/>
          </a:p>
          <a:p>
            <a:pPr>
              <a:lnSpc>
                <a:spcPct val="150000"/>
              </a:lnSpc>
            </a:pPr>
            <a:r>
              <a:rPr lang="zh-CN" altLang="en-US" dirty="0"/>
              <a:t>人际交往的空间距离不是固定不变的，这依赖于具体情境、交谈双方的关系、社会地位、文化背景、性格特征、心境等。</a:t>
            </a:r>
            <a:endParaRPr lang="zh-CN" altLang="en-US" dirty="0"/>
          </a:p>
          <a:p>
            <a:endParaRPr lang="zh-CN" altLang="en-US" dirty="0"/>
          </a:p>
          <a:p>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四种</a:t>
            </a:r>
            <a:r>
              <a:rPr lang="zh-CN" altLang="en-US" dirty="0" smtClean="0"/>
              <a:t>人际距离</a:t>
            </a:r>
            <a:endParaRPr lang="zh-CN" altLang="en-US" dirty="0"/>
          </a:p>
        </p:txBody>
      </p:sp>
      <p:sp>
        <p:nvSpPr>
          <p:cNvPr id="3" name="内容占位符 2"/>
          <p:cNvSpPr>
            <a:spLocks noGrp="1"/>
          </p:cNvSpPr>
          <p:nvPr>
            <p:ph idx="1"/>
          </p:nvPr>
        </p:nvSpPr>
        <p:spPr>
          <a:xfrm>
            <a:off x="236855" y="1644015"/>
            <a:ext cx="11885295" cy="5409565"/>
          </a:xfrm>
        </p:spPr>
        <p:txBody>
          <a:bodyPr>
            <a:normAutofit lnSpcReduction="20000"/>
          </a:bodyPr>
          <a:lstStyle/>
          <a:p>
            <a:pPr>
              <a:lnSpc>
                <a:spcPct val="150000"/>
              </a:lnSpc>
            </a:pPr>
            <a:r>
              <a:rPr lang="zh-CN" altLang="en-US" dirty="0" smtClean="0"/>
              <a:t>美国</a:t>
            </a:r>
            <a:r>
              <a:rPr lang="zh-CN" altLang="en-US" dirty="0"/>
              <a:t>人类学家爱德华</a:t>
            </a:r>
            <a:r>
              <a:rPr lang="en-US" altLang="zh-CN" dirty="0"/>
              <a:t>•</a:t>
            </a:r>
            <a:r>
              <a:rPr lang="zh-CN" altLang="en-US" dirty="0"/>
              <a:t>霍</a:t>
            </a:r>
            <a:r>
              <a:rPr lang="zh-CN" altLang="en-US" dirty="0" smtClean="0"/>
              <a:t>尔将</a:t>
            </a:r>
            <a:r>
              <a:rPr lang="zh-CN" altLang="en-US" dirty="0"/>
              <a:t>“人际距离”划分为四种： </a:t>
            </a:r>
            <a:endParaRPr lang="zh-CN" altLang="en-US" dirty="0"/>
          </a:p>
          <a:p>
            <a:pPr lvl="1">
              <a:lnSpc>
                <a:spcPct val="150000"/>
              </a:lnSpc>
              <a:buFont typeface="Wingdings" panose="05000000000000000000" pitchFamily="2" charset="2"/>
              <a:buChar char="ü"/>
            </a:pPr>
            <a:r>
              <a:rPr lang="zh-CN" altLang="en-US" dirty="0" smtClean="0"/>
              <a:t>亲密</a:t>
            </a:r>
            <a:r>
              <a:rPr lang="zh-CN" altLang="en-US" dirty="0"/>
              <a:t>距离（</a:t>
            </a:r>
            <a:r>
              <a:rPr lang="en-US" altLang="zh-CN" dirty="0"/>
              <a:t>0-18</a:t>
            </a:r>
            <a:r>
              <a:rPr lang="zh-CN" altLang="en-US" dirty="0"/>
              <a:t>英寸，相当于</a:t>
            </a:r>
            <a:r>
              <a:rPr lang="en-US" altLang="zh-CN" dirty="0"/>
              <a:t>0-0.5</a:t>
            </a:r>
            <a:r>
              <a:rPr lang="zh-CN" altLang="en-US" dirty="0"/>
              <a:t>米），通常用于父母与子女之间、情人或恋人之间，在此距离上双方均可感受到对方的气味、呼吸、体温等私密性刺激。  </a:t>
            </a:r>
            <a:endParaRPr lang="zh-CN" altLang="en-US" dirty="0"/>
          </a:p>
          <a:p>
            <a:pPr lvl="1">
              <a:lnSpc>
                <a:spcPct val="150000"/>
              </a:lnSpc>
              <a:buFont typeface="Wingdings" panose="05000000000000000000" pitchFamily="2" charset="2"/>
              <a:buChar char="ü"/>
            </a:pPr>
            <a:r>
              <a:rPr lang="zh-CN" altLang="en-US" dirty="0" smtClean="0"/>
              <a:t>个人</a:t>
            </a:r>
            <a:r>
              <a:rPr lang="zh-CN" altLang="en-US" dirty="0"/>
              <a:t>距离（</a:t>
            </a:r>
            <a:r>
              <a:rPr lang="en-US" altLang="zh-CN" dirty="0"/>
              <a:t>1.5~4</a:t>
            </a:r>
            <a:r>
              <a:rPr lang="zh-CN" altLang="en-US" dirty="0"/>
              <a:t>英尺，相当于</a:t>
            </a:r>
            <a:r>
              <a:rPr lang="en-US" altLang="zh-CN" dirty="0"/>
              <a:t>0.5-1.2</a:t>
            </a:r>
            <a:r>
              <a:rPr lang="zh-CN" altLang="en-US" dirty="0"/>
              <a:t>米），一般是用于朋友之间，此时，人们说话温柔，可以感知大量的体语信息。 </a:t>
            </a:r>
            <a:endParaRPr lang="zh-CN" altLang="en-US" dirty="0"/>
          </a:p>
          <a:p>
            <a:pPr lvl="1">
              <a:lnSpc>
                <a:spcPct val="150000"/>
              </a:lnSpc>
              <a:buFont typeface="Wingdings" panose="05000000000000000000" pitchFamily="2" charset="2"/>
              <a:buChar char="ü"/>
            </a:pPr>
            <a:r>
              <a:rPr lang="zh-CN" altLang="en-US" dirty="0" smtClean="0"/>
              <a:t>社会</a:t>
            </a:r>
            <a:r>
              <a:rPr lang="zh-CN" altLang="en-US" dirty="0"/>
              <a:t>距离（</a:t>
            </a:r>
            <a:r>
              <a:rPr lang="en-US" altLang="zh-CN" dirty="0"/>
              <a:t>4-12</a:t>
            </a:r>
            <a:r>
              <a:rPr lang="zh-CN" altLang="en-US" dirty="0"/>
              <a:t>英尺，相当于</a:t>
            </a:r>
            <a:r>
              <a:rPr lang="en-US" altLang="zh-CN" dirty="0"/>
              <a:t>1.2-3.5</a:t>
            </a:r>
            <a:r>
              <a:rPr lang="zh-CN" altLang="en-US" dirty="0"/>
              <a:t>米），用于具有公开关系而不是私人关系的个体之间，如上下级关系、顾客与售货员之间、医生与病人之间等。 </a:t>
            </a:r>
            <a:endParaRPr lang="zh-CN" altLang="en-US" dirty="0"/>
          </a:p>
          <a:p>
            <a:pPr lvl="1">
              <a:lnSpc>
                <a:spcPct val="150000"/>
              </a:lnSpc>
              <a:buFont typeface="Wingdings" panose="05000000000000000000" pitchFamily="2" charset="2"/>
              <a:buChar char="ü"/>
            </a:pPr>
            <a:r>
              <a:rPr lang="zh-CN" altLang="en-US" dirty="0"/>
              <a:t>公众距离（</a:t>
            </a:r>
            <a:r>
              <a:rPr lang="en-US" altLang="zh-CN" dirty="0"/>
              <a:t>12-25</a:t>
            </a:r>
            <a:r>
              <a:rPr lang="zh-CN" altLang="en-US" dirty="0"/>
              <a:t>英尺，相当于</a:t>
            </a:r>
            <a:r>
              <a:rPr lang="en-US" altLang="zh-CN" dirty="0"/>
              <a:t>3.5-7.5</a:t>
            </a:r>
            <a:r>
              <a:rPr lang="zh-CN" altLang="en-US" dirty="0"/>
              <a:t>米），用于进行正式交往的个体之间或陌生人之间，这些都有社会的标准或习俗。这时的沟通往往是单向的。 </a:t>
            </a:r>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3851275" y="2992755"/>
            <a:ext cx="8266430"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大学生人际交往障碍及调适</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385763"/>
            <a:ext cx="11737825" cy="1397000"/>
          </a:xfrm>
        </p:spPr>
        <p:txBody>
          <a:bodyPr>
            <a:normAutofit/>
          </a:bodyPr>
          <a:lstStyle/>
          <a:p>
            <a:r>
              <a:rPr lang="en-US" altLang="zh-CN" dirty="0"/>
              <a:t>【</a:t>
            </a:r>
            <a:r>
              <a:rPr lang="zh-CN" altLang="en-US" dirty="0"/>
              <a:t>案例导入</a:t>
            </a:r>
            <a:r>
              <a:rPr lang="en-US" altLang="zh-CN" dirty="0" smtClean="0"/>
              <a:t>】</a:t>
            </a:r>
            <a:r>
              <a:rPr lang="zh-CN" altLang="en-US" dirty="0"/>
              <a:t>宿舍里的</a:t>
            </a:r>
            <a:r>
              <a:rPr lang="zh-CN" altLang="en-US" dirty="0" smtClean="0"/>
              <a:t>故事</a:t>
            </a:r>
            <a:endParaRPr lang="zh-CN" altLang="en-US" dirty="0"/>
          </a:p>
        </p:txBody>
      </p:sp>
      <p:sp>
        <p:nvSpPr>
          <p:cNvPr id="3" name="内容占位符 2"/>
          <p:cNvSpPr>
            <a:spLocks noGrp="1"/>
          </p:cNvSpPr>
          <p:nvPr>
            <p:ph idx="1"/>
          </p:nvPr>
        </p:nvSpPr>
        <p:spPr>
          <a:xfrm>
            <a:off x="377825" y="1485900"/>
            <a:ext cx="12101195" cy="5746750"/>
          </a:xfrm>
        </p:spPr>
        <p:txBody>
          <a:bodyPr>
            <a:noAutofit/>
          </a:bodyPr>
          <a:lstStyle/>
          <a:p>
            <a:pPr>
              <a:lnSpc>
                <a:spcPct val="100000"/>
              </a:lnSpc>
            </a:pPr>
            <a:r>
              <a:rPr lang="zh-CN" altLang="en-US" sz="2400" dirty="0" smtClean="0"/>
              <a:t>芳</a:t>
            </a:r>
            <a:r>
              <a:rPr lang="zh-CN" altLang="en-US" sz="2400" dirty="0"/>
              <a:t>芳与敏敏都来自粤西某个城市，上大学后，她们正好被分配到同一个宿舍生活。由于方言相通，入学不久，两个人很自然地成为了形影不离的好朋友</a:t>
            </a:r>
            <a:r>
              <a:rPr lang="zh-CN" altLang="en-US" sz="2400" dirty="0" smtClean="0"/>
              <a:t>。</a:t>
            </a:r>
            <a:endParaRPr lang="en-US" altLang="zh-CN" sz="2400" dirty="0" smtClean="0"/>
          </a:p>
          <a:p>
            <a:pPr>
              <a:lnSpc>
                <a:spcPct val="100000"/>
              </a:lnSpc>
            </a:pPr>
            <a:r>
              <a:rPr lang="zh-CN" altLang="en-US" sz="2400" dirty="0" smtClean="0"/>
              <a:t>敏</a:t>
            </a:r>
            <a:r>
              <a:rPr lang="zh-CN" altLang="en-US" sz="2400" dirty="0"/>
              <a:t>敏性格活泼开朗，爱唱爱跳，在大学里参加了好几个学生社团，并结交了不少好朋友，还成为了校学生会文娱部的骨干。芳芳则性格内向，不善言辞，喜欢呆在宿舍上网煲剧</a:t>
            </a:r>
            <a:r>
              <a:rPr lang="zh-CN" altLang="en-US" sz="2400" dirty="0" smtClean="0"/>
              <a:t>。</a:t>
            </a:r>
            <a:endParaRPr lang="en-US" altLang="zh-CN" sz="2400" dirty="0" smtClean="0"/>
          </a:p>
          <a:p>
            <a:pPr>
              <a:lnSpc>
                <a:spcPct val="100000"/>
              </a:lnSpc>
            </a:pPr>
            <a:r>
              <a:rPr lang="zh-CN" altLang="en-US" sz="2400" dirty="0" smtClean="0"/>
              <a:t>渐渐</a:t>
            </a:r>
            <a:r>
              <a:rPr lang="zh-CN" altLang="en-US" sz="2400" dirty="0"/>
              <a:t>地，由于敏敏经常外出参加活动，陪芳芳的时间也越来越少了，让芳芳觉得有些失落。再加上敏敏每次参加活动回来，都会向芳芳展示自己的成果，让芳芳觉得敏敏是有意在向自己炫耀</a:t>
            </a:r>
            <a:r>
              <a:rPr lang="zh-CN" altLang="en-US" sz="2400" dirty="0" smtClean="0"/>
              <a:t>。</a:t>
            </a:r>
            <a:endParaRPr lang="en-US" altLang="zh-CN" sz="2400" dirty="0" smtClean="0"/>
          </a:p>
          <a:p>
            <a:pPr>
              <a:lnSpc>
                <a:spcPct val="100000"/>
              </a:lnSpc>
            </a:pPr>
            <a:r>
              <a:rPr lang="zh-CN" altLang="en-US" sz="2400" dirty="0" smtClean="0"/>
              <a:t>对比</a:t>
            </a:r>
            <a:r>
              <a:rPr lang="zh-CN" altLang="en-US" sz="2400" dirty="0"/>
              <a:t>敏敏忙忙碌碌、多姿多彩的大学生活，芳芳感觉自己像一只丑小鸭，心里面很不是滋味。渐渐地，她认为敏敏处处都比自己强，把风头占尽，无意间时常以冷眼对敏敏，说话也经常带刺</a:t>
            </a:r>
            <a:r>
              <a:rPr lang="zh-CN" altLang="en-US" sz="2400" dirty="0" smtClean="0"/>
              <a:t>。</a:t>
            </a:r>
            <a:endParaRPr lang="en-US" altLang="zh-CN" sz="2400" dirty="0" smtClean="0"/>
          </a:p>
          <a:p>
            <a:pPr>
              <a:lnSpc>
                <a:spcPct val="100000"/>
              </a:lnSpc>
            </a:pPr>
            <a:r>
              <a:rPr lang="zh-CN" altLang="en-US" sz="2400" dirty="0" smtClean="0"/>
              <a:t>大学</a:t>
            </a:r>
            <a:r>
              <a:rPr lang="zh-CN" altLang="en-US" sz="2400" dirty="0"/>
              <a:t>二年级，敏敏参加了学校组织的十大歌手大赛，并获得了一等奖。芳芳得知这一消息后情绪很激动，失控地将敏敏最喜欢的音乐手机摔成碎片，扔在垃圾桶里。敏敏发现后，不知道该怎样对待芳芳，更想不通芳芳怎么会变成这样？</a:t>
            </a:r>
            <a:endParaRPr lang="zh-CN" altLang="en-US"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r>
              <a:rPr lang="zh-CN" altLang="en-US" dirty="0"/>
              <a:t>敏敏和芳芳该如何化解矛盾和冲突</a:t>
            </a:r>
            <a:r>
              <a:rPr lang="zh-CN" altLang="en-US" dirty="0" smtClean="0"/>
              <a:t>？</a:t>
            </a:r>
            <a:endParaRPr lang="en-US" altLang="zh-CN" dirty="0" smtClean="0"/>
          </a:p>
          <a:p>
            <a:r>
              <a:rPr lang="zh-CN" altLang="en-US" dirty="0" smtClean="0"/>
              <a:t>你</a:t>
            </a:r>
            <a:r>
              <a:rPr lang="zh-CN" altLang="en-US" dirty="0"/>
              <a:t>在日常生活中是如何避免人际关系中的矛盾与冲突的？</a:t>
            </a:r>
            <a:endParaRPr lang="zh-CN" altLang="zh-CN"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一、大学生常见的人际交往问题</a:t>
            </a:r>
            <a:endParaRPr lang="zh-CN" altLang="en-US"/>
          </a:p>
        </p:txBody>
      </p:sp>
      <p:sp>
        <p:nvSpPr>
          <p:cNvPr id="3" name="内容占位符 2"/>
          <p:cNvSpPr>
            <a:spLocks noGrp="1"/>
          </p:cNvSpPr>
          <p:nvPr>
            <p:ph idx="1"/>
          </p:nvPr>
        </p:nvSpPr>
        <p:spPr>
          <a:xfrm>
            <a:off x="596900" y="1602105"/>
            <a:ext cx="11722735" cy="5298440"/>
          </a:xfrm>
        </p:spPr>
        <p:txBody>
          <a:bodyPr>
            <a:normAutofit fontScale="90000"/>
          </a:bodyPr>
          <a:p>
            <a:pPr>
              <a:lnSpc>
                <a:spcPct val="150000"/>
              </a:lnSpc>
            </a:pPr>
            <a:r>
              <a:rPr lang="zh-CN" altLang="en-US"/>
              <a:t>据麦可思进行的一项调查显示，21%的被调查大学生遇到人际关系问题；约三成受访学生上网时间明显多于与寝室同学交流的时间，超四成大学生两者所花费的时间大概相同，仅24%的学生花在和室友相处的时间多于上网时间。</a:t>
            </a:r>
            <a:endParaRPr lang="zh-CN" altLang="en-US"/>
          </a:p>
          <a:p>
            <a:pPr>
              <a:lnSpc>
                <a:spcPct val="150000"/>
              </a:lnSpc>
            </a:pPr>
            <a:r>
              <a:rPr lang="zh-CN" altLang="en-US"/>
              <a:t>大学生常见的人际交往问题有：</a:t>
            </a:r>
            <a:endParaRPr lang="zh-CN" altLang="en-US"/>
          </a:p>
          <a:p>
            <a:pPr marL="0" indent="0">
              <a:lnSpc>
                <a:spcPct val="150000"/>
              </a:lnSpc>
              <a:buNone/>
            </a:pPr>
            <a:r>
              <a:rPr lang="zh-CN" altLang="en-US"/>
              <a:t>（一）渴望与人交往，但缺乏交往能力</a:t>
            </a:r>
            <a:endParaRPr lang="zh-CN" altLang="en-US"/>
          </a:p>
          <a:p>
            <a:pPr marL="0" indent="0">
              <a:lnSpc>
                <a:spcPct val="150000"/>
              </a:lnSpc>
              <a:buNone/>
            </a:pPr>
            <a:r>
              <a:rPr lang="zh-CN" altLang="en-US"/>
              <a:t>（二）缺少知心朋友，难建立深层关系</a:t>
            </a:r>
            <a:endParaRPr lang="zh-CN" altLang="en-US"/>
          </a:p>
          <a:p>
            <a:pPr marL="0" indent="0">
              <a:lnSpc>
                <a:spcPct val="150000"/>
              </a:lnSpc>
              <a:buNone/>
            </a:pPr>
            <a:r>
              <a:rPr lang="zh-CN" altLang="en-US"/>
              <a:t>（三）畏惧与人交往，时常封闭自己</a:t>
            </a:r>
            <a:endParaRPr lang="zh-CN" altLang="en-US"/>
          </a:p>
          <a:p>
            <a:pPr marL="0" indent="0">
              <a:lnSpc>
                <a:spcPct val="150000"/>
              </a:lnSpc>
              <a:buNone/>
            </a:pPr>
            <a:r>
              <a:rPr lang="zh-CN" altLang="en-US"/>
              <a:t>（四）沉醉网络交往，逃避现实生活</a:t>
            </a:r>
            <a:endParaRPr lang="zh-CN"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二、大学生人际交往障碍的心理原因</a:t>
            </a:r>
            <a:endParaRPr lang="zh-CN" altLang="en-US"/>
          </a:p>
        </p:txBody>
      </p:sp>
      <p:sp>
        <p:nvSpPr>
          <p:cNvPr id="3" name="内容占位符 2"/>
          <p:cNvSpPr>
            <a:spLocks noGrp="1"/>
          </p:cNvSpPr>
          <p:nvPr>
            <p:ph idx="1"/>
          </p:nvPr>
        </p:nvSpPr>
        <p:spPr>
          <a:xfrm>
            <a:off x="884555" y="1743710"/>
            <a:ext cx="11090275" cy="4771390"/>
          </a:xfrm>
        </p:spPr>
        <p:txBody>
          <a:bodyPr>
            <a:normAutofit fontScale="90000"/>
          </a:bodyPr>
          <a:p>
            <a:pPr marL="0" indent="0">
              <a:buNone/>
            </a:pPr>
            <a:r>
              <a:rPr lang="zh-CN" altLang="en-US" sz="3100"/>
              <a:t>（一）</a:t>
            </a:r>
            <a:r>
              <a:rPr lang="zh-CN" altLang="en-US" sz="3100" dirty="0">
                <a:sym typeface="+mn-ea"/>
              </a:rPr>
              <a:t>自卑</a:t>
            </a:r>
            <a:r>
              <a:rPr lang="zh-CN" altLang="en-US" sz="3100" dirty="0" smtClean="0">
                <a:sym typeface="+mn-ea"/>
              </a:rPr>
              <a:t>心理</a:t>
            </a:r>
            <a:endParaRPr lang="zh-CN" altLang="en-US" sz="3100" dirty="0" smtClean="0">
              <a:sym typeface="+mn-ea"/>
            </a:endParaRPr>
          </a:p>
          <a:p>
            <a:pPr>
              <a:lnSpc>
                <a:spcPct val="150000"/>
              </a:lnSpc>
            </a:pPr>
            <a:r>
              <a:rPr lang="zh-CN" altLang="en-US"/>
              <a:t>自卑通常表现为一个人不相信自己的能力，对自己的能力、品质等作出偏低的评价,常伴有内疚、不安、悲伤、忧郁等情绪体验。</a:t>
            </a:r>
            <a:endParaRPr lang="zh-CN" altLang="en-US"/>
          </a:p>
          <a:p>
            <a:pPr>
              <a:lnSpc>
                <a:spcPct val="150000"/>
              </a:lnSpc>
            </a:pPr>
            <a:r>
              <a:rPr lang="zh-CN" altLang="en-US"/>
              <a:t>自卑的人通常拿自己的缺点和别人的优点相比，总觉得自己处处不如别人，看不到自己的价值，久而久之便产生悲观厌世的情绪或对生活失去希望。</a:t>
            </a:r>
            <a:endParaRPr lang="zh-CN" altLang="en-US"/>
          </a:p>
          <a:p>
            <a:pPr>
              <a:lnSpc>
                <a:spcPct val="150000"/>
              </a:lnSpc>
            </a:pPr>
            <a:r>
              <a:rPr lang="zh-CN" altLang="en-US"/>
              <a:t>心理学研究证实，自卑感越强，人际安全感越低，人际交往的效能也越差。</a:t>
            </a:r>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t>
            </a:r>
            <a:r>
              <a:rPr lang="zh-CN" altLang="en-US" dirty="0" smtClean="0"/>
              <a:t>心理加油站</a:t>
            </a:r>
            <a:r>
              <a:rPr lang="en-US" altLang="zh-CN" dirty="0" smtClean="0"/>
              <a:t>】</a:t>
            </a:r>
            <a:r>
              <a:rPr lang="zh-CN" altLang="en-US" dirty="0" smtClean="0"/>
              <a:t>改变</a:t>
            </a:r>
            <a:r>
              <a:rPr lang="zh-CN" altLang="en-US" dirty="0"/>
              <a:t>自卑的自我</a:t>
            </a:r>
            <a:r>
              <a:rPr lang="zh-CN" altLang="en-US" dirty="0" smtClean="0"/>
              <a:t>训练</a:t>
            </a:r>
            <a:endParaRPr lang="zh-CN" altLang="en-US" dirty="0"/>
          </a:p>
        </p:txBody>
      </p:sp>
      <p:sp>
        <p:nvSpPr>
          <p:cNvPr id="3" name="内容占位符 2"/>
          <p:cNvSpPr>
            <a:spLocks noGrp="1"/>
          </p:cNvSpPr>
          <p:nvPr>
            <p:ph idx="1"/>
          </p:nvPr>
        </p:nvSpPr>
        <p:spPr>
          <a:xfrm>
            <a:off x="477520" y="1925955"/>
            <a:ext cx="11650345" cy="4090035"/>
          </a:xfrm>
        </p:spPr>
        <p:txBody>
          <a:bodyPr>
            <a:normAutofit fontScale="90000"/>
          </a:bodyPr>
          <a:lstStyle/>
          <a:p>
            <a:pPr>
              <a:lnSpc>
                <a:spcPct val="150000"/>
              </a:lnSpc>
            </a:pPr>
            <a:r>
              <a:rPr lang="zh-CN" altLang="en-US" dirty="0" smtClean="0"/>
              <a:t>第一</a:t>
            </a:r>
            <a:r>
              <a:rPr lang="zh-CN" altLang="en-US" dirty="0"/>
              <a:t>步，认识自己</a:t>
            </a:r>
            <a:r>
              <a:rPr lang="en-US" altLang="zh-CN" dirty="0"/>
              <a:t>——</a:t>
            </a:r>
            <a:r>
              <a:rPr lang="zh-CN" altLang="en-US" dirty="0"/>
              <a:t>挖掘自卑的根源，分析它们对心理活动和行为表现的影响</a:t>
            </a:r>
            <a:r>
              <a:rPr lang="zh-CN" altLang="en-US" dirty="0" smtClean="0"/>
              <a:t>。</a:t>
            </a:r>
            <a:endParaRPr lang="en-US" altLang="zh-CN" dirty="0" smtClean="0"/>
          </a:p>
          <a:p>
            <a:pPr>
              <a:lnSpc>
                <a:spcPct val="150000"/>
              </a:lnSpc>
            </a:pPr>
            <a:r>
              <a:rPr lang="zh-CN" altLang="en-US" dirty="0" smtClean="0"/>
              <a:t>第二</a:t>
            </a:r>
            <a:r>
              <a:rPr lang="zh-CN" altLang="en-US" dirty="0"/>
              <a:t>步，掌控自己</a:t>
            </a:r>
            <a:r>
              <a:rPr lang="en-US" altLang="zh-CN" dirty="0"/>
              <a:t>——</a:t>
            </a:r>
            <a:r>
              <a:rPr lang="zh-CN" altLang="en-US" dirty="0"/>
              <a:t>接纳自己的现状，客观地管理自己的心理活动和表现行为</a:t>
            </a:r>
            <a:r>
              <a:rPr lang="zh-CN" altLang="en-US" dirty="0" smtClean="0"/>
              <a:t>。</a:t>
            </a:r>
            <a:endParaRPr lang="en-US" altLang="zh-CN" dirty="0" smtClean="0"/>
          </a:p>
          <a:p>
            <a:pPr>
              <a:lnSpc>
                <a:spcPct val="150000"/>
              </a:lnSpc>
            </a:pPr>
            <a:r>
              <a:rPr lang="zh-CN" altLang="en-US" dirty="0" smtClean="0"/>
              <a:t>第三</a:t>
            </a:r>
            <a:r>
              <a:rPr lang="zh-CN" altLang="en-US" dirty="0"/>
              <a:t>步，改变自己</a:t>
            </a:r>
            <a:r>
              <a:rPr lang="en-US" altLang="zh-CN" dirty="0"/>
              <a:t>——</a:t>
            </a:r>
            <a:r>
              <a:rPr lang="zh-CN" altLang="en-US" dirty="0"/>
              <a:t>超越自己的局限，做成一件又一件的事情，提升自我价值</a:t>
            </a:r>
            <a:r>
              <a:rPr lang="zh-CN" altLang="en-US" dirty="0" smtClean="0"/>
              <a:t>。</a:t>
            </a:r>
            <a:endParaRPr lang="zh-CN"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（二）自负心理 </a:t>
            </a:r>
            <a:endParaRPr lang="zh-CN" altLang="en-US" dirty="0"/>
          </a:p>
        </p:txBody>
      </p:sp>
      <p:sp>
        <p:nvSpPr>
          <p:cNvPr id="3" name="内容占位符 2"/>
          <p:cNvSpPr>
            <a:spLocks noGrp="1"/>
          </p:cNvSpPr>
          <p:nvPr>
            <p:ph idx="1"/>
          </p:nvPr>
        </p:nvSpPr>
        <p:spPr>
          <a:xfrm>
            <a:off x="602615" y="1925955"/>
            <a:ext cx="11948160" cy="4589145"/>
          </a:xfrm>
        </p:spPr>
        <p:txBody>
          <a:bodyPr>
            <a:normAutofit fontScale="90000"/>
          </a:bodyPr>
          <a:lstStyle/>
          <a:p>
            <a:pPr>
              <a:lnSpc>
                <a:spcPct val="150000"/>
              </a:lnSpc>
            </a:pPr>
            <a:r>
              <a:rPr lang="zh-CN" altLang="en-US" dirty="0"/>
              <a:t>自负指一个人对自我的评价过高、过度自信而轻视他人的能力和价值的心理状态。</a:t>
            </a:r>
            <a:endParaRPr lang="zh-CN" altLang="en-US" dirty="0"/>
          </a:p>
          <a:p>
            <a:pPr>
              <a:lnSpc>
                <a:spcPct val="150000"/>
              </a:lnSpc>
            </a:pPr>
            <a:r>
              <a:rPr lang="zh-CN" altLang="en-US" dirty="0" smtClean="0"/>
              <a:t>自负</a:t>
            </a:r>
            <a:r>
              <a:rPr lang="zh-CN" altLang="en-US" dirty="0"/>
              <a:t>的人常常只关心个人的需要，强调自己的感受，却无视他人的需要和感受</a:t>
            </a:r>
            <a:r>
              <a:rPr lang="zh-CN" altLang="en-US" dirty="0" smtClean="0"/>
              <a:t>。</a:t>
            </a:r>
            <a:endParaRPr lang="en-US" altLang="zh-CN" dirty="0" smtClean="0"/>
          </a:p>
          <a:p>
            <a:pPr>
              <a:lnSpc>
                <a:spcPct val="150000"/>
              </a:lnSpc>
            </a:pPr>
            <a:r>
              <a:rPr lang="zh-CN" altLang="en-US" dirty="0" smtClean="0"/>
              <a:t>许多</a:t>
            </a:r>
            <a:r>
              <a:rPr lang="zh-CN" altLang="en-US" dirty="0"/>
              <a:t>学生由于成绩好、能力强等原因，认为自身条件较为优秀，受到老师的喜爱，</a:t>
            </a:r>
            <a:r>
              <a:rPr lang="zh-CN" altLang="en-US" dirty="0" smtClean="0"/>
              <a:t>便不顾</a:t>
            </a:r>
            <a:r>
              <a:rPr lang="zh-CN" altLang="en-US" dirty="0"/>
              <a:t>别人的情绪和态度，以自我为中心</a:t>
            </a:r>
            <a:r>
              <a:rPr lang="zh-CN" altLang="en-US" dirty="0" smtClean="0"/>
              <a:t>，最后</a:t>
            </a:r>
            <a:r>
              <a:rPr lang="zh-CN" altLang="en-US" dirty="0"/>
              <a:t>造成同学间关系的紧张、不和谐。</a:t>
            </a:r>
            <a:endParaRPr lang="zh-CN" altLang="en-US" dirty="0"/>
          </a:p>
          <a:p>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a:t>
            </a:r>
            <a:r>
              <a:rPr lang="zh-CN" altLang="en-US" dirty="0"/>
              <a:t>心理加油站</a:t>
            </a:r>
            <a:r>
              <a:rPr lang="en-US" altLang="zh-CN" dirty="0" smtClean="0"/>
              <a:t>】</a:t>
            </a:r>
            <a:r>
              <a:rPr lang="zh-CN" altLang="en-US" dirty="0" smtClean="0"/>
              <a:t>改变</a:t>
            </a:r>
            <a:r>
              <a:rPr lang="zh-CN" altLang="en-US" dirty="0"/>
              <a:t>自负的自我</a:t>
            </a:r>
            <a:r>
              <a:rPr lang="zh-CN" altLang="en-US" dirty="0" smtClean="0"/>
              <a:t>训练</a:t>
            </a:r>
            <a:endParaRPr lang="zh-CN" altLang="en-US" dirty="0"/>
          </a:p>
        </p:txBody>
      </p:sp>
      <p:sp>
        <p:nvSpPr>
          <p:cNvPr id="3" name="内容占位符 2"/>
          <p:cNvSpPr>
            <a:spLocks noGrp="1"/>
          </p:cNvSpPr>
          <p:nvPr>
            <p:ph idx="1"/>
          </p:nvPr>
        </p:nvSpPr>
        <p:spPr/>
        <p:txBody>
          <a:bodyPr>
            <a:normAutofit/>
          </a:bodyPr>
          <a:lstStyle/>
          <a:p>
            <a:pPr marL="0" indent="0">
              <a:lnSpc>
                <a:spcPct val="150000"/>
              </a:lnSpc>
              <a:buNone/>
            </a:pPr>
            <a:r>
              <a:rPr dirty="0"/>
              <a:t>1.学习平等待人，尊重他人的权力和地位。</a:t>
            </a:r>
            <a:endParaRPr dirty="0"/>
          </a:p>
          <a:p>
            <a:pPr marL="0" indent="0">
              <a:lnSpc>
                <a:spcPct val="150000"/>
              </a:lnSpc>
              <a:buNone/>
            </a:pPr>
            <a:r>
              <a:rPr dirty="0"/>
              <a:t>2.提高自我认识，全面了解自己的优点和缺点。</a:t>
            </a:r>
            <a:endParaRPr dirty="0"/>
          </a:p>
          <a:p>
            <a:pPr marL="0" indent="0">
              <a:lnSpc>
                <a:spcPct val="150000"/>
              </a:lnSpc>
              <a:buNone/>
            </a:pPr>
            <a:r>
              <a:rPr dirty="0"/>
              <a:t>3.勇于承认自己的缺点，坦然接受别人对自己的批评。</a:t>
            </a:r>
            <a:endParaRPr dirty="0"/>
          </a:p>
          <a:p>
            <a:pPr marL="0" indent="0">
              <a:lnSpc>
                <a:spcPct val="150000"/>
              </a:lnSpc>
              <a:buNone/>
            </a:pPr>
            <a:r>
              <a:rPr dirty="0"/>
              <a:t>4.以发展的眼光看待自己，既要看到自己过去的辉煌，又要看到自己的现在和将来。</a:t>
            </a:r>
            <a:endParaRPr dirty="0"/>
          </a:p>
          <a:p>
            <a:pPr marL="0" indent="0">
              <a:lnSpc>
                <a:spcPct val="150000"/>
              </a:lnSpc>
              <a:buNone/>
            </a:pPr>
            <a:r>
              <a:rPr dirty="0"/>
              <a:t>5.学会发自内心地赞美别人。</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372973" y="1293541"/>
            <a:ext cx="6912768" cy="3290570"/>
          </a:xfrm>
          <a:prstGeom prst="rect">
            <a:avLst/>
          </a:prstGeom>
          <a:noFill/>
        </p:spPr>
        <p:txBody>
          <a:bodyPr wrap="square" rtlCol="0">
            <a:spAutoFit/>
          </a:bodyPr>
          <a:lstStyle/>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1.掌握人际交往的涵义，列举并解释人际交往中的心理学效应；</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2.分析并解决人际交往中的心理困惑；</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3.提升人际交往能力，建立良好人际关系。</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（三）嫉妒</a:t>
            </a:r>
            <a:r>
              <a:rPr lang="zh-CN" altLang="en-US" dirty="0" smtClean="0"/>
              <a:t>心理</a:t>
            </a:r>
            <a:endParaRPr lang="zh-CN" altLang="en-US" dirty="0"/>
          </a:p>
        </p:txBody>
      </p:sp>
      <p:sp>
        <p:nvSpPr>
          <p:cNvPr id="3" name="内容占位符 2"/>
          <p:cNvSpPr>
            <a:spLocks noGrp="1"/>
          </p:cNvSpPr>
          <p:nvPr>
            <p:ph idx="1"/>
          </p:nvPr>
        </p:nvSpPr>
        <p:spPr>
          <a:xfrm>
            <a:off x="884555" y="1707515"/>
            <a:ext cx="11090275" cy="4807585"/>
          </a:xfrm>
        </p:spPr>
        <p:txBody>
          <a:bodyPr>
            <a:normAutofit fontScale="90000"/>
          </a:bodyPr>
          <a:lstStyle/>
          <a:p>
            <a:pPr>
              <a:lnSpc>
                <a:spcPct val="150000"/>
              </a:lnSpc>
            </a:pPr>
            <a:r>
              <a:rPr lang="zh-CN" altLang="en-US" dirty="0"/>
              <a:t>嫉妒是一种与他人比较，发现自己在才能、名誉、地位、收入、境遇等方面不如别人而产生的一种由羞愧、愤怒、怨恨组成的复杂情绪状态。</a:t>
            </a:r>
            <a:endParaRPr lang="zh-CN" altLang="en-US" dirty="0"/>
          </a:p>
          <a:p>
            <a:pPr>
              <a:lnSpc>
                <a:spcPct val="150000"/>
              </a:lnSpc>
            </a:pPr>
            <a:r>
              <a:rPr lang="zh-CN" altLang="en-US" dirty="0" smtClean="0"/>
              <a:t>嫉妒</a:t>
            </a:r>
            <a:r>
              <a:rPr lang="zh-CN" altLang="en-US" dirty="0"/>
              <a:t>心理的产生源于两种不合理的认知观念。</a:t>
            </a:r>
            <a:endParaRPr lang="zh-CN" altLang="en-US" dirty="0"/>
          </a:p>
          <a:p>
            <a:pPr lvl="1">
              <a:lnSpc>
                <a:spcPct val="150000"/>
              </a:lnSpc>
              <a:buFont typeface="Wingdings" panose="05000000000000000000" charset="0"/>
              <a:buChar char="p"/>
            </a:pPr>
            <a:r>
              <a:rPr lang="zh-CN" altLang="en-US" dirty="0"/>
              <a:t>一是判断自我价值的标准不合理，认为别人的成功就代表自己的失败；</a:t>
            </a:r>
            <a:endParaRPr lang="zh-CN" altLang="en-US" dirty="0"/>
          </a:p>
          <a:p>
            <a:pPr lvl="1">
              <a:lnSpc>
                <a:spcPct val="150000"/>
              </a:lnSpc>
              <a:buFont typeface="Wingdings" panose="05000000000000000000" charset="0"/>
              <a:buChar char="p"/>
            </a:pPr>
            <a:r>
              <a:rPr lang="zh-CN" altLang="en-US" dirty="0"/>
              <a:t>二是认为别人的成功是对自己的威胁，对自己利益的侵害</a:t>
            </a:r>
            <a:r>
              <a:rPr lang="zh-CN" altLang="en-US" dirty="0" smtClean="0"/>
              <a:t>。</a:t>
            </a:r>
            <a:endParaRPr lang="en-US" altLang="zh-CN" dirty="0" smtClean="0"/>
          </a:p>
          <a:p>
            <a:pPr>
              <a:lnSpc>
                <a:spcPct val="150000"/>
              </a:lnSpc>
            </a:pPr>
            <a:r>
              <a:rPr lang="zh-CN" altLang="en-US" dirty="0" smtClean="0"/>
              <a:t>嫉妒</a:t>
            </a:r>
            <a:r>
              <a:rPr lang="zh-CN" altLang="en-US" dirty="0"/>
              <a:t>容易使人产生怨恨、气愤、恐惧、孤独的心态，还会对大学生的人际交往、学业、情感以及自我发展产生很大的负面影响。</a:t>
            </a:r>
            <a:endParaRPr lang="zh-CN" altLang="en-US" dirty="0"/>
          </a:p>
          <a:p>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a:t>
            </a:r>
            <a:r>
              <a:rPr lang="zh-CN" altLang="en-US" dirty="0"/>
              <a:t>心理加油站</a:t>
            </a:r>
            <a:r>
              <a:rPr lang="en-US" altLang="zh-CN" dirty="0" smtClean="0"/>
              <a:t>】</a:t>
            </a:r>
            <a:r>
              <a:rPr lang="zh-CN" altLang="en-US" dirty="0" smtClean="0"/>
              <a:t>将</a:t>
            </a:r>
            <a:r>
              <a:rPr lang="zh-CN" altLang="en-US" dirty="0"/>
              <a:t>嫉妒化为</a:t>
            </a:r>
            <a:r>
              <a:rPr lang="zh-CN" altLang="en-US" dirty="0" smtClean="0"/>
              <a:t>动力</a:t>
            </a:r>
            <a:endParaRPr lang="zh-CN" altLang="en-US" dirty="0"/>
          </a:p>
        </p:txBody>
      </p:sp>
      <p:sp>
        <p:nvSpPr>
          <p:cNvPr id="3" name="内容占位符 2"/>
          <p:cNvSpPr>
            <a:spLocks noGrp="1"/>
          </p:cNvSpPr>
          <p:nvPr>
            <p:ph idx="1"/>
          </p:nvPr>
        </p:nvSpPr>
        <p:spPr>
          <a:xfrm>
            <a:off x="884555" y="1650365"/>
            <a:ext cx="11090275" cy="4864735"/>
          </a:xfrm>
        </p:spPr>
        <p:txBody>
          <a:bodyPr>
            <a:normAutofit lnSpcReduction="20000"/>
          </a:bodyPr>
          <a:lstStyle/>
          <a:p>
            <a:endParaRPr lang="en-US" altLang="zh-CN" dirty="0" smtClean="0"/>
          </a:p>
          <a:p>
            <a:pPr marL="0" indent="0">
              <a:lnSpc>
                <a:spcPct val="150000"/>
              </a:lnSpc>
              <a:buNone/>
            </a:pPr>
            <a:r>
              <a:rPr lang="zh-CN" altLang="en-US" dirty="0" smtClean="0"/>
              <a:t>当</a:t>
            </a:r>
            <a:r>
              <a:rPr lang="zh-CN" altLang="en-US" dirty="0"/>
              <a:t>嫉妒发生时，我们需要避免用一些不好的方式来表达内心的嫉妒，而是将嫉妒化为动力。</a:t>
            </a:r>
            <a:endParaRPr lang="zh-CN" altLang="en-US" dirty="0"/>
          </a:p>
          <a:p>
            <a:pPr marL="0" indent="0">
              <a:lnSpc>
                <a:spcPct val="150000"/>
              </a:lnSpc>
              <a:buNone/>
            </a:pPr>
            <a:r>
              <a:rPr lang="en-US" altLang="zh-CN" dirty="0"/>
              <a:t>1</a:t>
            </a:r>
            <a:r>
              <a:rPr lang="zh-CN" altLang="en-US" dirty="0"/>
              <a:t>．换位思考法</a:t>
            </a:r>
            <a:r>
              <a:rPr lang="zh-CN" altLang="en-US" dirty="0" smtClean="0"/>
              <a:t>。</a:t>
            </a:r>
            <a:endParaRPr lang="en-US" altLang="zh-CN" dirty="0" smtClean="0"/>
          </a:p>
          <a:p>
            <a:pPr marL="0" indent="0">
              <a:lnSpc>
                <a:spcPct val="150000"/>
              </a:lnSpc>
              <a:buNone/>
            </a:pPr>
            <a:r>
              <a:rPr lang="en-US" altLang="zh-CN" dirty="0" smtClean="0"/>
              <a:t>2</a:t>
            </a:r>
            <a:r>
              <a:rPr lang="zh-CN" altLang="en-US" dirty="0"/>
              <a:t>．目标转移法</a:t>
            </a:r>
            <a:r>
              <a:rPr lang="zh-CN" altLang="en-US" dirty="0" smtClean="0"/>
              <a:t>。</a:t>
            </a:r>
            <a:endParaRPr lang="en-US" altLang="zh-CN" dirty="0" smtClean="0"/>
          </a:p>
          <a:p>
            <a:pPr marL="0" indent="0">
              <a:lnSpc>
                <a:spcPct val="150000"/>
              </a:lnSpc>
              <a:buNone/>
            </a:pPr>
            <a:r>
              <a:rPr lang="en-US" altLang="zh-CN" dirty="0" smtClean="0"/>
              <a:t>3</a:t>
            </a:r>
            <a:r>
              <a:rPr lang="zh-CN" altLang="en-US" dirty="0"/>
              <a:t>．自我激将法</a:t>
            </a:r>
            <a:r>
              <a:rPr lang="zh-CN" altLang="en-US" dirty="0" smtClean="0"/>
              <a:t>。</a:t>
            </a:r>
            <a:endParaRPr lang="en-US" altLang="zh-CN" dirty="0" smtClean="0"/>
          </a:p>
          <a:p>
            <a:pPr marL="0" indent="0">
              <a:lnSpc>
                <a:spcPct val="150000"/>
              </a:lnSpc>
              <a:buNone/>
            </a:pPr>
            <a:r>
              <a:rPr lang="en-US" altLang="zh-CN" dirty="0" smtClean="0"/>
              <a:t>4</a:t>
            </a:r>
            <a:r>
              <a:rPr lang="zh-CN" altLang="en-US" dirty="0"/>
              <a:t>．勇敢迎战法</a:t>
            </a:r>
            <a:r>
              <a:rPr lang="zh-CN" altLang="en-US" dirty="0" smtClean="0"/>
              <a:t>。</a:t>
            </a:r>
            <a:endParaRPr lang="zh-CN"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（四）多疑</a:t>
            </a:r>
            <a:r>
              <a:rPr lang="zh-CN" altLang="en-US" dirty="0" smtClean="0"/>
              <a:t>心理</a:t>
            </a:r>
            <a:endParaRPr lang="zh-CN" altLang="en-US" dirty="0"/>
          </a:p>
        </p:txBody>
      </p:sp>
      <p:sp>
        <p:nvSpPr>
          <p:cNvPr id="3" name="内容占位符 2"/>
          <p:cNvSpPr>
            <a:spLocks noGrp="1"/>
          </p:cNvSpPr>
          <p:nvPr>
            <p:ph idx="1"/>
          </p:nvPr>
        </p:nvSpPr>
        <p:spPr>
          <a:xfrm>
            <a:off x="434975" y="1925955"/>
            <a:ext cx="12153900" cy="4589145"/>
          </a:xfrm>
        </p:spPr>
        <p:txBody>
          <a:bodyPr/>
          <a:lstStyle/>
          <a:p>
            <a:pPr>
              <a:lnSpc>
                <a:spcPct val="150000"/>
              </a:lnSpc>
            </a:pPr>
            <a:r>
              <a:rPr lang="zh-CN" altLang="en-US" sz="2400" dirty="0"/>
              <a:t>多疑是一种由主观推测产生的对人和事过度敏感、多虑和不信任的复杂情感体验。</a:t>
            </a:r>
            <a:endParaRPr lang="zh-CN" altLang="en-US" sz="2400" dirty="0"/>
          </a:p>
          <a:p>
            <a:pPr>
              <a:lnSpc>
                <a:spcPct val="150000"/>
              </a:lnSpc>
            </a:pPr>
            <a:r>
              <a:rPr lang="zh-CN" altLang="en-US" sz="2400" dirty="0"/>
              <a:t>性格上的偏执和敏感、思想上的封闭、曾经被欺骗和背叛的经历，以及充满不信任和猜疑的生活环境等都可能是造成个体多疑的原因。</a:t>
            </a:r>
            <a:endParaRPr lang="zh-CN" altLang="en-US" sz="2400" dirty="0"/>
          </a:p>
          <a:p>
            <a:pPr>
              <a:lnSpc>
                <a:spcPct val="150000"/>
              </a:lnSpc>
            </a:pPr>
            <a:r>
              <a:rPr lang="zh-CN" altLang="en-US" sz="2400" dirty="0"/>
              <a:t>多疑不仅会造成人际关系的紧张，还会使自身也处于紧张状态，给当事人带来不安全感和心理上的痛苦。</a:t>
            </a:r>
            <a:endParaRPr lang="zh-CN" altLang="en-US" sz="24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a:t>
            </a:r>
            <a:r>
              <a:rPr lang="zh-CN" altLang="en-US" dirty="0"/>
              <a:t>心理加油站</a:t>
            </a:r>
            <a:r>
              <a:rPr lang="en-US" altLang="zh-CN" dirty="0" smtClean="0"/>
              <a:t>】</a:t>
            </a:r>
            <a:r>
              <a:rPr lang="zh-CN" altLang="en-US" dirty="0" smtClean="0"/>
              <a:t>改变</a:t>
            </a:r>
            <a:r>
              <a:rPr lang="zh-CN" altLang="en-US" dirty="0"/>
              <a:t>多疑的</a:t>
            </a:r>
            <a:r>
              <a:rPr lang="zh-CN" altLang="en-US" dirty="0" smtClean="0"/>
              <a:t>处方</a:t>
            </a:r>
            <a:endParaRPr lang="zh-CN" altLang="en-US" dirty="0"/>
          </a:p>
        </p:txBody>
      </p:sp>
      <p:sp>
        <p:nvSpPr>
          <p:cNvPr id="3" name="内容占位符 2"/>
          <p:cNvSpPr>
            <a:spLocks noGrp="1"/>
          </p:cNvSpPr>
          <p:nvPr>
            <p:ph idx="1"/>
          </p:nvPr>
        </p:nvSpPr>
        <p:spPr>
          <a:xfrm>
            <a:off x="379730" y="1600200"/>
            <a:ext cx="12210415" cy="4589145"/>
          </a:xfrm>
        </p:spPr>
        <p:txBody>
          <a:bodyPr>
            <a:noAutofit/>
          </a:bodyPr>
          <a:lstStyle/>
          <a:p>
            <a:pPr marL="0" indent="0">
              <a:lnSpc>
                <a:spcPct val="100000"/>
              </a:lnSpc>
              <a:buNone/>
            </a:pPr>
            <a:r>
              <a:rPr lang="en-US" altLang="zh-CN" sz="2400" dirty="0" smtClean="0"/>
              <a:t>1</a:t>
            </a:r>
            <a:r>
              <a:rPr lang="zh-CN" altLang="en-US" sz="2400" dirty="0"/>
              <a:t>．善于自我反思：为什么我要这样想？理由何在？如果怀疑是错误的，还有哪几种可能发生的情况？</a:t>
            </a:r>
            <a:endParaRPr lang="zh-CN" altLang="en-US" sz="2400" dirty="0"/>
          </a:p>
          <a:p>
            <a:pPr marL="0" indent="0">
              <a:lnSpc>
                <a:spcPct val="100000"/>
              </a:lnSpc>
              <a:buNone/>
            </a:pPr>
            <a:r>
              <a:rPr lang="en-US" altLang="zh-CN" sz="2400" dirty="0"/>
              <a:t>2</a:t>
            </a:r>
            <a:r>
              <a:rPr lang="zh-CN" altLang="en-US" sz="2400" dirty="0"/>
              <a:t>．学习自我控制：学会用理智来控制情绪，从而有意识地培养对自我的诚实度和对他人的信任感。</a:t>
            </a:r>
            <a:endParaRPr lang="zh-CN" altLang="en-US" sz="2400" dirty="0"/>
          </a:p>
          <a:p>
            <a:pPr marL="0" indent="0">
              <a:lnSpc>
                <a:spcPct val="100000"/>
              </a:lnSpc>
              <a:buNone/>
            </a:pPr>
            <a:r>
              <a:rPr lang="en-US" altLang="zh-CN" sz="2400" dirty="0"/>
              <a:t>3</a:t>
            </a:r>
            <a:r>
              <a:rPr lang="zh-CN" altLang="en-US" sz="2400" dirty="0"/>
              <a:t>．多与他人沟通：通过沟通，不仅可以了解对方的想法，消除误会，而且还避免了因误解而产生的冲突。</a:t>
            </a:r>
            <a:endParaRPr lang="zh-CN" altLang="en-US" sz="2400" dirty="0"/>
          </a:p>
          <a:p>
            <a:pPr marL="0" indent="0">
              <a:lnSpc>
                <a:spcPct val="100000"/>
              </a:lnSpc>
              <a:buNone/>
            </a:pPr>
            <a:r>
              <a:rPr lang="en-US" altLang="zh-CN" sz="2400" dirty="0"/>
              <a:t>4</a:t>
            </a:r>
            <a:r>
              <a:rPr lang="zh-CN" altLang="en-US" sz="2400" dirty="0"/>
              <a:t>．用全面的、发展的眼光看问题：既要看到事物不好的一面，又要看到其好的一面</a:t>
            </a:r>
            <a:r>
              <a:rPr lang="zh-CN" altLang="en-US" sz="2400" dirty="0" smtClean="0"/>
              <a:t>。</a:t>
            </a:r>
            <a:endParaRPr lang="zh-CN" altLang="en-US" sz="2400" dirty="0"/>
          </a:p>
          <a:p>
            <a:pPr marL="0" indent="0">
              <a:lnSpc>
                <a:spcPct val="100000"/>
              </a:lnSpc>
              <a:buNone/>
            </a:pPr>
            <a:r>
              <a:rPr lang="en-US" altLang="zh-CN" sz="2400" dirty="0"/>
              <a:t>5</a:t>
            </a:r>
            <a:r>
              <a:rPr lang="zh-CN" altLang="en-US" sz="2400" dirty="0"/>
              <a:t>．发现自己的优点，增强自信心：每个人都不是十全十美的，都有自己的优点和不足</a:t>
            </a:r>
            <a:r>
              <a:rPr lang="zh-CN" altLang="en-US" sz="2400" dirty="0" smtClean="0"/>
              <a:t>。</a:t>
            </a:r>
            <a:endParaRPr lang="zh-CN" altLang="en-US" sz="2400"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（五）敌</a:t>
            </a:r>
            <a:r>
              <a:rPr lang="zh-CN" altLang="en-US" dirty="0"/>
              <a:t>对心理 </a:t>
            </a:r>
            <a:endParaRPr lang="zh-CN" altLang="en-US" dirty="0"/>
          </a:p>
        </p:txBody>
      </p:sp>
      <p:sp>
        <p:nvSpPr>
          <p:cNvPr id="3" name="内容占位符 2"/>
          <p:cNvSpPr>
            <a:spLocks noGrp="1"/>
          </p:cNvSpPr>
          <p:nvPr>
            <p:ph idx="1"/>
          </p:nvPr>
        </p:nvSpPr>
        <p:spPr>
          <a:xfrm>
            <a:off x="522605" y="1586230"/>
            <a:ext cx="11913870" cy="4928870"/>
          </a:xfrm>
        </p:spPr>
        <p:txBody>
          <a:bodyPr>
            <a:normAutofit/>
          </a:bodyPr>
          <a:lstStyle/>
          <a:p>
            <a:pPr>
              <a:lnSpc>
                <a:spcPct val="150000"/>
              </a:lnSpc>
            </a:pPr>
            <a:r>
              <a:rPr lang="zh-CN" altLang="en-US" dirty="0"/>
              <a:t>敌对是指与他人心理不相容而敌视、对抗他人的消极心理状态。</a:t>
            </a:r>
            <a:endParaRPr lang="zh-CN" altLang="en-US" dirty="0"/>
          </a:p>
          <a:p>
            <a:pPr>
              <a:lnSpc>
                <a:spcPct val="150000"/>
              </a:lnSpc>
            </a:pPr>
            <a:r>
              <a:rPr lang="zh-CN" altLang="en-US" dirty="0"/>
              <a:t>有敌对心理的人常常与周围的人格格不入、关系紧张。</a:t>
            </a:r>
            <a:endParaRPr lang="zh-CN" altLang="en-US" dirty="0"/>
          </a:p>
          <a:p>
            <a:pPr>
              <a:lnSpc>
                <a:spcPct val="150000"/>
              </a:lnSpc>
            </a:pPr>
            <a:r>
              <a:rPr lang="zh-CN" altLang="en-US" dirty="0"/>
              <a:t>敌对心理还会影响身心健康。人处于敌对状态时，副肾上腺素会加大分泌，导致脸红心跳、心脏负担加重，干扰正常的身体机能。</a:t>
            </a:r>
            <a:endParaRPr lang="zh-CN" altLang="en-US" dirty="0"/>
          </a:p>
          <a:p>
            <a:pPr>
              <a:lnSpc>
                <a:spcPct val="150000"/>
              </a:lnSpc>
            </a:pPr>
            <a:r>
              <a:rPr lang="zh-CN" altLang="en-US" dirty="0"/>
              <a:t>导致敌对的原因比较复杂，与个人的性格基础有关，与成长过程中不和谐的家庭或社会人际关系有关，也与社会竞争环境有关。</a:t>
            </a:r>
            <a:endParaRPr lang="zh-CN"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克服敌意 增进信任</a:t>
            </a:r>
            <a:endParaRPr lang="zh-CN" altLang="en-US" dirty="0"/>
          </a:p>
        </p:txBody>
      </p:sp>
      <p:sp>
        <p:nvSpPr>
          <p:cNvPr id="3" name="内容占位符 2"/>
          <p:cNvSpPr>
            <a:spLocks noGrp="1"/>
          </p:cNvSpPr>
          <p:nvPr>
            <p:ph idx="1"/>
          </p:nvPr>
        </p:nvSpPr>
        <p:spPr>
          <a:xfrm>
            <a:off x="509905" y="1639570"/>
            <a:ext cx="11934190" cy="4801870"/>
          </a:xfrm>
        </p:spPr>
        <p:txBody>
          <a:bodyPr>
            <a:noAutofit/>
          </a:bodyPr>
          <a:lstStyle/>
          <a:p>
            <a:pPr marL="0" indent="0">
              <a:lnSpc>
                <a:spcPct val="150000"/>
              </a:lnSpc>
              <a:buNone/>
            </a:pPr>
            <a:r>
              <a:rPr lang="zh-CN" altLang="en-US" sz="2400" dirty="0"/>
              <a:t>心理学家威廉姆斯根据自己的临床经验，提出克服敌意情绪和增进对他人信任的10种方法，不妨试一试。</a:t>
            </a:r>
            <a:endParaRPr lang="zh-CN" altLang="en-US" sz="2400" dirty="0"/>
          </a:p>
          <a:p>
            <a:pPr marL="0" indent="0">
              <a:buNone/>
            </a:pPr>
            <a:r>
              <a:rPr lang="zh-CN" altLang="en-US" sz="1800" dirty="0"/>
              <a:t>1.把怒气、敌意写在日记本上（写下事情发生时自己的想法、感觉和行动，每个周末看一遍自己的记录）。</a:t>
            </a:r>
            <a:endParaRPr lang="zh-CN" altLang="en-US" sz="1800" dirty="0"/>
          </a:p>
          <a:p>
            <a:pPr marL="0" indent="0">
              <a:buNone/>
            </a:pPr>
            <a:r>
              <a:rPr lang="zh-CN" altLang="en-US" sz="1800" dirty="0"/>
              <a:t>2.向自己和信任的人承认，自己的过度愤怒和对他人的敌视是自己的问题。</a:t>
            </a:r>
            <a:endParaRPr lang="zh-CN" altLang="en-US" sz="1800" dirty="0"/>
          </a:p>
          <a:p>
            <a:pPr marL="0" indent="0">
              <a:buNone/>
            </a:pPr>
            <a:r>
              <a:rPr lang="zh-CN" altLang="en-US" sz="1800" dirty="0"/>
              <a:t>3.一旦出现敌视他人或挖苦别人的想法，马上将这种想法打断。</a:t>
            </a:r>
            <a:endParaRPr lang="zh-CN" altLang="en-US" sz="1800" dirty="0"/>
          </a:p>
          <a:p>
            <a:pPr marL="0" indent="0">
              <a:buNone/>
            </a:pPr>
            <a:r>
              <a:rPr lang="zh-CN" altLang="en-US" sz="1800" dirty="0"/>
              <a:t>4.当对某人产生愤怒、敌意或看不惯的想法，自己要静下心来，想一想这些想法或情绪本身的不合理之处。</a:t>
            </a:r>
            <a:endParaRPr lang="zh-CN" altLang="en-US" sz="1800" dirty="0"/>
          </a:p>
          <a:p>
            <a:pPr marL="0" indent="0">
              <a:buNone/>
            </a:pPr>
            <a:r>
              <a:rPr lang="zh-CN" altLang="en-US" sz="1800" dirty="0"/>
              <a:t>5.当对别人感到生气时，要试着站在对方的立场上想一想。</a:t>
            </a:r>
            <a:endParaRPr lang="zh-CN" altLang="en-US" sz="1800" dirty="0"/>
          </a:p>
          <a:p>
            <a:pPr marL="0" indent="0">
              <a:buNone/>
            </a:pPr>
            <a:r>
              <a:rPr lang="zh-CN" altLang="en-US" sz="1800" dirty="0"/>
              <a:t>6.学会自嘲。</a:t>
            </a:r>
            <a:endParaRPr lang="zh-CN" altLang="en-US" sz="1800" dirty="0"/>
          </a:p>
          <a:p>
            <a:pPr marL="0" indent="0">
              <a:buNone/>
            </a:pPr>
            <a:r>
              <a:rPr lang="zh-CN" altLang="en-US" sz="1800" dirty="0"/>
              <a:t>7.学会有效放松。</a:t>
            </a:r>
            <a:endParaRPr lang="zh-CN" altLang="en-US" sz="1800" dirty="0"/>
          </a:p>
          <a:p>
            <a:pPr marL="0" indent="0">
              <a:buNone/>
            </a:pPr>
            <a:r>
              <a:rPr lang="zh-CN" altLang="en-US" sz="1800" dirty="0"/>
              <a:t>8.尝试信任他人（可以先从那些曾让你失望但没有伤害你的人开始）。</a:t>
            </a:r>
            <a:endParaRPr lang="zh-CN" altLang="en-US" sz="1800" dirty="0"/>
          </a:p>
          <a:p>
            <a:pPr marL="0" indent="0">
              <a:buNone/>
            </a:pPr>
            <a:r>
              <a:rPr lang="zh-CN" altLang="en-US" sz="1800" dirty="0"/>
              <a:t>9.尽量多听别人说。</a:t>
            </a:r>
            <a:endParaRPr lang="zh-CN" altLang="en-US" sz="1800" dirty="0"/>
          </a:p>
          <a:p>
            <a:pPr marL="0" indent="0">
              <a:buNone/>
            </a:pPr>
            <a:r>
              <a:rPr lang="zh-CN" altLang="en-US" sz="1800" dirty="0"/>
              <a:t>10.要随时想到每个人都会有缺点。</a:t>
            </a:r>
            <a:endParaRPr lang="zh-CN" altLang="en-US" sz="18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测一测</a:t>
            </a:r>
            <a:r>
              <a:rPr lang="en-US" altLang="zh-CN" dirty="0"/>
              <a:t>】</a:t>
            </a:r>
            <a:r>
              <a:rPr lang="zh-CN" altLang="en-US" dirty="0"/>
              <a:t>人际关系综合诊断量</a:t>
            </a:r>
            <a:r>
              <a:rPr lang="zh-CN" altLang="en-US" dirty="0" smtClean="0"/>
              <a:t>表</a:t>
            </a:r>
            <a:endParaRPr lang="zh-CN" altLang="en-US" dirty="0"/>
          </a:p>
        </p:txBody>
      </p:sp>
      <p:sp>
        <p:nvSpPr>
          <p:cNvPr id="3" name="内容占位符 2"/>
          <p:cNvSpPr>
            <a:spLocks noGrp="1"/>
          </p:cNvSpPr>
          <p:nvPr>
            <p:ph idx="1"/>
          </p:nvPr>
        </p:nvSpPr>
        <p:spPr/>
        <p:txBody>
          <a:bodyPr>
            <a:normAutofit/>
          </a:bodyPr>
          <a:lstStyle/>
          <a:p>
            <a:pPr>
              <a:lnSpc>
                <a:spcPct val="150000"/>
              </a:lnSpc>
            </a:pPr>
            <a:r>
              <a:rPr lang="en-US" altLang="zh-CN" dirty="0" smtClean="0"/>
              <a:t>【</a:t>
            </a:r>
            <a:r>
              <a:rPr lang="zh-CN" altLang="en-US" dirty="0"/>
              <a:t>指导语</a:t>
            </a:r>
            <a:r>
              <a:rPr lang="en-US" altLang="zh-CN" dirty="0"/>
              <a:t>】 </a:t>
            </a:r>
            <a:r>
              <a:rPr dirty="0"/>
              <a:t>该量表由郑日昌等人编制，用于评估人际关系行为困扰。请仔细阅读以下每个描述，并根据自身的实际情况进行判断，在符合自己情况的描述后面打“√”，计1分；不符合自己情况的则打“×”，计0分。 </a:t>
            </a:r>
            <a:endParaRP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测查结果解释与分析</a:t>
            </a:r>
            <a:r>
              <a:rPr lang="en-US" altLang="zh-CN" dirty="0" smtClean="0"/>
              <a:t>】</a:t>
            </a:r>
            <a:endParaRPr lang="zh-CN" altLang="en-US" dirty="0"/>
          </a:p>
        </p:txBody>
      </p:sp>
      <p:sp>
        <p:nvSpPr>
          <p:cNvPr id="3" name="内容占位符 2"/>
          <p:cNvSpPr>
            <a:spLocks noGrp="1"/>
          </p:cNvSpPr>
          <p:nvPr>
            <p:ph idx="1"/>
          </p:nvPr>
        </p:nvSpPr>
        <p:spPr>
          <a:xfrm>
            <a:off x="884555" y="1597025"/>
            <a:ext cx="11090275" cy="4918075"/>
          </a:xfrm>
        </p:spPr>
        <p:txBody>
          <a:bodyPr>
            <a:normAutofit fontScale="80000"/>
          </a:bodyPr>
          <a:lstStyle/>
          <a:p>
            <a:pPr>
              <a:lnSpc>
                <a:spcPct val="120000"/>
              </a:lnSpc>
            </a:pPr>
            <a:r>
              <a:rPr dirty="0"/>
              <a:t>如果你的总分在0～8分之间，说明你的人际交往困扰较少。你可能性格比较开朗，善于交谈，能够主动关心别人，对你周围的朋友都比较好，愿意和他们在一起，他们也都喜欢你，你们相处得不错。并且，你与朋友相处时能够得到许多乐趣。你的生活是比较充实而且丰富多彩的，你与异性朋友也相处得很好。一句话，你在交友方面很少有困扰，善于与朋友相处，人缘好，获得许多人的好感与赞同。</a:t>
            </a:r>
            <a:endParaRPr dirty="0"/>
          </a:p>
          <a:p>
            <a:pPr>
              <a:lnSpc>
                <a:spcPct val="120000"/>
              </a:lnSpc>
            </a:pPr>
            <a:r>
              <a:rPr dirty="0"/>
              <a:t>如果你的总分在9～14分之间，说明你与朋友相处存在一定程度的困扰。你的人缘比较一般，换句话说，你和朋友的关系并不牢固，时好时坏，经常处在一种起伏波动的状态中。</a:t>
            </a:r>
            <a:endParaRPr dirty="0"/>
          </a:p>
          <a:p>
            <a:pPr>
              <a:lnSpc>
                <a:spcPct val="120000"/>
              </a:lnSpc>
            </a:pPr>
            <a:r>
              <a:rPr dirty="0"/>
              <a:t>如果你的总分在15～28分之间，表明你的人际交往行为困扰较严重；如果分数超过20分，则表明你的人际交往行为困扰很严重，可能在心理上存在较为明显的障碍。</a:t>
            </a:r>
            <a:endParaRPr dirty="0"/>
          </a:p>
          <a:p>
            <a:endParaRPr lang="zh-CN" alt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三、大学生人际关系障碍的调适</a:t>
            </a:r>
            <a:endParaRPr lang="zh-CN" altLang="en-US"/>
          </a:p>
        </p:txBody>
      </p:sp>
      <p:sp>
        <p:nvSpPr>
          <p:cNvPr id="3" name="内容占位符 2"/>
          <p:cNvSpPr>
            <a:spLocks noGrp="1"/>
          </p:cNvSpPr>
          <p:nvPr>
            <p:ph idx="1"/>
          </p:nvPr>
        </p:nvSpPr>
        <p:spPr/>
        <p:txBody>
          <a:bodyPr>
            <a:normAutofit fontScale="90000" lnSpcReduction="20000"/>
          </a:bodyPr>
          <a:p>
            <a:pPr marL="0" indent="0">
              <a:lnSpc>
                <a:spcPct val="150000"/>
              </a:lnSpc>
              <a:buNone/>
            </a:pPr>
            <a:r>
              <a:rPr lang="zh-CN" altLang="en-US"/>
              <a:t>（一）纠正认知偏差</a:t>
            </a:r>
            <a:endParaRPr lang="zh-CN" altLang="en-US"/>
          </a:p>
          <a:p>
            <a:pPr>
              <a:lnSpc>
                <a:spcPct val="150000"/>
              </a:lnSpc>
            </a:pPr>
            <a:r>
              <a:rPr lang="zh-CN" altLang="en-US"/>
              <a:t>很多大学生由于生活阅历和社交经验不足，容易受先入为主的观念、个人情绪或环境等因素的影响，对特定群体或个人的认知出现偏差。</a:t>
            </a:r>
            <a:endParaRPr lang="zh-CN" altLang="en-US"/>
          </a:p>
          <a:p>
            <a:pPr>
              <a:lnSpc>
                <a:spcPct val="150000"/>
              </a:lnSpc>
            </a:pPr>
            <a:r>
              <a:rPr lang="zh-CN" altLang="en-US"/>
              <a:t>这些认知偏差会影响当事人的思考方式、行为举止以及与他人的交流，也是导致人际交往失败的重要因素。</a:t>
            </a:r>
            <a:endParaRPr lang="zh-CN" altLang="en-US"/>
          </a:p>
          <a:p>
            <a:pPr>
              <a:lnSpc>
                <a:spcPct val="150000"/>
              </a:lnSpc>
            </a:pPr>
            <a:r>
              <a:rPr lang="zh-CN" altLang="en-US"/>
              <a:t>我们应该努力纠正认知偏差，多角度、客观地认识周围的人和事，不以一时也不以一事轻易作出肯定或否定的结论，才能正确对待他人，唤起对方积极的反应，保证交往的正常进行。</a:t>
            </a:r>
            <a:endParaRPr lang="zh-CN"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196975"/>
            <a:ext cx="11090275" cy="5318125"/>
          </a:xfrm>
        </p:spPr>
        <p:txBody>
          <a:bodyPr>
            <a:normAutofit fontScale="90000"/>
          </a:bodyPr>
          <a:p>
            <a:pPr marL="0" indent="0">
              <a:buNone/>
            </a:pPr>
            <a:r>
              <a:rPr lang="zh-CN" altLang="en-US"/>
              <a:t>（二）调整社交期望</a:t>
            </a:r>
            <a:endParaRPr lang="zh-CN" altLang="en-US"/>
          </a:p>
          <a:p>
            <a:pPr>
              <a:lnSpc>
                <a:spcPct val="150000"/>
              </a:lnSpc>
            </a:pPr>
            <a:r>
              <a:rPr lang="zh-CN" altLang="en-US"/>
              <a:t>当别人的实际表现与自己的期待不符时，便感觉受到了对方的伤害。然而，每个人都是一个独立体,别人的态度是由别人控制的，我们怎么能保证别人一定会对我们好呢？</a:t>
            </a:r>
            <a:endParaRPr lang="zh-CN" altLang="en-US"/>
          </a:p>
          <a:p>
            <a:pPr>
              <a:lnSpc>
                <a:spcPct val="150000"/>
              </a:lnSpc>
            </a:pPr>
            <a:r>
              <a:rPr lang="zh-CN" altLang="en-US"/>
              <a:t>如果是我们不在乎的人，我们对他不抱有期待，那他对我们的态度和表现不如预期也不会让我们感到受伤。</a:t>
            </a:r>
            <a:endParaRPr lang="zh-CN" altLang="en-US"/>
          </a:p>
          <a:p>
            <a:pPr>
              <a:lnSpc>
                <a:spcPct val="150000"/>
              </a:lnSpc>
            </a:pPr>
            <a:r>
              <a:rPr lang="zh-CN" altLang="en-US"/>
              <a:t>很多时候，我们在人际交往中感到受伤害，并不是别人伤害了我们，而是我们自己对别人的期待伤害了自己。</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167210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906" y="1703957"/>
            <a:ext cx="2251181" cy="38946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人际交往概述</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391" y="2565498"/>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0740" y="2597468"/>
            <a:ext cx="4318000"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大学生人际交往障碍及调适</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391" y="3458887"/>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0740" y="3490913"/>
            <a:ext cx="4173220"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培养良好的人际交往能力</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7"/>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8"/>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p:bldP spid="13" grpId="0" animBg="1"/>
      <p:bldP spid="14" grpId="0" bldLvl="0" animBg="1"/>
      <p:bldP spid="15" grpId="0" animBg="1"/>
      <p:bldP spid="16" grpId="0" bldLvl="0" animBg="1"/>
      <p:bldP spid="19" grpId="0"/>
      <p:bldP spid="2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68973" y="591503"/>
            <a:ext cx="11090275" cy="1397000"/>
          </a:xfrm>
        </p:spPr>
        <p:txBody>
          <a:bodyPr>
            <a:normAutofit/>
          </a:bodyPr>
          <a:p>
            <a:r>
              <a:rPr lang="zh-CN" altLang="en-US">
                <a:sym typeface="+mn-ea"/>
              </a:rPr>
              <a:t>【心理加油站】人际交往的黄金规则</a:t>
            </a:r>
            <a:endParaRPr lang="zh-CN" altLang="en-US"/>
          </a:p>
        </p:txBody>
      </p:sp>
      <p:sp>
        <p:nvSpPr>
          <p:cNvPr id="3" name="内容占位符 2"/>
          <p:cNvSpPr>
            <a:spLocks noGrp="1"/>
          </p:cNvSpPr>
          <p:nvPr>
            <p:ph idx="1"/>
          </p:nvPr>
        </p:nvSpPr>
        <p:spPr/>
        <p:txBody>
          <a:bodyPr/>
          <a:p>
            <a:pPr>
              <a:lnSpc>
                <a:spcPct val="150000"/>
              </a:lnSpc>
            </a:pPr>
            <a:r>
              <a:rPr lang="zh-CN" altLang="en-US"/>
              <a:t>你想要别人怎样对你，就这样去对别人。</a:t>
            </a:r>
            <a:endParaRPr lang="zh-CN" altLang="en-US"/>
          </a:p>
          <a:p>
            <a:pPr>
              <a:lnSpc>
                <a:spcPct val="150000"/>
              </a:lnSpc>
            </a:pPr>
            <a:r>
              <a:rPr lang="zh-CN" altLang="en-US"/>
              <a:t>当然你怎样对别人，别人不一定就怎样对你。</a:t>
            </a:r>
            <a:endParaRPr lang="zh-CN" altLang="en-US"/>
          </a:p>
          <a:p>
            <a:pPr>
              <a:lnSpc>
                <a:spcPct val="150000"/>
              </a:lnSpc>
            </a:pPr>
            <a:r>
              <a:rPr lang="zh-CN" altLang="en-US"/>
              <a:t>她（他）可能加倍对你，也可能打折对你，还有可能无动于衷。</a:t>
            </a:r>
            <a:endParaRPr lang="zh-CN" altLang="en-US"/>
          </a:p>
          <a:p>
            <a:pPr>
              <a:lnSpc>
                <a:spcPct val="150000"/>
              </a:lnSpc>
            </a:pPr>
            <a:r>
              <a:rPr lang="zh-CN" altLang="en-US"/>
              <a:t>但不管别人怎样对你都是对方真实的反应，都是正常的，切莫抱怨。　　</a:t>
            </a:r>
            <a:endParaRPr lang="zh-CN" alt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（三）保持情绪稳定</a:t>
            </a:r>
            <a:endParaRPr lang="zh-CN" altLang="en-US"/>
          </a:p>
        </p:txBody>
      </p:sp>
      <p:sp>
        <p:nvSpPr>
          <p:cNvPr id="3" name="内容占位符 2"/>
          <p:cNvSpPr>
            <a:spLocks noGrp="1"/>
          </p:cNvSpPr>
          <p:nvPr>
            <p:ph idx="1"/>
          </p:nvPr>
        </p:nvSpPr>
        <p:spPr>
          <a:xfrm>
            <a:off x="387350" y="1638935"/>
            <a:ext cx="12100560" cy="4876165"/>
          </a:xfrm>
        </p:spPr>
        <p:txBody>
          <a:bodyPr/>
          <a:p>
            <a:pPr>
              <a:lnSpc>
                <a:spcPct val="150000"/>
              </a:lnSpc>
            </a:pPr>
            <a:r>
              <a:rPr lang="zh-CN" altLang="en-US" sz="2400"/>
              <a:t>面对人际交往过程中突发的情况、难以化解的矛盾与问题，我们往往会作出情绪化的反应。</a:t>
            </a:r>
            <a:endParaRPr lang="zh-CN" altLang="en-US" sz="2400"/>
          </a:p>
          <a:p>
            <a:pPr>
              <a:lnSpc>
                <a:spcPct val="150000"/>
              </a:lnSpc>
            </a:pPr>
            <a:r>
              <a:rPr lang="zh-CN" altLang="en-US" sz="2400"/>
              <a:t>只有控制好自己的情绪，才不会在极端的情绪状态下失去应有的判断力而做出不恰当的选择和判断。</a:t>
            </a:r>
            <a:endParaRPr lang="zh-CN" altLang="en-US" sz="2400"/>
          </a:p>
          <a:p>
            <a:pPr>
              <a:lnSpc>
                <a:spcPct val="150000"/>
              </a:lnSpc>
            </a:pPr>
            <a:r>
              <a:rPr lang="zh-CN" altLang="en-US" sz="2400"/>
              <a:t>在人际交往中遇到一些让自己不满或者生气的事情时，可以尝试深呼吸放松情绪，或者暂时离开场景，让自己先冷静下来，避免情绪失控。</a:t>
            </a:r>
            <a:endParaRPr lang="zh-CN" altLang="en-US" sz="24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（四）从他人角度考虑问题</a:t>
            </a:r>
            <a:endParaRPr lang="zh-CN" altLang="en-US">
              <a:sym typeface="+mn-ea"/>
            </a:endParaRPr>
          </a:p>
        </p:txBody>
      </p:sp>
      <p:sp>
        <p:nvSpPr>
          <p:cNvPr id="3" name="内容占位符 2"/>
          <p:cNvSpPr>
            <a:spLocks noGrp="1"/>
          </p:cNvSpPr>
          <p:nvPr>
            <p:ph idx="1"/>
          </p:nvPr>
        </p:nvSpPr>
        <p:spPr>
          <a:xfrm>
            <a:off x="528320" y="1617980"/>
            <a:ext cx="11833225" cy="4897120"/>
          </a:xfrm>
        </p:spPr>
        <p:txBody>
          <a:bodyPr/>
          <a:p>
            <a:pPr>
              <a:lnSpc>
                <a:spcPct val="150000"/>
              </a:lnSpc>
            </a:pPr>
            <a:r>
              <a:rPr lang="zh-CN" altLang="en-US" sz="2400"/>
              <a:t>推己及人、换位思考是一种高尚的处世哲学，不仅能促进我们和他人之间的相互理解和沟通，提升我们的人际交往能力，还能体现我们的良好修养。</a:t>
            </a:r>
            <a:endParaRPr lang="zh-CN" altLang="en-US" sz="2400"/>
          </a:p>
          <a:p>
            <a:pPr>
              <a:lnSpc>
                <a:spcPct val="150000"/>
              </a:lnSpc>
            </a:pPr>
            <a:r>
              <a:rPr lang="zh-CN" altLang="en-US" sz="2400"/>
              <a:t>从别人的角度考虑问题，就是要站在别人的立场上，用别人的眼睛来看这个世界，用别人的心来感受这个世界，积极地参与他的思想感情，意识到“我也会有这样的时候”，并思考“我遇到这样的事情会怎么样”，才能真正地做到共情与理解，实现与他人的情感交流。</a:t>
            </a:r>
            <a:endParaRPr lang="zh-CN" altLang="en-US" sz="240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（五）宽容对待他人</a:t>
            </a:r>
            <a:endParaRPr lang="zh-CN" altLang="en-US"/>
          </a:p>
        </p:txBody>
      </p:sp>
      <p:sp>
        <p:nvSpPr>
          <p:cNvPr id="3" name="内容占位符 2"/>
          <p:cNvSpPr>
            <a:spLocks noGrp="1"/>
          </p:cNvSpPr>
          <p:nvPr>
            <p:ph idx="1"/>
          </p:nvPr>
        </p:nvSpPr>
        <p:spPr>
          <a:xfrm>
            <a:off x="549275" y="1617980"/>
            <a:ext cx="11948795" cy="4611370"/>
          </a:xfrm>
        </p:spPr>
        <p:txBody>
          <a:bodyPr>
            <a:normAutofit fontScale="90000"/>
          </a:bodyPr>
          <a:p>
            <a:pPr>
              <a:lnSpc>
                <a:spcPct val="150000"/>
              </a:lnSpc>
            </a:pPr>
            <a:r>
              <a:rPr lang="zh-CN" altLang="en-US"/>
              <a:t>宽容，是五千年中华文明的精髓之一，也是处理人际关系的传统美德和重要原则。</a:t>
            </a:r>
            <a:endParaRPr lang="zh-CN" altLang="en-US"/>
          </a:p>
          <a:p>
            <a:pPr>
              <a:lnSpc>
                <a:spcPct val="150000"/>
              </a:lnSpc>
            </a:pPr>
            <a:r>
              <a:rPr lang="zh-CN" altLang="en-US"/>
              <a:t>《易经》中有一句话，“地势坤，君子以厚德载物。”意思是，大地的气势宽厚和顺，君子应增厚美德、容载万物。这句话教育我们在德行上应当效法大地，以宽厚的德行负载万物。</a:t>
            </a:r>
            <a:endParaRPr lang="zh-CN" altLang="en-US"/>
          </a:p>
          <a:p>
            <a:pPr>
              <a:lnSpc>
                <a:spcPct val="150000"/>
              </a:lnSpc>
            </a:pPr>
            <a:r>
              <a:rPr lang="zh-CN" altLang="en-US"/>
              <a:t>宽容不仅表现在对自己喜欢或者亲近的人身上，更重要的是表现在对自己不喜欢的人身上。面对不喜欢的人，更要保持宽容，争取求同存异。求同才能存异,存异方能致和。</a:t>
            </a:r>
            <a:endParaRPr lang="zh-CN" alt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341143" y="2992447"/>
            <a:ext cx="7920880"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培养良好的人际交往能力</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385763"/>
            <a:ext cx="11737825" cy="1397000"/>
          </a:xfrm>
        </p:spPr>
        <p:txBody>
          <a:bodyPr>
            <a:normAutofit/>
          </a:bodyPr>
          <a:lstStyle/>
          <a:p>
            <a:r>
              <a:rPr lang="en-US" altLang="zh-CN" dirty="0"/>
              <a:t>【</a:t>
            </a:r>
            <a:r>
              <a:rPr lang="zh-CN" altLang="en-US" dirty="0"/>
              <a:t>案例导入</a:t>
            </a:r>
            <a:r>
              <a:rPr lang="en-US" altLang="zh-CN" dirty="0" smtClean="0"/>
              <a:t>】</a:t>
            </a:r>
            <a:r>
              <a:rPr lang="zh-CN" altLang="en-US" dirty="0">
                <a:sym typeface="+mn-ea"/>
              </a:rPr>
              <a:t>颜回食污</a:t>
            </a:r>
            <a:endParaRPr lang="zh-CN" altLang="en-US" dirty="0"/>
          </a:p>
        </p:txBody>
      </p:sp>
      <p:sp>
        <p:nvSpPr>
          <p:cNvPr id="3" name="内容占位符 2"/>
          <p:cNvSpPr>
            <a:spLocks noGrp="1"/>
          </p:cNvSpPr>
          <p:nvPr>
            <p:ph idx="1"/>
          </p:nvPr>
        </p:nvSpPr>
        <p:spPr>
          <a:xfrm>
            <a:off x="884238" y="1925637"/>
            <a:ext cx="11090275" cy="5147071"/>
          </a:xfrm>
        </p:spPr>
        <p:txBody>
          <a:bodyPr>
            <a:normAutofit fontScale="90000"/>
          </a:bodyPr>
          <a:lstStyle/>
          <a:p>
            <a:pPr>
              <a:lnSpc>
                <a:spcPct val="130000"/>
              </a:lnSpc>
            </a:pPr>
            <a:r>
              <a:rPr lang="zh-CN" altLang="en-US" sz="2000" dirty="0"/>
              <a:t>相传有一次，孔子和他的弟子在周游列国途中遭遇了战乱。师徒被困在了陈国和蔡国之间的一个地方，由于缺食少粮，饿得体力不支，只能躺着休息。</a:t>
            </a:r>
            <a:endParaRPr lang="zh-CN" altLang="en-US" sz="2000" dirty="0"/>
          </a:p>
          <a:p>
            <a:pPr>
              <a:lnSpc>
                <a:spcPct val="130000"/>
              </a:lnSpc>
            </a:pPr>
            <a:r>
              <a:rPr lang="zh-CN" altLang="en-US" sz="2000" dirty="0"/>
              <a:t>颜回看老师和大伙都饿倒了，便强撑着出去找吃的。功夫不负有心人，颜回终于找来了一些米。找到米的颜回连忙烧火做饭。等饭快要熟的时候，孔子看见颜回用手抓锅里的饭吃。孔子心想，老师和其他人都还没有吃，他竟自个先吃了起来，看来平时满口仁义道德的人在危急时刻是靠不住的呀！不禁失望万分。</a:t>
            </a:r>
            <a:endParaRPr lang="zh-CN" altLang="en-US" sz="2000" dirty="0"/>
          </a:p>
          <a:p>
            <a:pPr>
              <a:lnSpc>
                <a:spcPct val="130000"/>
              </a:lnSpc>
            </a:pPr>
            <a:r>
              <a:rPr lang="zh-CN" altLang="en-US" sz="2000" dirty="0"/>
              <a:t>过了一会儿，饭煮熟了，颜回请老师吃饭。孔子假装没看见他刚才偷吃的事，起身说：“我刚才梦见了先父，我先用它祭了祖先再吃吧！”颜回一听，连忙说：“使不得，这饭不干净。刚才煮饭的时候，有柴火灰掉进锅里把米饭弄脏了，我舍不得丢掉，便抓起来吃了。这饭已经不干净了。”</a:t>
            </a:r>
            <a:endParaRPr lang="zh-CN" altLang="en-US" sz="2000" dirty="0"/>
          </a:p>
          <a:p>
            <a:pPr>
              <a:lnSpc>
                <a:spcPct val="130000"/>
              </a:lnSpc>
            </a:pPr>
            <a:r>
              <a:rPr lang="zh-CN" altLang="en-US" sz="2000" dirty="0"/>
              <a:t>孔子听了以后，才明白自己错怪了颜回，不禁感叹道：“人应该相信自己的眼睛，但即便是眼睛看到的也不一定可信；人应该依靠自己的内心，但即便是自己的心有时候也靠不住。学生们记住，了解一个人是多么的不容易呀。”</a:t>
            </a:r>
            <a:endParaRPr lang="zh-CN" altLang="en-US" sz="20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r>
              <a:rPr lang="zh-CN" altLang="zh-CN" dirty="0"/>
              <a:t>颜回食污的故事给我们什么启发？</a:t>
            </a:r>
            <a:endParaRPr lang="zh-CN" altLang="zh-CN"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一、积极主动地与人交往</a:t>
            </a:r>
            <a:endParaRPr lang="zh-CN" altLang="en-US" dirty="0"/>
          </a:p>
        </p:txBody>
      </p:sp>
      <p:sp>
        <p:nvSpPr>
          <p:cNvPr id="3" name="内容占位符 2"/>
          <p:cNvSpPr>
            <a:spLocks noGrp="1"/>
          </p:cNvSpPr>
          <p:nvPr>
            <p:ph idx="1"/>
          </p:nvPr>
        </p:nvSpPr>
        <p:spPr/>
        <p:txBody>
          <a:bodyPr>
            <a:normAutofit fontScale="90000"/>
          </a:bodyPr>
          <a:lstStyle/>
          <a:p>
            <a:pPr>
              <a:lnSpc>
                <a:spcPct val="150000"/>
              </a:lnSpc>
            </a:pPr>
            <a:r>
              <a:rPr lang="zh-CN" altLang="en-US" sz="2400" dirty="0"/>
              <a:t>根据人际交往的交互性原则，人们是不会无缘无故对其他人感兴趣的，主动交往才能更多地获得他人的关注和好感。</a:t>
            </a:r>
            <a:endParaRPr lang="zh-CN" altLang="en-US" sz="2400" dirty="0"/>
          </a:p>
          <a:p>
            <a:pPr>
              <a:lnSpc>
                <a:spcPct val="150000"/>
              </a:lnSpc>
            </a:pPr>
            <a:r>
              <a:rPr lang="zh-CN" altLang="en-US" sz="2400" dirty="0"/>
              <a:t>大学生要学习主动与人打招呼、主动发问候短信、主动帮助别人、主动承担责任等，通过不断的尝试积累成功的经验，培养主动交往的能力和信心。</a:t>
            </a:r>
            <a:endParaRPr lang="zh-CN" altLang="en-US" sz="2400" dirty="0"/>
          </a:p>
          <a:p>
            <a:pPr>
              <a:lnSpc>
                <a:spcPct val="150000"/>
              </a:lnSpc>
            </a:pPr>
            <a:r>
              <a:rPr lang="zh-CN" altLang="en-US" sz="2400" dirty="0">
                <a:solidFill>
                  <a:srgbClr val="FF0000"/>
                </a:solidFill>
              </a:rPr>
              <a:t>另外，主动交往还要把握好交往的时机。</a:t>
            </a:r>
            <a:r>
              <a:rPr lang="zh-CN" altLang="en-US" sz="2400" dirty="0"/>
              <a:t>孔子曾说过三句话：“言未及之而言谓之躁，言及之而不言谓之隐，不见颜色而言谓之瞽”，意思是不该说话的时候说了，叫做急躁；应该说话的时候却不说，叫做隐瞒；不看对方的脸色变化，贸然信口开河，叫做闭着眼睛瞎说。因此，在人际交往中一定要把握好说话的火候和时机。</a:t>
            </a:r>
            <a:endParaRPr lang="zh-CN" altLang="en-US" sz="24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二、营造良好的第一印象</a:t>
            </a:r>
            <a:endParaRPr lang="zh-CN" altLang="en-US" dirty="0"/>
          </a:p>
        </p:txBody>
      </p:sp>
      <p:sp>
        <p:nvSpPr>
          <p:cNvPr id="3" name="内容占位符 2"/>
          <p:cNvSpPr>
            <a:spLocks noGrp="1"/>
          </p:cNvSpPr>
          <p:nvPr>
            <p:ph idx="1"/>
          </p:nvPr>
        </p:nvSpPr>
        <p:spPr>
          <a:xfrm>
            <a:off x="884555" y="1690370"/>
            <a:ext cx="11090275" cy="4824730"/>
          </a:xfrm>
        </p:spPr>
        <p:txBody>
          <a:bodyPr>
            <a:normAutofit lnSpcReduction="10000"/>
          </a:bodyPr>
          <a:lstStyle/>
          <a:p>
            <a:pPr marL="0" indent="0">
              <a:lnSpc>
                <a:spcPct val="150000"/>
              </a:lnSpc>
              <a:buNone/>
            </a:pPr>
            <a:r>
              <a:rPr lang="zh-CN" altLang="en-US" dirty="0" smtClean="0"/>
              <a:t>据</a:t>
            </a:r>
            <a:r>
              <a:rPr lang="zh-CN" altLang="en-US" dirty="0"/>
              <a:t>研究，初见一个人，</a:t>
            </a:r>
            <a:r>
              <a:rPr lang="en-US" altLang="zh-CN" dirty="0"/>
              <a:t>45</a:t>
            </a:r>
            <a:r>
              <a:rPr lang="zh-CN" altLang="en-US" dirty="0"/>
              <a:t>秒钟内就能产生第一印象。第一印象是人们对交往对象的一个总体印象，会深刻地影响双方交往的广度和深度</a:t>
            </a:r>
            <a:r>
              <a:rPr lang="zh-CN" altLang="en-US" dirty="0" smtClean="0"/>
              <a:t>。</a:t>
            </a:r>
            <a:endParaRPr lang="en-US" altLang="zh-CN" dirty="0" smtClean="0"/>
          </a:p>
          <a:p>
            <a:pPr lvl="1">
              <a:lnSpc>
                <a:spcPct val="150000"/>
              </a:lnSpc>
            </a:pPr>
            <a:r>
              <a:rPr lang="zh-CN" altLang="en-US" dirty="0"/>
              <a:t>首先，注意着装的得体和整洁。</a:t>
            </a:r>
            <a:endParaRPr lang="zh-CN" altLang="en-US" dirty="0"/>
          </a:p>
          <a:p>
            <a:pPr lvl="1">
              <a:lnSpc>
                <a:spcPct val="150000"/>
              </a:lnSpc>
            </a:pPr>
            <a:r>
              <a:rPr lang="zh-CN" altLang="en-US" dirty="0"/>
              <a:t>其次，注意言谈举止与礼仪。</a:t>
            </a:r>
            <a:endParaRPr lang="zh-CN" altLang="en-US" dirty="0"/>
          </a:p>
          <a:p>
            <a:pPr lvl="1">
              <a:lnSpc>
                <a:spcPct val="150000"/>
              </a:lnSpc>
            </a:pPr>
            <a:r>
              <a:rPr lang="zh-CN" altLang="en-US" dirty="0"/>
              <a:t>再次，要表现出真诚、热情、善良、谦让、可信的品质</a:t>
            </a:r>
            <a:endParaRPr lang="zh-CN" altLang="en-US" dirty="0"/>
          </a:p>
          <a:p>
            <a:pPr lvl="1">
              <a:lnSpc>
                <a:spcPct val="150000"/>
              </a:lnSpc>
            </a:pPr>
            <a:r>
              <a:rPr lang="zh-CN" altLang="en-US" dirty="0"/>
              <a:t>最后，要适度地展露自己的才华。</a:t>
            </a:r>
            <a:endParaRPr lang="zh-CN"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84555" y="637540"/>
            <a:ext cx="11090275" cy="1145540"/>
          </a:xfrm>
        </p:spPr>
        <p:txBody>
          <a:bodyPr/>
          <a:p>
            <a:r>
              <a:rPr lang="zh-CN" altLang="en-US" sz="3600">
                <a:sym typeface="+mn-ea"/>
              </a:rPr>
              <a:t>【心理加油站】用NASCR法则提升你的人际吸引力</a:t>
            </a:r>
            <a:endParaRPr lang="zh-CN" altLang="en-US" sz="3600">
              <a:sym typeface="+mn-ea"/>
            </a:endParaRPr>
          </a:p>
        </p:txBody>
      </p:sp>
      <p:sp>
        <p:nvSpPr>
          <p:cNvPr id="3" name="内容占位符 2"/>
          <p:cNvSpPr>
            <a:spLocks noGrp="1"/>
          </p:cNvSpPr>
          <p:nvPr>
            <p:ph idx="1"/>
          </p:nvPr>
        </p:nvSpPr>
        <p:spPr>
          <a:xfrm>
            <a:off x="556260" y="1600835"/>
            <a:ext cx="11736705" cy="4914265"/>
          </a:xfrm>
        </p:spPr>
        <p:txBody>
          <a:bodyPr>
            <a:normAutofit fontScale="90000" lnSpcReduction="10000"/>
          </a:bodyPr>
          <a:p>
            <a:pPr>
              <a:lnSpc>
                <a:spcPct val="150000"/>
              </a:lnSpc>
            </a:pPr>
            <a:r>
              <a:rPr lang="zh-CN" altLang="en-US" sz="2400"/>
              <a:t>N=near，接近性吸引力：位置上的接近性容易使两个人产生喜欢和吸引，进而成为朋友。</a:t>
            </a:r>
            <a:endParaRPr lang="zh-CN" altLang="en-US" sz="2400"/>
          </a:p>
          <a:p>
            <a:pPr>
              <a:lnSpc>
                <a:spcPct val="150000"/>
              </a:lnSpc>
            </a:pPr>
            <a:r>
              <a:rPr lang="zh-CN" altLang="en-US" sz="2400"/>
              <a:t>A=appearance，外表吸引力：高颜值的外表通常更容易给人带来好感，令人愿意接近，甚至影响对方的判断和行为。</a:t>
            </a:r>
            <a:endParaRPr lang="zh-CN" altLang="en-US" sz="2400"/>
          </a:p>
          <a:p>
            <a:pPr>
              <a:lnSpc>
                <a:spcPct val="150000"/>
              </a:lnSpc>
            </a:pPr>
            <a:r>
              <a:rPr lang="zh-CN" altLang="en-US" sz="2400"/>
              <a:t>S=similarity，相似性吸引力：不妨多挖掘彼此间的共同点，让对方感受到你们有相同的兴趣、爱好或相似的经历，促进良好关系的建立。</a:t>
            </a:r>
            <a:endParaRPr lang="zh-CN" altLang="en-US" sz="2400"/>
          </a:p>
          <a:p>
            <a:pPr>
              <a:lnSpc>
                <a:spcPct val="150000"/>
              </a:lnSpc>
            </a:pPr>
            <a:r>
              <a:rPr lang="zh-CN" altLang="en-US" sz="2400"/>
              <a:t>C=complementarity，互补性吸引力：性格、习惯、思维方面差别很大的人也可以通过异质互补的思路去建立关系。</a:t>
            </a:r>
            <a:endParaRPr lang="zh-CN" altLang="en-US" sz="2400"/>
          </a:p>
          <a:p>
            <a:pPr>
              <a:lnSpc>
                <a:spcPct val="150000"/>
              </a:lnSpc>
            </a:pPr>
            <a:r>
              <a:rPr lang="zh-CN" altLang="en-US" sz="2400"/>
              <a:t>R=return，关系回报吸引力：你怎样对待别人，别人就会怎样对待你，你期待和什么样的人交朋友，你身边的朋友就是什么样。</a:t>
            </a:r>
            <a:endParaRPr lang="zh-CN" altLang="en-US"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4324739" cy="830997"/>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人际交往概述</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三、善用倾听的技巧</a:t>
            </a:r>
            <a:endParaRPr lang="zh-CN" altLang="en-US" dirty="0"/>
          </a:p>
        </p:txBody>
      </p:sp>
      <p:sp>
        <p:nvSpPr>
          <p:cNvPr id="3" name="内容占位符 2"/>
          <p:cNvSpPr>
            <a:spLocks noGrp="1"/>
          </p:cNvSpPr>
          <p:nvPr>
            <p:ph idx="1"/>
          </p:nvPr>
        </p:nvSpPr>
        <p:spPr>
          <a:xfrm>
            <a:off x="884555" y="1701165"/>
            <a:ext cx="11510010" cy="4813935"/>
          </a:xfrm>
        </p:spPr>
        <p:txBody>
          <a:bodyPr>
            <a:normAutofit/>
          </a:bodyPr>
          <a:lstStyle/>
          <a:p>
            <a:pPr>
              <a:lnSpc>
                <a:spcPct val="150000"/>
              </a:lnSpc>
            </a:pPr>
            <a:r>
              <a:rPr lang="zh-CN" altLang="en-US" dirty="0" smtClean="0"/>
              <a:t>倾听是了解别人的方式，更是人际交往的重要法宝。</a:t>
            </a:r>
            <a:endParaRPr lang="zh-CN" altLang="en-US" dirty="0" smtClean="0"/>
          </a:p>
          <a:p>
            <a:pPr>
              <a:lnSpc>
                <a:spcPct val="150000"/>
              </a:lnSpc>
            </a:pPr>
            <a:r>
              <a:rPr lang="zh-CN" altLang="en-US" dirty="0" smtClean="0"/>
              <a:t>倾听不仅能从对方身上获得信息，还可以让对方产生信任和亲近感，消除隔阂，缓解人际交往压力，促进人际关系的建立。</a:t>
            </a:r>
            <a:endParaRPr lang="zh-CN" altLang="en-US" dirty="0" smtClean="0"/>
          </a:p>
          <a:p>
            <a:pPr>
              <a:lnSpc>
                <a:spcPct val="150000"/>
              </a:lnSpc>
            </a:pPr>
            <a:r>
              <a:rPr lang="zh-CN" altLang="en-US" dirty="0" smtClean="0"/>
              <a:t>倾听</a:t>
            </a:r>
            <a:r>
              <a:rPr lang="zh-CN" altLang="en-US" dirty="0"/>
              <a:t>不仅是耳朵听到相应的声音的过程，而且是一种情感活动，需要通过面部表情、肢体语言和话语的回应，向对方传递一种信息</a:t>
            </a:r>
            <a:r>
              <a:rPr lang="en-US" altLang="zh-CN" dirty="0"/>
              <a:t>——</a:t>
            </a:r>
            <a:r>
              <a:rPr lang="zh-CN" altLang="en-US" dirty="0"/>
              <a:t>我很想听你说话，我尊重和关心你</a:t>
            </a:r>
            <a:r>
              <a:rPr lang="zh-CN" altLang="en-US" dirty="0" smtClean="0"/>
              <a:t>。</a:t>
            </a:r>
            <a:endParaRPr lang="en-US" altLang="zh-CN" dirty="0" smtClean="0"/>
          </a:p>
          <a:p>
            <a:pPr marL="0" indent="0">
              <a:buNone/>
            </a:pPr>
            <a:endParaRPr lang="zh-CN" alt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a:t>
            </a:r>
            <a:r>
              <a:rPr lang="zh-CN" altLang="en-US" dirty="0"/>
              <a:t>心理加油站</a:t>
            </a:r>
            <a:r>
              <a:rPr lang="en-US" altLang="zh-CN" dirty="0" smtClean="0"/>
              <a:t>】</a:t>
            </a:r>
            <a:r>
              <a:rPr dirty="0">
                <a:sym typeface="+mn-ea"/>
              </a:rPr>
              <a:t>倾听的技巧</a:t>
            </a:r>
            <a:endParaRPr lang="zh-CN" altLang="en-US" dirty="0"/>
          </a:p>
        </p:txBody>
      </p:sp>
      <p:sp>
        <p:nvSpPr>
          <p:cNvPr id="3" name="内容占位符 2"/>
          <p:cNvSpPr>
            <a:spLocks noGrp="1"/>
          </p:cNvSpPr>
          <p:nvPr>
            <p:ph idx="1"/>
          </p:nvPr>
        </p:nvSpPr>
        <p:spPr>
          <a:xfrm>
            <a:off x="1374140" y="1661160"/>
            <a:ext cx="7971155" cy="3826510"/>
          </a:xfrm>
        </p:spPr>
        <p:txBody>
          <a:bodyPr>
            <a:normAutofit/>
          </a:bodyPr>
          <a:lstStyle/>
          <a:p>
            <a:pPr marL="0" indent="0">
              <a:lnSpc>
                <a:spcPct val="150000"/>
              </a:lnSpc>
              <a:buNone/>
            </a:pPr>
            <a:r>
              <a:rPr sz="2400" dirty="0"/>
              <a:t>1.关注“人”，而不是“问题”</a:t>
            </a:r>
            <a:endParaRPr sz="2400" dirty="0"/>
          </a:p>
          <a:p>
            <a:pPr marL="0" indent="0">
              <a:lnSpc>
                <a:spcPct val="150000"/>
              </a:lnSpc>
              <a:buNone/>
            </a:pPr>
            <a:r>
              <a:rPr sz="2400" dirty="0"/>
              <a:t>2.多提开放式问题，少用封闭式问题</a:t>
            </a:r>
            <a:endParaRPr sz="2400" dirty="0"/>
          </a:p>
          <a:p>
            <a:pPr marL="0" indent="0" algn="l">
              <a:lnSpc>
                <a:spcPct val="150000"/>
              </a:lnSpc>
              <a:buClrTx/>
              <a:buSzTx/>
              <a:buNone/>
            </a:pPr>
            <a:r>
              <a:rPr sz="2400" dirty="0"/>
              <a:t>3.印证你所听到的内容</a:t>
            </a:r>
            <a:endParaRPr sz="2400" dirty="0"/>
          </a:p>
          <a:p>
            <a:pPr marL="0" indent="0">
              <a:lnSpc>
                <a:spcPct val="150000"/>
              </a:lnSpc>
              <a:buNone/>
            </a:pPr>
            <a:r>
              <a:rPr sz="2400" dirty="0"/>
              <a:t>4.确认对方的情绪</a:t>
            </a:r>
            <a:endParaRPr sz="2400" dirty="0"/>
          </a:p>
          <a:p>
            <a:pPr marL="0" indent="0">
              <a:lnSpc>
                <a:spcPct val="150000"/>
              </a:lnSpc>
              <a:buNone/>
            </a:pPr>
            <a:r>
              <a:rPr sz="2400" dirty="0"/>
              <a:t>5.确认你自己的情绪</a:t>
            </a:r>
            <a:endParaRPr lang="zh-CN" altLang="en-US" sz="24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四、学会恰当地拒绝</a:t>
            </a:r>
            <a:endParaRPr lang="zh-CN" altLang="en-US">
              <a:sym typeface="+mn-ea"/>
            </a:endParaRPr>
          </a:p>
        </p:txBody>
      </p:sp>
      <p:sp>
        <p:nvSpPr>
          <p:cNvPr id="3" name="内容占位符 2"/>
          <p:cNvSpPr>
            <a:spLocks noGrp="1"/>
          </p:cNvSpPr>
          <p:nvPr>
            <p:ph idx="1"/>
          </p:nvPr>
        </p:nvSpPr>
        <p:spPr>
          <a:xfrm>
            <a:off x="884555" y="1617980"/>
            <a:ext cx="11538585" cy="4897120"/>
          </a:xfrm>
        </p:spPr>
        <p:txBody>
          <a:bodyPr>
            <a:noAutofit/>
          </a:bodyPr>
          <a:p>
            <a:pPr>
              <a:lnSpc>
                <a:spcPct val="150000"/>
              </a:lnSpc>
            </a:pPr>
            <a:r>
              <a:rPr lang="zh-CN" altLang="en-US" sz="2400"/>
              <a:t>学会恰当地拒绝他人，也是很重要的一种能力。</a:t>
            </a:r>
            <a:endParaRPr lang="zh-CN" altLang="en-US" sz="2400"/>
          </a:p>
          <a:p>
            <a:pPr>
              <a:lnSpc>
                <a:spcPct val="150000"/>
              </a:lnSpc>
            </a:pPr>
            <a:r>
              <a:rPr lang="zh-CN" altLang="en-US" sz="2400">
                <a:sym typeface="+mn-ea"/>
              </a:rPr>
              <a:t>学会拒绝的艺术，既可以减少心理上的冲突和压力，又可以表现出自己人格的独立性，还可以避免自己在人际交往中陷入被动，从而有利于关系的长远发展。</a:t>
            </a:r>
            <a:endParaRPr lang="zh-CN" altLang="en-US" sz="2400">
              <a:sym typeface="+mn-ea"/>
            </a:endParaRPr>
          </a:p>
          <a:p>
            <a:pPr>
              <a:lnSpc>
                <a:spcPct val="150000"/>
              </a:lnSpc>
            </a:pPr>
            <a:r>
              <a:rPr lang="zh-CN" altLang="en-US" sz="2400"/>
              <a:t>很多人在拒绝别人时会担心对方难过，害怕伤了自己跟对方的感情。实际上，人们在提出要求的时候，一般已经做好了对方会答应或拒绝的心理预期。</a:t>
            </a:r>
            <a:endParaRPr lang="zh-CN" altLang="en-US" sz="2400"/>
          </a:p>
          <a:p>
            <a:pPr>
              <a:lnSpc>
                <a:spcPct val="150000"/>
              </a:lnSpc>
            </a:pPr>
            <a:endParaRPr lang="zh-CN" altLang="en-US" sz="240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ym typeface="+mn-ea"/>
              </a:rPr>
              <a:t>【心理加油站】常见的拒绝方法</a:t>
            </a:r>
            <a:endParaRPr lang="zh-CN" altLang="en-US"/>
          </a:p>
        </p:txBody>
      </p:sp>
      <p:sp>
        <p:nvSpPr>
          <p:cNvPr id="3" name="内容占位符 2"/>
          <p:cNvSpPr>
            <a:spLocks noGrp="1"/>
          </p:cNvSpPr>
          <p:nvPr>
            <p:ph idx="1"/>
          </p:nvPr>
        </p:nvSpPr>
        <p:spPr/>
        <p:txBody>
          <a:bodyPr>
            <a:normAutofit fontScale="70000"/>
          </a:bodyPr>
          <a:p>
            <a:r>
              <a:rPr lang="zh-CN" altLang="en-US"/>
              <a:t>谢绝法：对不起，谢谢你的邀请，但我的时间可能不合适。</a:t>
            </a:r>
            <a:endParaRPr lang="zh-CN" altLang="en-US"/>
          </a:p>
          <a:p>
            <a:r>
              <a:rPr lang="zh-CN" altLang="en-US"/>
              <a:t>婉拒法：哦，是这样，可是我还没有想好，让我考虑一下再说吧。</a:t>
            </a:r>
            <a:endParaRPr lang="zh-CN" altLang="en-US"/>
          </a:p>
          <a:p>
            <a:r>
              <a:rPr lang="zh-CN" altLang="en-US"/>
              <a:t>不卑不亢法：哦，明白了，可是我对这件事不太感兴趣，不好意思。</a:t>
            </a:r>
            <a:endParaRPr lang="zh-CN" altLang="en-US"/>
          </a:p>
          <a:p>
            <a:r>
              <a:rPr lang="zh-CN" altLang="en-US"/>
              <a:t>幽默法：啊！对不起，今天我还有事，只好先开溜了。</a:t>
            </a:r>
            <a:endParaRPr lang="zh-CN" altLang="en-US"/>
          </a:p>
          <a:p>
            <a:r>
              <a:rPr lang="zh-CN" altLang="en-US"/>
              <a:t>无言法：运用摆手，摇头，耸肩，皱眉，转身等身体语言和否定的表情来表示自己拒绝的态度。</a:t>
            </a:r>
            <a:endParaRPr lang="zh-CN" altLang="en-US"/>
          </a:p>
          <a:p>
            <a:r>
              <a:rPr lang="zh-CN" altLang="en-US"/>
              <a:t>缓冲法：哦，我再和家人商量一下，你也再想想，过几天再决定好吗？ </a:t>
            </a:r>
            <a:endParaRPr lang="zh-CN" altLang="en-US"/>
          </a:p>
          <a:p>
            <a:r>
              <a:rPr lang="zh-CN" altLang="en-US"/>
              <a:t>回避法：今天咱们先不谈这个，还是说说另一件事吧？</a:t>
            </a:r>
            <a:endParaRPr lang="zh-CN" altLang="en-US"/>
          </a:p>
          <a:p>
            <a:r>
              <a:rPr lang="zh-CN" altLang="en-US"/>
              <a:t>严辞拒绝法：这可不行，我已经想好了，你不用再劝我了！</a:t>
            </a:r>
            <a:endParaRPr lang="zh-CN" altLang="en-US"/>
          </a:p>
          <a:p>
            <a:r>
              <a:rPr lang="zh-CN" altLang="en-US"/>
              <a:t>补偿法：真对不起，这件事我实在爱莫能助，不过，其它方面我可以试着帮帮你。</a:t>
            </a:r>
            <a:endParaRPr lang="zh-CN" altLang="en-US"/>
          </a:p>
          <a:p>
            <a:r>
              <a:rPr lang="zh-CN" altLang="en-US"/>
              <a:t>借力法：你问问他，他可以作证，我在这方面干得一塌糊涂！</a:t>
            </a:r>
            <a:endParaRPr lang="zh-CN" altLang="en-US"/>
          </a:p>
          <a:p>
            <a:r>
              <a:rPr lang="zh-CN" altLang="en-US"/>
              <a:t>自护法：你为我想想，我怎么能去做没把握的事？这样会很难堪的。</a:t>
            </a:r>
            <a:endParaRPr lang="zh-CN" alt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dirty="0"/>
              <a:t>五、有效地赞美</a:t>
            </a:r>
            <a:r>
              <a:rPr lang="zh-CN" altLang="en-US" sz="4000" dirty="0" smtClean="0"/>
              <a:t>他人</a:t>
            </a:r>
            <a:endParaRPr lang="zh-CN" altLang="en-US" sz="4000" dirty="0"/>
          </a:p>
        </p:txBody>
      </p:sp>
      <p:sp>
        <p:nvSpPr>
          <p:cNvPr id="3" name="内容占位符 2"/>
          <p:cNvSpPr>
            <a:spLocks noGrp="1"/>
          </p:cNvSpPr>
          <p:nvPr>
            <p:ph idx="1"/>
          </p:nvPr>
        </p:nvSpPr>
        <p:spPr>
          <a:xfrm>
            <a:off x="452755" y="1384300"/>
            <a:ext cx="11970385" cy="4864735"/>
          </a:xfrm>
        </p:spPr>
        <p:txBody>
          <a:bodyPr>
            <a:noAutofit/>
          </a:bodyPr>
          <a:lstStyle/>
          <a:p>
            <a:pPr>
              <a:lnSpc>
                <a:spcPct val="150000"/>
              </a:lnSpc>
            </a:pPr>
            <a:r>
              <a:rPr lang="zh-CN" altLang="en-US" sz="2400" dirty="0"/>
              <a:t>渴望被人赏识是人最基本的天性。赞美能满足人们被社会认可和接受的情感，会给人以精神上的激励和鼓舞。赞美也是对自己的一种提高，提高我们的修养，提高别人对我们的认识，提高我们成功的几率。</a:t>
            </a:r>
            <a:endParaRPr lang="zh-CN" altLang="en-US" sz="2400" dirty="0"/>
          </a:p>
          <a:p>
            <a:pPr>
              <a:lnSpc>
                <a:spcPct val="150000"/>
              </a:lnSpc>
            </a:pPr>
            <a:r>
              <a:rPr lang="zh-CN" altLang="en-US" sz="2400" dirty="0"/>
              <a:t>有效的赞美需具备的条件：</a:t>
            </a:r>
            <a:endParaRPr lang="zh-CN" altLang="en-US" sz="2400" dirty="0"/>
          </a:p>
          <a:p>
            <a:pPr marL="0" indent="0">
              <a:lnSpc>
                <a:spcPct val="150000"/>
              </a:lnSpc>
              <a:buNone/>
            </a:pPr>
            <a:r>
              <a:rPr lang="zh-CN" altLang="en-US" sz="2000" dirty="0"/>
              <a:t>（1）赞美是发自内心的、真实自然的，不是恭维或献殷勤。</a:t>
            </a:r>
            <a:endParaRPr lang="zh-CN" altLang="en-US" sz="2000" dirty="0"/>
          </a:p>
          <a:p>
            <a:pPr marL="0" indent="0">
              <a:lnSpc>
                <a:spcPct val="150000"/>
              </a:lnSpc>
              <a:buNone/>
            </a:pPr>
            <a:r>
              <a:rPr lang="zh-CN" altLang="en-US" sz="2000" dirty="0"/>
              <a:t>（2）赞美具体的事情、细节和关键点。</a:t>
            </a:r>
            <a:endParaRPr lang="zh-CN" altLang="en-US" sz="2000" dirty="0"/>
          </a:p>
          <a:p>
            <a:pPr marL="0" indent="0">
              <a:lnSpc>
                <a:spcPct val="150000"/>
              </a:lnSpc>
              <a:buNone/>
            </a:pPr>
            <a:r>
              <a:rPr lang="zh-CN" altLang="en-US" sz="2000" dirty="0"/>
              <a:t>（3）赞美对方重视的、关心的或者一直在努力改善的方面。</a:t>
            </a:r>
            <a:endParaRPr lang="zh-CN" altLang="en-US" sz="2000" dirty="0"/>
          </a:p>
          <a:p>
            <a:pPr marL="0" indent="0">
              <a:lnSpc>
                <a:spcPct val="150000"/>
              </a:lnSpc>
              <a:buNone/>
            </a:pPr>
            <a:r>
              <a:rPr lang="zh-CN" altLang="en-US" sz="2000" dirty="0"/>
              <a:t>（4）赞美的场合恰当，且符合对方的性格。</a:t>
            </a:r>
            <a:endParaRPr lang="zh-CN" altLang="en-US" sz="20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981103" y="1315489"/>
            <a:ext cx="8079780" cy="1370965"/>
          </a:xfrm>
          <a:prstGeom prst="rect">
            <a:avLst/>
          </a:prstGeom>
          <a:noFill/>
        </p:spPr>
        <p:txBody>
          <a:bodyPr wrap="square" rtlCol="0">
            <a:spAutoFit/>
          </a:bodyPr>
          <a:lstStyle/>
          <a:p>
            <a:pPr algn="just">
              <a:lnSpc>
                <a:spcPct val="130000"/>
              </a:lnSpc>
            </a:pPr>
            <a:r>
              <a:rPr lang="en-US" altLang="zh-CN"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1. </a:t>
            </a:r>
            <a:r>
              <a:rPr lang="zh-CN" altLang="en-US"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在校园里随机找10个陌生人打招呼并与同学分享个人体验。</a:t>
            </a:r>
            <a:endParaRPr lang="zh-CN" altLang="en-US"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文本框 8"/>
          <p:cNvSpPr txBox="1"/>
          <p:nvPr/>
        </p:nvSpPr>
        <p:spPr>
          <a:xfrm>
            <a:off x="4413152" y="148432"/>
            <a:ext cx="4032448" cy="589818"/>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pPr algn="r"/>
            <a:r>
              <a:rPr lang="en-US" altLang="zh-CN" dirty="0"/>
              <a:t>【</a:t>
            </a:r>
            <a:r>
              <a:rPr lang="zh-CN" altLang="en-US" dirty="0"/>
              <a:t>延伸学习</a:t>
            </a:r>
            <a:r>
              <a:rPr lang="en-US" altLang="zh-CN" dirty="0"/>
              <a:t>】</a:t>
            </a:r>
            <a:endParaRPr lang="zh-CN" altLang="en-US" dirty="0"/>
          </a:p>
        </p:txBody>
      </p:sp>
      <p:pic>
        <p:nvPicPr>
          <p:cNvPr id="5" name="内容占位符 4"/>
          <p:cNvPicPr>
            <a:picLocks noChangeAspect="1"/>
          </p:cNvPicPr>
          <p:nvPr>
            <p:ph idx="4294967295"/>
          </p:nvPr>
        </p:nvPicPr>
        <p:blipFill>
          <a:blip r:embed="rId1"/>
          <a:stretch>
            <a:fillRect/>
          </a:stretch>
        </p:blipFill>
        <p:spPr>
          <a:xfrm>
            <a:off x="741045" y="1528445"/>
            <a:ext cx="3638550" cy="4562475"/>
          </a:xfrm>
          <a:prstGeom prst="rect">
            <a:avLst/>
          </a:prstGeom>
        </p:spPr>
      </p:pic>
      <p:sp>
        <p:nvSpPr>
          <p:cNvPr id="4" name="矩形 3"/>
          <p:cNvSpPr/>
          <p:nvPr/>
        </p:nvSpPr>
        <p:spPr>
          <a:xfrm>
            <a:off x="4989195" y="1609725"/>
            <a:ext cx="7128510" cy="4792345"/>
          </a:xfrm>
          <a:prstGeom prst="rect">
            <a:avLst/>
          </a:prstGeom>
        </p:spPr>
        <p:txBody>
          <a:bodyPr wrap="square">
            <a:noAutofit/>
          </a:bodyPr>
          <a:lstStyle/>
          <a:p>
            <a:pPr>
              <a:lnSpc>
                <a:spcPct val="150000"/>
              </a:lnSpc>
            </a:pPr>
            <a:r>
              <a:rPr lang="en-US" altLang="zh-CN" sz="2800" b="1" dirty="0"/>
              <a:t>《人际关系心理学》，郑应霞，甘琳琳 主编，华中科技大学出版社，2020。</a:t>
            </a:r>
            <a:endParaRPr lang="en-US" altLang="zh-CN" sz="2800" b="1" dirty="0"/>
          </a:p>
          <a:p>
            <a:pPr>
              <a:lnSpc>
                <a:spcPct val="150000"/>
              </a:lnSpc>
            </a:pPr>
            <a:r>
              <a:rPr lang="en-US" altLang="zh-CN" sz="2400" dirty="0"/>
              <a:t>内容简介：该书以人际关系的产生、建立、发展、维持等为主线，采用研究案例分析等方法，以通俗易懂、情感渗透的方式向读者呈现人际关系心理学的各个方面，做到理论与实践相结合，学以致用，提升人际关系水平。</a:t>
            </a:r>
            <a:endParaRPr lang="en-US" altLang="zh-CN" sz="240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955" y="836295"/>
            <a:ext cx="11090275" cy="1099185"/>
          </a:xfrm>
        </p:spPr>
        <p:txBody>
          <a:bodyPr>
            <a:normAutofit/>
          </a:bodyPr>
          <a:lstStyle/>
          <a:p>
            <a:r>
              <a:rPr lang="en-US" altLang="zh-CN" dirty="0" smtClean="0"/>
              <a:t>【</a:t>
            </a:r>
            <a:r>
              <a:rPr lang="zh-CN" altLang="en-US" dirty="0"/>
              <a:t>案例导入</a:t>
            </a:r>
            <a:r>
              <a:rPr lang="en-US" altLang="zh-CN" dirty="0" smtClean="0"/>
              <a:t>】</a:t>
            </a:r>
            <a:r>
              <a:rPr lang="zh-CN" altLang="en-US" dirty="0">
                <a:sym typeface="+mn-ea"/>
              </a:rPr>
              <a:t>大学生“向上社交”</a:t>
            </a:r>
            <a:endParaRPr lang="zh-CN" altLang="en-US" dirty="0"/>
          </a:p>
        </p:txBody>
      </p:sp>
      <p:sp>
        <p:nvSpPr>
          <p:cNvPr id="3" name="内容占位符 2"/>
          <p:cNvSpPr>
            <a:spLocks noGrp="1"/>
          </p:cNvSpPr>
          <p:nvPr>
            <p:ph idx="4294967295"/>
          </p:nvPr>
        </p:nvSpPr>
        <p:spPr>
          <a:xfrm>
            <a:off x="1036638" y="2078038"/>
            <a:ext cx="11090275" cy="4589462"/>
          </a:xfrm>
        </p:spPr>
        <p:txBody>
          <a:bodyPr>
            <a:normAutofit fontScale="80000"/>
          </a:bodyPr>
          <a:lstStyle/>
          <a:p>
            <a:pPr>
              <a:lnSpc>
                <a:spcPct val="150000"/>
              </a:lnSpc>
            </a:pPr>
            <a:r>
              <a:rPr lang="zh-CN" altLang="en-US" dirty="0"/>
              <a:t>据《中国青年报》报道，“向上社交”一词最近热度颇高，教大学生“向上社交”成为许多博主的吸粉利器。很多博主宣称：“向上社交”好处多多，是一种突破圈层、扩展人脉、打破信息壁垒的有效手段。</a:t>
            </a:r>
            <a:endParaRPr lang="zh-CN" altLang="en-US" dirty="0"/>
          </a:p>
          <a:p>
            <a:pPr>
              <a:lnSpc>
                <a:spcPct val="150000"/>
              </a:lnSpc>
            </a:pPr>
            <a:r>
              <a:rPr lang="zh-CN" altLang="en-US" dirty="0"/>
              <a:t>这里的“向上社交”，主要是指向老师、师兄师姐等前辈咨询请教，征求在学业和职业发展方面的意见，突破圈层拓展人脉资源。如，某位大学生大一时因偶然契机加了一位师姐微信，后来得知这位师姐科研经验非常丰富。到大二参加创业大赛时，他向师姐咨询后获得了帮助并成功立项。也有大学生后悔，因为没有早点“向上社交”获取信息，最终选错了赛道、错过了发展机会。</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257300"/>
            <a:ext cx="11090275" cy="5257800"/>
          </a:xfrm>
        </p:spPr>
        <p:txBody>
          <a:bodyPr>
            <a:normAutofit fontScale="80000"/>
          </a:bodyPr>
          <a:p>
            <a:pPr>
              <a:lnSpc>
                <a:spcPct val="150000"/>
              </a:lnSpc>
            </a:pPr>
            <a:r>
              <a:rPr lang="zh-CN" altLang="en-US"/>
              <a:t>“向上社交”虽然是新近受关注的热词，其内核却并不新鲜。每个人在大学时代，可能都有过一些无意识的“向上社交”时刻。比如，刚入学时懵懵懂懂，很多人都会向师兄师姐发问：怎么平衡好学习成绩和社团活动？准备规划职业发展路径时，难免会遇到抓不住重点、踌躇不决的情况，这时候，过来人的分享和点拨，可能会帮助后辈精准解决“痛点”问题，让人少走很多弯路。</a:t>
            </a:r>
            <a:endParaRPr lang="zh-CN" altLang="en-US"/>
          </a:p>
          <a:p>
            <a:pPr>
              <a:lnSpc>
                <a:spcPct val="150000"/>
              </a:lnSpc>
            </a:pPr>
            <a:r>
              <a:rPr lang="zh-CN" altLang="en-US"/>
              <a:t>需要清醒看到的是，如果“向上社交”仅限于请教问题、咨询疑惑，那么其实大多数“向上社交”都是浅度社交，即初步“建立起联系”。后续能否搭建起深度联结，取决于双方的性格、交流方式、个人喜好、综合实力、认识时机等多重因素。</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05" y="1925955"/>
            <a:ext cx="8062595" cy="4589145"/>
          </a:xfrm>
        </p:spPr>
        <p:txBody>
          <a:bodyPr/>
          <a:lstStyle/>
          <a:p>
            <a:r>
              <a:rPr lang="zh-CN" altLang="en-US" dirty="0"/>
              <a:t>大学生如何通过“向上社交”成就更好的自己？</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tags/tag1.xml><?xml version="1.0" encoding="utf-8"?>
<p:tagLst xmlns:p="http://schemas.openxmlformats.org/presentationml/2006/main">
  <p:tag name="MH" val="20160830110146"/>
  <p:tag name="MH_LIBRARY" val="CONTENTS"/>
  <p:tag name="MH_TYPE" val="NUMBER"/>
  <p:tag name="ID" val="553512"/>
  <p:tag name="MH_ORDER" val="1"/>
  <p:tag name="KSO_WM_DIAGRAM_VIRTUALLY_FRAME" val="{&quot;height&quot;:318.9671653543307,&quot;left&quot;:517.589842519685,&quot;top&quot;:131.662125984252,&quot;width&quot;:425.244094488189}"/>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ags/tag2.xml><?xml version="1.0" encoding="utf-8"?>
<p:tagLst xmlns:p="http://schemas.openxmlformats.org/presentationml/2006/main">
  <p:tag name="MH" val="20160830110146"/>
  <p:tag name="MH_LIBRARY" val="CONTENTS"/>
  <p:tag name="MH_TYPE" val="ENTRY"/>
  <p:tag name="ID" val="553512"/>
  <p:tag name="MH_ORDER" val="1"/>
  <p:tag name="KSO_WM_DIAGRAM_VIRTUALLY_FRAME" val="{&quot;height&quot;:318.9671653543307,&quot;left&quot;:517.589842519685,&quot;top&quot;:131.662125984252,&quot;width&quot;:425.244094488189}"/>
</p:tagLst>
</file>

<file path=ppt/tags/tag3.xml><?xml version="1.0" encoding="utf-8"?>
<p:tagLst xmlns:p="http://schemas.openxmlformats.org/presentationml/2006/main">
  <p:tag name="MH" val="20160830110146"/>
  <p:tag name="MH_LIBRARY" val="CONTENTS"/>
  <p:tag name="MH_TYPE" val="NUMBER"/>
  <p:tag name="ID" val="553512"/>
  <p:tag name="MH_ORDER" val="2"/>
  <p:tag name="KSO_WM_DIAGRAM_VIRTUALLY_FRAME" val="{&quot;height&quot;:318.9671653543307,&quot;left&quot;:517.589842519685,&quot;top&quot;:131.662125984252,&quot;width&quot;:425.244094488189}"/>
</p:tagLst>
</file>

<file path=ppt/tags/tag4.xml><?xml version="1.0" encoding="utf-8"?>
<p:tagLst xmlns:p="http://schemas.openxmlformats.org/presentationml/2006/main">
  <p:tag name="MH" val="20160830110146"/>
  <p:tag name="MH_LIBRARY" val="CONTENTS"/>
  <p:tag name="MH_TYPE" val="ENTRY"/>
  <p:tag name="ID" val="553512"/>
  <p:tag name="MH_ORDER" val="2"/>
  <p:tag name="KSO_WM_DIAGRAM_VIRTUALLY_FRAME" val="{&quot;height&quot;:318.9671653543307,&quot;left&quot;:517.589842519685,&quot;top&quot;:131.662125984252,&quot;width&quot;:425.244094488189}"/>
</p:tagLst>
</file>

<file path=ppt/tags/tag5.xml><?xml version="1.0" encoding="utf-8"?>
<p:tagLst xmlns:p="http://schemas.openxmlformats.org/presentationml/2006/main">
  <p:tag name="MH" val="20160830110146"/>
  <p:tag name="MH_LIBRARY" val="CONTENTS"/>
  <p:tag name="MH_TYPE" val="NUMBER"/>
  <p:tag name="ID" val="553512"/>
  <p:tag name="MH_ORDER" val="3"/>
  <p:tag name="KSO_WM_DIAGRAM_VIRTUALLY_FRAME" val="{&quot;height&quot;:318.9671653543307,&quot;left&quot;:517.589842519685,&quot;top&quot;:131.662125984252,&quot;width&quot;:425.244094488189}"/>
</p:tagLst>
</file>

<file path=ppt/tags/tag6.xml><?xml version="1.0" encoding="utf-8"?>
<p:tagLst xmlns:p="http://schemas.openxmlformats.org/presentationml/2006/main">
  <p:tag name="MH" val="20160830110146"/>
  <p:tag name="MH_LIBRARY" val="CONTENTS"/>
  <p:tag name="MH_TYPE" val="ENTRY"/>
  <p:tag name="ID" val="553512"/>
  <p:tag name="MH_ORDER" val="3"/>
  <p:tag name="KSO_WM_DIAGRAM_VIRTUALLY_FRAME" val="{&quot;height&quot;:318.9671653543307,&quot;left&quot;:517.589842519685,&quot;top&quot;:131.662125984252,&quot;width&quot;:425.244094488189}"/>
</p:tagLst>
</file>

<file path=ppt/tags/tag7.xml><?xml version="1.0" encoding="utf-8"?>
<p:tagLst xmlns:p="http://schemas.openxmlformats.org/presentationml/2006/main">
  <p:tag name="MH" val="20160830110146"/>
  <p:tag name="MH_LIBRARY" val="CONTENTS"/>
  <p:tag name="MH_TYPE" val="OTHERS"/>
  <p:tag name="ID" val="553512"/>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10972</Words>
  <Application>WPS 演示</Application>
  <PresentationFormat>自定义</PresentationFormat>
  <Paragraphs>490</Paragraphs>
  <Slides>67</Slides>
  <Notes>14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67</vt:i4>
      </vt:variant>
    </vt:vector>
  </HeadingPairs>
  <TitlesOfParts>
    <vt:vector size="83" baseType="lpstr">
      <vt:lpstr>Arial</vt:lpstr>
      <vt:lpstr>宋体</vt:lpstr>
      <vt:lpstr>Wingdings</vt:lpstr>
      <vt:lpstr>Calibri</vt:lpstr>
      <vt:lpstr>华文中宋</vt:lpstr>
      <vt:lpstr>Calibri</vt:lpstr>
      <vt:lpstr>微软雅黑</vt:lpstr>
      <vt:lpstr>华文琥珀</vt:lpstr>
      <vt:lpstr>Times New Roman</vt:lpstr>
      <vt:lpstr>Century Gothic</vt:lpstr>
      <vt:lpstr>Arial Unicode MS</vt:lpstr>
      <vt:lpstr>Wingdings</vt:lpstr>
      <vt:lpstr>方正正中黑简体</vt:lpstr>
      <vt:lpstr>黑体</vt:lpstr>
      <vt:lpstr>幼圆</vt:lpstr>
      <vt:lpstr>第一PPT，www.1ppt.com</vt:lpstr>
      <vt:lpstr>PowerPoint 演示文稿</vt:lpstr>
      <vt:lpstr>PowerPoint 演示文稿</vt:lpstr>
      <vt:lpstr>【心语心言】</vt:lpstr>
      <vt:lpstr>PowerPoint 演示文稿</vt:lpstr>
      <vt:lpstr>PowerPoint 演示文稿</vt:lpstr>
      <vt:lpstr>PowerPoint 演示文稿</vt:lpstr>
      <vt:lpstr>【案例导入】大学生“向上社交”</vt:lpstr>
      <vt:lpstr>PowerPoint 演示文稿</vt:lpstr>
      <vt:lpstr>思考</vt:lpstr>
      <vt:lpstr>一、人际交往和人际关系的涵义</vt:lpstr>
      <vt:lpstr>一、人际交往和人际关系的涵义</vt:lpstr>
      <vt:lpstr>二、人际交往的发展过程</vt:lpstr>
      <vt:lpstr>人际交往的四个阶段</vt:lpstr>
      <vt:lpstr>【心理加油站】自我暴露：人际关系深度的 “探测器”</vt:lpstr>
      <vt:lpstr>【心理加油站】自我暴露要遵循相互性原则</vt:lpstr>
      <vt:lpstr>课堂活动：画出你的人际圈</vt:lpstr>
      <vt:lpstr>（一）首因效应：留下美好的第一印象</vt:lpstr>
      <vt:lpstr>PowerPoint 演示文稿</vt:lpstr>
      <vt:lpstr>【心理加油站】建立良好第一印象的沟通技巧</vt:lpstr>
      <vt:lpstr>（二）光环效应：利用优势增强人际吸引力</vt:lpstr>
      <vt:lpstr>【心理实验】热情与冷酷</vt:lpstr>
      <vt:lpstr>（三）身体语言效应：掌握无声的沟通方式</vt:lpstr>
      <vt:lpstr>【心理加油站】常见的身体语言</vt:lpstr>
      <vt:lpstr>PowerPoint 演示文稿</vt:lpstr>
      <vt:lpstr>【心理加油站】杜兴式微笑 </vt:lpstr>
      <vt:lpstr>（四）刻板印象：别隔着茶色玻璃看人 </vt:lpstr>
      <vt:lpstr>【心理加油站】避免刻板印象形成的小诀窍</vt:lpstr>
      <vt:lpstr>（五）罗森塔尔效应：期望能产生奇迹</vt:lpstr>
      <vt:lpstr>罗森塔尔效应</vt:lpstr>
      <vt:lpstr>六、社交距离效应：把握最恰当的尺度</vt:lpstr>
      <vt:lpstr>四种人际距离</vt:lpstr>
      <vt:lpstr>PowerPoint 演示文稿</vt:lpstr>
      <vt:lpstr>【案例导入】宿舍里的故事</vt:lpstr>
      <vt:lpstr>思考</vt:lpstr>
      <vt:lpstr>一、大学生常见的人际交往问题</vt:lpstr>
      <vt:lpstr>二、大学生人际交往障碍的心理原因</vt:lpstr>
      <vt:lpstr>【心理加油站】改变自卑的自我训练</vt:lpstr>
      <vt:lpstr>（二）自负心理 </vt:lpstr>
      <vt:lpstr>【心理加油站】改变自负的自我训练</vt:lpstr>
      <vt:lpstr>（三）嫉妒心理</vt:lpstr>
      <vt:lpstr>【心理加油站】将嫉妒化为动力</vt:lpstr>
      <vt:lpstr>（四）多疑心理</vt:lpstr>
      <vt:lpstr>【心理加油站】改变多疑的处方</vt:lpstr>
      <vt:lpstr>（五）敌对心理 </vt:lpstr>
      <vt:lpstr>【心理加油站】克服敌意 增进信任</vt:lpstr>
      <vt:lpstr>【测一测】人际关系综合诊断量表</vt:lpstr>
      <vt:lpstr>【测查结果解释与分析】</vt:lpstr>
      <vt:lpstr>三、大学生人际关系障碍的调适</vt:lpstr>
      <vt:lpstr>PowerPoint 演示文稿</vt:lpstr>
      <vt:lpstr>【心理加油站】人际交往的黄金规则</vt:lpstr>
      <vt:lpstr>（三）保持情绪稳定</vt:lpstr>
      <vt:lpstr>（四）从他人角度考虑问题</vt:lpstr>
      <vt:lpstr>（五）宽容对待他人</vt:lpstr>
      <vt:lpstr>PowerPoint 演示文稿</vt:lpstr>
      <vt:lpstr>【案例导入】颜回食污</vt:lpstr>
      <vt:lpstr>思考</vt:lpstr>
      <vt:lpstr>一、积极主动地与人交往</vt:lpstr>
      <vt:lpstr>二、营造良好的第一印象</vt:lpstr>
      <vt:lpstr>【心理加油站】用NASCR法则提升你的人际吸引力</vt:lpstr>
      <vt:lpstr>三、善用倾听的技巧</vt:lpstr>
      <vt:lpstr>【心理加油站】倾听的技巧</vt:lpstr>
      <vt:lpstr>四、学会恰当地拒绝</vt:lpstr>
      <vt:lpstr>【心理加油站】常见的拒绝方法</vt:lpstr>
      <vt:lpstr>五、有效地赞美他人</vt:lpstr>
      <vt:lpstr>PowerPoint 演示文稿</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21</cp:revision>
  <dcterms:created xsi:type="dcterms:W3CDTF">2016-10-17T14:00:00Z</dcterms:created>
  <dcterms:modified xsi:type="dcterms:W3CDTF">2025-07-11T07:25:30Z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54EA44C80FAE4603992B5B47899DEF22_12</vt:lpwstr>
  </property>
</Properties>
</file>