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4"/>
  </p:notesMasterIdLst>
  <p:handoutMasterIdLst>
    <p:handoutMasterId r:id="rId65"/>
  </p:handoutMasterIdLst>
  <p:sldIdLst>
    <p:sldId id="3195" r:id="rId3"/>
    <p:sldId id="3399" r:id="rId5"/>
    <p:sldId id="3458" r:id="rId6"/>
    <p:sldId id="3150" r:id="rId7"/>
    <p:sldId id="3209" r:id="rId8"/>
    <p:sldId id="3208" r:id="rId9"/>
    <p:sldId id="3227" r:id="rId10"/>
    <p:sldId id="3598" r:id="rId11"/>
    <p:sldId id="3228" r:id="rId12"/>
    <p:sldId id="3229" r:id="rId13"/>
    <p:sldId id="3230" r:id="rId14"/>
    <p:sldId id="3292" r:id="rId15"/>
    <p:sldId id="3237" r:id="rId16"/>
    <p:sldId id="3620" r:id="rId17"/>
    <p:sldId id="3238" r:id="rId18"/>
    <p:sldId id="3594" r:id="rId19"/>
    <p:sldId id="3595" r:id="rId20"/>
    <p:sldId id="3553" r:id="rId21"/>
    <p:sldId id="3596" r:id="rId22"/>
    <p:sldId id="3593" r:id="rId23"/>
    <p:sldId id="3597" r:id="rId24"/>
    <p:sldId id="3600" r:id="rId25"/>
    <p:sldId id="3601" r:id="rId26"/>
    <p:sldId id="3602" r:id="rId27"/>
    <p:sldId id="3603" r:id="rId28"/>
    <p:sldId id="3604" r:id="rId29"/>
    <p:sldId id="3605" r:id="rId30"/>
    <p:sldId id="3606" r:id="rId31"/>
    <p:sldId id="3298" r:id="rId32"/>
    <p:sldId id="3299" r:id="rId33"/>
    <p:sldId id="3359" r:id="rId34"/>
    <p:sldId id="3360" r:id="rId35"/>
    <p:sldId id="3361" r:id="rId36"/>
    <p:sldId id="3365" r:id="rId37"/>
    <p:sldId id="3607" r:id="rId38"/>
    <p:sldId id="3608" r:id="rId39"/>
    <p:sldId id="3367" r:id="rId40"/>
    <p:sldId id="3610" r:id="rId41"/>
    <p:sldId id="3611" r:id="rId42"/>
    <p:sldId id="3368" r:id="rId43"/>
    <p:sldId id="3612" r:id="rId44"/>
    <p:sldId id="3613" r:id="rId45"/>
    <p:sldId id="3615" r:id="rId46"/>
    <p:sldId id="3614" r:id="rId47"/>
    <p:sldId id="3616" r:id="rId48"/>
    <p:sldId id="3370" r:id="rId49"/>
    <p:sldId id="3372" r:id="rId50"/>
    <p:sldId id="3373" r:id="rId51"/>
    <p:sldId id="3375" r:id="rId52"/>
    <p:sldId id="3376" r:id="rId53"/>
    <p:sldId id="3618" r:id="rId54"/>
    <p:sldId id="3617" r:id="rId55"/>
    <p:sldId id="3377" r:id="rId56"/>
    <p:sldId id="3378" r:id="rId57"/>
    <p:sldId id="3391" r:id="rId58"/>
    <p:sldId id="3225" r:id="rId59"/>
    <p:sldId id="3619" r:id="rId60"/>
    <p:sldId id="3226" r:id="rId61"/>
    <p:sldId id="3149" r:id="rId62"/>
    <p:sldId id="3454" r:id="rId63"/>
    <p:sldId id="3201" r:id="rId64"/>
  </p:sldIdLst>
  <p:sldSz cx="12858750" cy="7232650"/>
  <p:notesSz cx="6858000" cy="9144000"/>
  <p:custDataLst>
    <p:tags r:id="rId69"/>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40080" indent="-18288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955" indent="-55435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333" userDrawn="1">
          <p15:clr>
            <a:srgbClr val="A4A3A4"/>
          </p15:clr>
        </p15:guide>
        <p15:guide id="2" orient="horz" pos="4104" userDrawn="1">
          <p15:clr>
            <a:srgbClr val="A4A3A4"/>
          </p15:clr>
        </p15:guide>
        <p15:guide id="3" pos="4050" userDrawn="1">
          <p15:clr>
            <a:srgbClr val="A4A3A4"/>
          </p15:clr>
        </p15:guide>
        <p15:guide id="4" pos="557" userDrawn="1">
          <p15:clr>
            <a:srgbClr val="A4A3A4"/>
          </p15:clr>
        </p15:guide>
        <p15:guide id="5" pos="7623" userDrawn="1">
          <p15:clr>
            <a:srgbClr val="A4A3A4"/>
          </p15:clr>
        </p15:guide>
        <p15:guide id="6" pos="376" userDrawn="1">
          <p15:clr>
            <a:srgbClr val="A4A3A4"/>
          </p15:clr>
        </p15:guide>
        <p15:guide id="7" pos="130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A600"/>
    <a:srgbClr val="FEA702"/>
    <a:srgbClr val="CB10D7"/>
    <a:srgbClr val="259FE5"/>
    <a:srgbClr val="72B027"/>
    <a:srgbClr val="A6A6A6"/>
    <a:srgbClr val="F84E4B"/>
    <a:srgbClr val="26C8D2"/>
    <a:srgbClr val="1CB7F1"/>
    <a:srgbClr val="0170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694" autoAdjust="0"/>
    <p:restoredTop sz="92986" autoAdjust="0"/>
  </p:normalViewPr>
  <p:slideViewPr>
    <p:cSldViewPr showGuides="1">
      <p:cViewPr varScale="1">
        <p:scale>
          <a:sx n="67" d="100"/>
          <a:sy n="67" d="100"/>
        </p:scale>
        <p:origin x="-762" y="-108"/>
      </p:cViewPr>
      <p:guideLst>
        <p:guide orient="horz" pos="333"/>
        <p:guide orient="horz" pos="4104"/>
        <p:guide pos="4050"/>
        <p:guide pos="557"/>
        <p:guide pos="7623"/>
        <p:guide pos="376"/>
        <p:guide pos="1303"/>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54" d="100"/>
          <a:sy n="54" d="100"/>
        </p:scale>
        <p:origin x="-2916" y="-84"/>
      </p:cViewPr>
      <p:guideLst>
        <p:guide orient="horz" pos="3082"/>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9" Type="http://schemas.openxmlformats.org/officeDocument/2006/relationships/tags" Target="tags/tag69.xml"/><Relationship Id="rId68" Type="http://schemas.openxmlformats.org/officeDocument/2006/relationships/tableStyles" Target="tableStyles.xml"/><Relationship Id="rId67" Type="http://schemas.openxmlformats.org/officeDocument/2006/relationships/viewProps" Target="viewProps.xml"/><Relationship Id="rId66" Type="http://schemas.openxmlformats.org/officeDocument/2006/relationships/presProps" Target="presProps.xml"/><Relationship Id="rId65" Type="http://schemas.openxmlformats.org/officeDocument/2006/relationships/handoutMaster" Target="handoutMasters/handoutMaster1.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smtClean="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lvl1pPr algn="r">
              <a:defRPr sz="1200"/>
            </a:lvl1pPr>
          </a:lstStyle>
          <a:p>
            <a:fld id="{418F03C3-53C1-4F10-8DAF-D1F318E96C6E}"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930" algn="l" rtl="0" eaLnBrk="0" fontAlgn="base" hangingPunct="0">
      <a:spcBef>
        <a:spcPct val="30000"/>
      </a:spcBef>
      <a:spcAft>
        <a:spcPct val="0"/>
      </a:spcAft>
      <a:defRPr sz="1300" kern="1200">
        <a:solidFill>
          <a:schemeClr val="tx1"/>
        </a:solidFill>
        <a:latin typeface="+mn-lt"/>
        <a:ea typeface="+mn-ea"/>
        <a:cs typeface="+mn-cs"/>
      </a:defRPr>
    </a:lvl2pPr>
    <a:lvl3pPr marL="913130" algn="l" rtl="0" eaLnBrk="0" fontAlgn="base" hangingPunct="0">
      <a:spcBef>
        <a:spcPct val="30000"/>
      </a:spcBef>
      <a:spcAft>
        <a:spcPct val="0"/>
      </a:spcAft>
      <a:defRPr sz="1300" kern="1200">
        <a:solidFill>
          <a:schemeClr val="tx1"/>
        </a:solidFill>
        <a:latin typeface="+mn-lt"/>
        <a:ea typeface="+mn-ea"/>
        <a:cs typeface="+mn-cs"/>
      </a:defRPr>
    </a:lvl3pPr>
    <a:lvl4pPr marL="1370330" algn="l" rtl="0" eaLnBrk="0" fontAlgn="base" hangingPunct="0">
      <a:spcBef>
        <a:spcPct val="30000"/>
      </a:spcBef>
      <a:spcAft>
        <a:spcPct val="0"/>
      </a:spcAft>
      <a:defRPr sz="1300" kern="1200">
        <a:solidFill>
          <a:schemeClr val="tx1"/>
        </a:solidFill>
        <a:latin typeface="+mn-lt"/>
        <a:ea typeface="+mn-ea"/>
        <a:cs typeface="+mn-cs"/>
      </a:defRPr>
    </a:lvl4pPr>
    <a:lvl5pPr marL="1827530" algn="l" rtl="0" eaLnBrk="0" fontAlgn="base" hangingPunct="0">
      <a:spcBef>
        <a:spcPct val="30000"/>
      </a:spcBef>
      <a:spcAft>
        <a:spcPct val="0"/>
      </a:spcAft>
      <a:defRPr sz="1300" kern="1200">
        <a:solidFill>
          <a:schemeClr val="tx1"/>
        </a:solidFill>
        <a:latin typeface="+mn-lt"/>
        <a:ea typeface="+mn-ea"/>
        <a:cs typeface="+mn-cs"/>
      </a:defRPr>
    </a:lvl5pPr>
    <a:lvl6pPr marL="2285365" algn="l" defTabSz="914400" rtl="0" eaLnBrk="1" latinLnBrk="0" hangingPunct="1">
      <a:defRPr sz="1300" kern="1200">
        <a:solidFill>
          <a:schemeClr val="tx1"/>
        </a:solidFill>
        <a:latin typeface="+mn-lt"/>
        <a:ea typeface="+mn-ea"/>
        <a:cs typeface="+mn-cs"/>
      </a:defRPr>
    </a:lvl6pPr>
    <a:lvl7pPr marL="2742565" algn="l" defTabSz="914400" rtl="0" eaLnBrk="1" latinLnBrk="0" hangingPunct="1">
      <a:defRPr sz="1300" kern="1200">
        <a:solidFill>
          <a:schemeClr val="tx1"/>
        </a:solidFill>
        <a:latin typeface="+mn-lt"/>
        <a:ea typeface="+mn-ea"/>
        <a:cs typeface="+mn-cs"/>
      </a:defRPr>
    </a:lvl7pPr>
    <a:lvl8pPr marL="3199765" algn="l" defTabSz="914400" rtl="0" eaLnBrk="1" latinLnBrk="0" hangingPunct="1">
      <a:defRPr sz="1300" kern="1200">
        <a:solidFill>
          <a:schemeClr val="tx1"/>
        </a:solidFill>
        <a:latin typeface="+mn-lt"/>
        <a:ea typeface="+mn-ea"/>
        <a:cs typeface="+mn-cs"/>
      </a:defRPr>
    </a:lvl8pPr>
    <a:lvl9pPr marL="3656965" algn="l" defTabSz="914400"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3A93E93-166D-47F5-9EF1-ACEABE24AEEA}"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fld>
            <a:endParaRPr lang="zh-CN" altLang="en-US"/>
          </a:p>
        </p:txBody>
      </p:sp>
      <p:sp>
        <p:nvSpPr>
          <p:cNvPr id="7" name="矩形 6"/>
          <p:cNvSpPr/>
          <p:nvPr userDrawn="1"/>
        </p:nvSpPr>
        <p:spPr>
          <a:xfrm>
            <a:off x="8325228" y="6545425"/>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模板下载：</a:t>
            </a:r>
            <a:r>
              <a:rPr lang="en-US" altLang="zh-CN" sz="100" dirty="0">
                <a:solidFill>
                  <a:prstClr val="white"/>
                </a:solidFill>
                <a:latin typeface="Calibri" panose="020F0502020204030204"/>
                <a:ea typeface="宋体" panose="02010600030101010101" pitchFamily="2" charset="-122"/>
              </a:rPr>
              <a:t>www.1ppt.com/moban/     </a:t>
            </a:r>
            <a:r>
              <a:rPr lang="zh-CN" altLang="en-US" sz="100" dirty="0">
                <a:solidFill>
                  <a:prstClr val="white"/>
                </a:solidFill>
                <a:latin typeface="Calibri" panose="020F0502020204030204"/>
                <a:ea typeface="宋体" panose="02010600030101010101" pitchFamily="2" charset="-122"/>
              </a:rPr>
              <a:t>行业</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www.1ppt.com/hangye/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节日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www.1ppt.com/jieri/           PPT</a:t>
            </a:r>
            <a:r>
              <a:rPr lang="zh-CN" altLang="en-US" sz="100" dirty="0">
                <a:solidFill>
                  <a:prstClr val="white"/>
                </a:solidFill>
                <a:latin typeface="Calibri" panose="020F0502020204030204"/>
                <a:ea typeface="宋体" panose="02010600030101010101" pitchFamily="2" charset="-122"/>
              </a:rPr>
              <a:t>素材下载：</a:t>
            </a:r>
            <a:r>
              <a:rPr lang="en-US" altLang="zh-CN" sz="100" dirty="0">
                <a:solidFill>
                  <a:prstClr val="white"/>
                </a:solidFill>
                <a:latin typeface="Calibri" panose="020F0502020204030204"/>
                <a:ea typeface="宋体" panose="02010600030101010101" pitchFamily="2" charset="-122"/>
              </a:rPr>
              <a:t>www.1ppt.com/sucai/</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背景图片：</a:t>
            </a:r>
            <a:r>
              <a:rPr lang="en-US" altLang="zh-CN" sz="100" dirty="0">
                <a:solidFill>
                  <a:prstClr val="white"/>
                </a:solidFill>
                <a:latin typeface="Calibri" panose="020F0502020204030204"/>
                <a:ea typeface="宋体" panose="02010600030101010101" pitchFamily="2" charset="-122"/>
              </a:rPr>
              <a:t>www.1ppt.com/beijing/      PPT</a:t>
            </a:r>
            <a:r>
              <a:rPr lang="zh-CN" altLang="en-US" sz="100" dirty="0">
                <a:solidFill>
                  <a:prstClr val="white"/>
                </a:solidFill>
                <a:latin typeface="Calibri" panose="020F0502020204030204"/>
                <a:ea typeface="宋体" panose="02010600030101010101" pitchFamily="2" charset="-122"/>
              </a:rPr>
              <a:t>图表下载：</a:t>
            </a:r>
            <a:r>
              <a:rPr lang="en-US" altLang="zh-CN" sz="100" dirty="0">
                <a:solidFill>
                  <a:prstClr val="white"/>
                </a:solidFill>
                <a:latin typeface="Calibri" panose="020F0502020204030204"/>
                <a:ea typeface="宋体" panose="02010600030101010101" pitchFamily="2" charset="-122"/>
              </a:rPr>
              <a:t>www.1ppt.com/tubiao/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优秀</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下载：</a:t>
            </a:r>
            <a:r>
              <a:rPr lang="en-US" altLang="zh-CN" sz="100" dirty="0">
                <a:solidFill>
                  <a:prstClr val="white"/>
                </a:solidFill>
                <a:latin typeface="Calibri" panose="020F0502020204030204"/>
                <a:ea typeface="宋体" panose="02010600030101010101" pitchFamily="2" charset="-122"/>
              </a:rPr>
              <a:t>www.1ppt.com/xiazai/        PPT</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www.1ppt.com/powerpoint/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Word</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www.1ppt.com/word/              Excel</a:t>
            </a:r>
            <a:r>
              <a:rPr lang="zh-CN" altLang="en-US" sz="100" dirty="0">
                <a:solidFill>
                  <a:prstClr val="white"/>
                </a:solidFill>
                <a:latin typeface="Calibri" panose="020F0502020204030204"/>
                <a:ea typeface="宋体" panose="02010600030101010101" pitchFamily="2" charset="-122"/>
              </a:rPr>
              <a:t>教程：</a:t>
            </a:r>
            <a:r>
              <a:rPr lang="en-US" altLang="zh-CN" sz="100" dirty="0">
                <a:solidFill>
                  <a:prstClr val="white"/>
                </a:solidFill>
                <a:latin typeface="Calibri" panose="020F0502020204030204"/>
                <a:ea typeface="宋体" panose="02010600030101010101" pitchFamily="2" charset="-122"/>
              </a:rPr>
              <a:t>www.1ppt.com/excel/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资料下载：</a:t>
            </a:r>
            <a:r>
              <a:rPr lang="en-US" altLang="zh-CN" sz="100" dirty="0">
                <a:solidFill>
                  <a:prstClr val="white"/>
                </a:solidFill>
                <a:latin typeface="Calibri" panose="020F0502020204030204"/>
                <a:ea typeface="宋体" panose="02010600030101010101" pitchFamily="2" charset="-122"/>
              </a:rPr>
              <a:t>www.1ppt.com/ziliao/                PPT</a:t>
            </a:r>
            <a:r>
              <a:rPr lang="zh-CN" altLang="en-US" sz="100" dirty="0">
                <a:solidFill>
                  <a:prstClr val="white"/>
                </a:solidFill>
                <a:latin typeface="Calibri" panose="020F0502020204030204"/>
                <a:ea typeface="宋体" panose="02010600030101010101" pitchFamily="2" charset="-122"/>
              </a:rPr>
              <a:t>课件下载：</a:t>
            </a:r>
            <a:r>
              <a:rPr lang="en-US" altLang="zh-CN" sz="100" dirty="0">
                <a:solidFill>
                  <a:prstClr val="white"/>
                </a:solidFill>
                <a:latin typeface="Calibri" panose="020F0502020204030204"/>
                <a:ea typeface="宋体" panose="02010600030101010101" pitchFamily="2" charset="-122"/>
              </a:rPr>
              <a:t>www.1ppt.com/kejian/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范文下载：</a:t>
            </a:r>
            <a:r>
              <a:rPr lang="en-US" altLang="zh-CN" sz="100" dirty="0">
                <a:solidFill>
                  <a:prstClr val="white"/>
                </a:solidFill>
                <a:latin typeface="Calibri" panose="020F0502020204030204"/>
                <a:ea typeface="宋体" panose="02010600030101010101" pitchFamily="2" charset="-122"/>
              </a:rPr>
              <a:t>www.1ppt.com/fanwen/             </a:t>
            </a:r>
            <a:r>
              <a:rPr lang="zh-CN" altLang="en-US" sz="100" dirty="0">
                <a:solidFill>
                  <a:prstClr val="white"/>
                </a:solidFill>
                <a:latin typeface="Calibri" panose="020F0502020204030204"/>
                <a:ea typeface="宋体" panose="02010600030101010101" pitchFamily="2" charset="-122"/>
              </a:rPr>
              <a:t>试卷下载：</a:t>
            </a:r>
            <a:r>
              <a:rPr lang="en-US" altLang="zh-CN" sz="100" dirty="0">
                <a:solidFill>
                  <a:prstClr val="white"/>
                </a:solidFill>
                <a:latin typeface="Calibri" panose="020F0502020204030204"/>
                <a:ea typeface="宋体" panose="02010600030101010101" pitchFamily="2" charset="-122"/>
              </a:rPr>
              <a:t>www.1ppt.com/shiti/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教案下载：</a:t>
            </a:r>
            <a:r>
              <a:rPr lang="en-US" altLang="zh-CN" sz="100" dirty="0">
                <a:solidFill>
                  <a:prstClr val="white"/>
                </a:solidFill>
                <a:latin typeface="Calibri" panose="020F0502020204030204"/>
                <a:ea typeface="宋体" panose="02010600030101010101" pitchFamily="2" charset="-122"/>
              </a:rPr>
              <a:t>www.1ppt.com/jiaoan/  </a:t>
            </a:r>
            <a:r>
              <a:rPr lang="en-US" altLang="zh-CN" sz="100" dirty="0" smtClean="0">
                <a:solidFill>
                  <a:prstClr val="white"/>
                </a:solidFill>
                <a:latin typeface="Calibri" panose="020F0502020204030204"/>
                <a:ea typeface="宋体" panose="02010600030101010101" pitchFamily="2" charset="-122"/>
              </a:rPr>
              <a:t>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smtClean="0">
                <a:solidFill>
                  <a:prstClr val="white"/>
                </a:solidFill>
                <a:latin typeface="Calibri" panose="020F0502020204030204"/>
                <a:ea typeface="宋体" panose="02010600030101010101" pitchFamily="2" charset="-122"/>
              </a:rPr>
              <a:t>字体下载：</a:t>
            </a:r>
            <a:r>
              <a:rPr lang="en-US" altLang="zh-CN" sz="100" dirty="0" smtClean="0">
                <a:solidFill>
                  <a:prstClr val="white"/>
                </a:solidFill>
                <a:latin typeface="Calibri" panose="020F0502020204030204"/>
                <a:ea typeface="宋体" panose="02010600030101010101" pitchFamily="2" charset="-122"/>
              </a:rPr>
              <a:t>www.1ppt.com/ziti/</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 </a:t>
            </a:r>
            <a:endParaRPr lang="zh-CN" altLang="en-US" sz="100" dirty="0">
              <a:solidFill>
                <a:prstClr val="white"/>
              </a:solidFill>
              <a:latin typeface="Calibri" panose="020F0502020204030204"/>
              <a:ea typeface="宋体" panose="02010600030101010101" pitchFamily="2" charset="-122"/>
            </a:endParaRPr>
          </a:p>
        </p:txBody>
      </p:sp>
      <p:sp>
        <p:nvSpPr>
          <p:cNvPr id="16" name="文本占位符 2"/>
          <p:cNvSpPr>
            <a:spLocks noGrp="1"/>
          </p:cNvSpPr>
          <p:nvPr>
            <p:ph idx="1"/>
          </p:nvPr>
        </p:nvSpPr>
        <p:spPr>
          <a:xfrm>
            <a:off x="884238" y="1925638"/>
            <a:ext cx="11090275" cy="4589462"/>
          </a:xfrm>
          <a:prstGeom prst="rect">
            <a:avLst/>
          </a:prstGeom>
        </p:spPr>
        <p:txBody>
          <a:bodyPr vert="horz" lIns="91440" tIns="45720" rIns="91440" bIns="45720" rtlCol="0">
            <a:normAutofit/>
          </a:bodyPr>
          <a:lstStyle/>
          <a:p>
            <a:pPr lvl="0"/>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sp>
        <p:nvSpPr>
          <p:cNvPr id="10" name="标题占位符 1"/>
          <p:cNvSpPr>
            <a:spLocks noGrp="1"/>
          </p:cNvSpPr>
          <p:nvPr>
            <p:ph type="title" hasCustomPrompt="1"/>
          </p:nvPr>
        </p:nvSpPr>
        <p:spPr>
          <a:xfrm>
            <a:off x="884238" y="385763"/>
            <a:ext cx="11090275" cy="1397000"/>
          </a:xfrm>
          <a:prstGeom prst="rect">
            <a:avLst/>
          </a:prstGeom>
        </p:spPr>
        <p:txBody>
          <a:bodyPr vert="horz" lIns="91440" tIns="45720" rIns="91440" bIns="45720" rtlCol="0" anchor="ctr">
            <a:normAutofit/>
          </a:bodyPr>
          <a:lstStyle/>
          <a:p>
            <a:r>
              <a:rPr lang="zh-CN" altLang="en-US" dirty="0" smtClean="0"/>
              <a:t>标题</a:t>
            </a:r>
            <a:endParaRPr lang="zh-CN" altLang="en-US" dirty="0"/>
          </a:p>
        </p:txBody>
      </p:sp>
      <p:sp>
        <p:nvSpPr>
          <p:cNvPr id="11" name="文本占位符 2"/>
          <p:cNvSpPr>
            <a:spLocks noGrp="1"/>
          </p:cNvSpPr>
          <p:nvPr>
            <p:ph idx="1"/>
          </p:nvPr>
        </p:nvSpPr>
        <p:spPr>
          <a:xfrm>
            <a:off x="884238" y="1925638"/>
            <a:ext cx="11090275" cy="4589462"/>
          </a:xfrm>
          <a:prstGeom prst="rect">
            <a:avLst/>
          </a:prstGeom>
        </p:spPr>
        <p:txBody>
          <a:bodyPr vert="horz" lIns="91440" tIns="45720" rIns="91440" bIns="45720" rtlCol="0">
            <a:normAutofit/>
          </a:bodyPr>
          <a:lstStyle/>
          <a:p>
            <a:pPr lvl="1"/>
            <a:endParaRPr lang="zh-CN" altLang="en-US" dirty="0"/>
          </a:p>
        </p:txBody>
      </p:sp>
      <p:sp>
        <p:nvSpPr>
          <p:cNvPr id="12"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fld>
            <a:endParaRPr lang="zh-CN" altLang="en-US"/>
          </a:p>
        </p:txBody>
      </p:sp>
      <p:sp>
        <p:nvSpPr>
          <p:cNvPr id="13"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7" name="标题占位符 1"/>
          <p:cNvSpPr>
            <a:spLocks noGrp="1"/>
          </p:cNvSpPr>
          <p:nvPr>
            <p:ph type="title" hasCustomPrompt="1"/>
          </p:nvPr>
        </p:nvSpPr>
        <p:spPr>
          <a:xfrm>
            <a:off x="884238" y="385763"/>
            <a:ext cx="11090275" cy="1397000"/>
          </a:xfrm>
          <a:prstGeom prst="rect">
            <a:avLst/>
          </a:prstGeom>
        </p:spPr>
        <p:txBody>
          <a:bodyPr vert="horz" lIns="91440" tIns="45720" rIns="91440" bIns="45720" rtlCol="0" anchor="ctr">
            <a:normAutofit/>
          </a:bodyPr>
          <a:lstStyle/>
          <a:p>
            <a:r>
              <a:rPr lang="zh-CN" altLang="en-US" dirty="0" smtClean="0"/>
              <a:t>标题</a:t>
            </a:r>
            <a:endParaRPr lang="zh-CN" altLang="en-US" dirty="0"/>
          </a:p>
        </p:txBody>
      </p:sp>
      <p:sp>
        <p:nvSpPr>
          <p:cNvPr id="8" name="文本占位符 2"/>
          <p:cNvSpPr>
            <a:spLocks noGrp="1"/>
          </p:cNvSpPr>
          <p:nvPr>
            <p:ph idx="1"/>
          </p:nvPr>
        </p:nvSpPr>
        <p:spPr>
          <a:xfrm>
            <a:off x="884238" y="1925638"/>
            <a:ext cx="11090275" cy="4589462"/>
          </a:xfrm>
          <a:prstGeom prst="rect">
            <a:avLst/>
          </a:prstGeom>
        </p:spPr>
        <p:txBody>
          <a:bodyPr vert="horz" lIns="91440" tIns="45720" rIns="91440" bIns="45720" rtlCol="0">
            <a:normAutofit/>
          </a:bodyPr>
          <a:lstStyle/>
          <a:p>
            <a:pPr lvl="1"/>
            <a:endParaRPr lang="zh-CN" altLang="en-US" dirty="0"/>
          </a:p>
        </p:txBody>
      </p:sp>
      <p:sp>
        <p:nvSpPr>
          <p:cNvPr id="9"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fld>
            <a:endParaRPr lang="zh-CN" altLang="en-US"/>
          </a:p>
        </p:txBody>
      </p:sp>
      <p:sp>
        <p:nvSpPr>
          <p:cNvPr id="10"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
        <p:nvSpPr>
          <p:cNvPr id="10" name="标题占位符 1"/>
          <p:cNvSpPr>
            <a:spLocks noGrp="1"/>
          </p:cNvSpPr>
          <p:nvPr>
            <p:ph type="title" hasCustomPrompt="1"/>
          </p:nvPr>
        </p:nvSpPr>
        <p:spPr>
          <a:xfrm>
            <a:off x="884238" y="385763"/>
            <a:ext cx="11090275" cy="1397000"/>
          </a:xfrm>
          <a:prstGeom prst="rect">
            <a:avLst/>
          </a:prstGeom>
        </p:spPr>
        <p:txBody>
          <a:bodyPr vert="horz" lIns="91440" tIns="45720" rIns="91440" bIns="45720" rtlCol="0" anchor="ctr">
            <a:normAutofit/>
          </a:bodyPr>
          <a:lstStyle/>
          <a:p>
            <a:r>
              <a:rPr lang="zh-CN" altLang="en-US" dirty="0" smtClean="0"/>
              <a:t>标题</a:t>
            </a:r>
            <a:endParaRPr lang="zh-CN" altLang="en-US" dirty="0"/>
          </a:p>
        </p:txBody>
      </p:sp>
      <p:sp>
        <p:nvSpPr>
          <p:cNvPr id="11" name="文本占位符 2"/>
          <p:cNvSpPr>
            <a:spLocks noGrp="1"/>
          </p:cNvSpPr>
          <p:nvPr>
            <p:ph idx="1"/>
          </p:nvPr>
        </p:nvSpPr>
        <p:spPr>
          <a:xfrm>
            <a:off x="884238" y="1925638"/>
            <a:ext cx="11090275" cy="4589462"/>
          </a:xfrm>
          <a:prstGeom prst="rect">
            <a:avLst/>
          </a:prstGeom>
        </p:spPr>
        <p:txBody>
          <a:bodyPr vert="horz" lIns="91440" tIns="45720" rIns="91440" bIns="45720" rtlCol="0">
            <a:normAutofit/>
          </a:bodyPr>
          <a:lstStyle/>
          <a:p>
            <a:pPr lvl="1"/>
            <a:endParaRPr lang="zh-CN" altLang="en-US" dirty="0"/>
          </a:p>
        </p:txBody>
      </p:sp>
      <p:sp>
        <p:nvSpPr>
          <p:cNvPr id="12"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fld>
            <a:endParaRPr lang="zh-CN" altLang="en-US"/>
          </a:p>
        </p:txBody>
      </p:sp>
      <p:sp>
        <p:nvSpPr>
          <p:cNvPr id="13"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3A93E93-166D-47F5-9EF1-ACEABE24AEEA}"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18D5ACA-62CA-46DB-AD6B-12EDD6D51A23}"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9E91DDD7-D2C1-48C8-929C-A4A7BF7EC785}" type="datetime1">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mn-ea"/>
                <a:cs typeface="+mn-cs"/>
              </a:rPr>
            </a:fld>
            <a:endPar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mn-ea"/>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7" Type="http://schemas.openxmlformats.org/officeDocument/2006/relationships/theme" Target="../theme/theme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dirty="0" smtClean="0"/>
              <a:t>标题</a:t>
            </a:r>
            <a:endParaRPr lang="zh-CN" altLang="en-US" dirty="0"/>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1"/>
            <a:endParaRPr lang="zh-CN" altLang="en-US" dirty="0"/>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fld>
            <a:endParaRPr lang="zh-CN" altLang="en-US"/>
          </a:p>
        </p:txBody>
      </p:sp>
      <p:sp>
        <p:nvSpPr>
          <p:cNvPr id="7" name="直角三角形 6"/>
          <p:cNvSpPr/>
          <p:nvPr userDrawn="1"/>
        </p:nvSpPr>
        <p:spPr>
          <a:xfrm rot="10800000" flipH="1">
            <a:off x="2" y="0"/>
            <a:ext cx="10479825" cy="1186188"/>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433" tIns="48216" rIns="96433" bIns="48216" rtlCol="0" anchor="ctr"/>
          <a:lstStyle/>
          <a:p>
            <a:pPr algn="ctr"/>
            <a:endParaRPr lang="zh-CN" altLang="en-US" sz="2500"/>
          </a:p>
        </p:txBody>
      </p:sp>
      <p:sp>
        <p:nvSpPr>
          <p:cNvPr id="8" name="直角三角形 7"/>
          <p:cNvSpPr/>
          <p:nvPr userDrawn="1"/>
        </p:nvSpPr>
        <p:spPr>
          <a:xfrm>
            <a:off x="1" y="6552743"/>
            <a:ext cx="4100367" cy="679910"/>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3" tIns="48216" rIns="96433" bIns="48216" rtlCol="0" anchor="ctr"/>
          <a:lstStyle/>
          <a:p>
            <a:pPr algn="ctr"/>
            <a:endParaRPr lang="zh-CN" altLang="en-US" sz="2500"/>
          </a:p>
        </p:txBody>
      </p:sp>
      <p:sp>
        <p:nvSpPr>
          <p:cNvPr id="9" name="直角三角形 8"/>
          <p:cNvSpPr/>
          <p:nvPr userDrawn="1"/>
        </p:nvSpPr>
        <p:spPr>
          <a:xfrm flipH="1">
            <a:off x="2176402" y="5843953"/>
            <a:ext cx="10682348" cy="1388699"/>
          </a:xfrm>
          <a:prstGeom prst="rtTriangl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3" tIns="48216" rIns="96433" bIns="48216" rtlCol="0" anchor="ctr"/>
          <a:lstStyle/>
          <a:p>
            <a:pPr algn="ctr"/>
            <a:endParaRPr lang="zh-CN" altLang="en-US" sz="250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timing>
    <p:tnLst>
      <p:par>
        <p:cTn id="1" dur="indefinite" restart="never" nodeType="tmRoot"/>
      </p:par>
    </p:tnLst>
  </p:timing>
  <p:txStyles>
    <p:titleStyle>
      <a:lvl1pPr algn="ctr" defTabSz="914400" rtl="0" eaLnBrk="1" latinLnBrk="0" hangingPunct="1">
        <a:lnSpc>
          <a:spcPct val="90000"/>
        </a:lnSpc>
        <a:spcBef>
          <a:spcPct val="0"/>
        </a:spcBef>
        <a:buNone/>
        <a:defRPr sz="4400" kern="1200">
          <a:solidFill>
            <a:schemeClr val="tx1"/>
          </a:solidFill>
          <a:latin typeface="华文中宋" panose="02010600040101010101" pitchFamily="2" charset="-122"/>
          <a:ea typeface="华文中宋" panose="02010600040101010101" pitchFamily="2"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华文中宋" panose="02010600040101010101" pitchFamily="2" charset="-122"/>
          <a:ea typeface="华文中宋" panose="02010600040101010101" pitchFamily="2"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华文中宋" panose="02010600040101010101" pitchFamily="2" charset="-122"/>
          <a:ea typeface="华文中宋" panose="02010600040101010101" pitchFamily="2"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华文中宋" panose="02010600040101010101" pitchFamily="2" charset="-122"/>
          <a:ea typeface="华文中宋" panose="02010600040101010101" pitchFamily="2"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华文中宋" panose="02010600040101010101" pitchFamily="2" charset="-122"/>
          <a:ea typeface="华文中宋" panose="02010600040101010101" pitchFamily="2"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华文中宋" panose="02010600040101010101" pitchFamily="2" charset="-122"/>
          <a:ea typeface="华文中宋" panose="02010600040101010101"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7.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9" Type="http://schemas.openxmlformats.org/officeDocument/2006/relationships/tags" Target="../tags/tag17.xml"/><Relationship Id="rId8" Type="http://schemas.openxmlformats.org/officeDocument/2006/relationships/tags" Target="../tags/tag16.xml"/><Relationship Id="rId7" Type="http://schemas.openxmlformats.org/officeDocument/2006/relationships/tags" Target="../tags/tag15.xml"/><Relationship Id="rId63" Type="http://schemas.openxmlformats.org/officeDocument/2006/relationships/slideLayout" Target="../slideLayouts/slideLayout6.xml"/><Relationship Id="rId62" Type="http://schemas.openxmlformats.org/officeDocument/2006/relationships/tags" Target="../tags/tag68.xml"/><Relationship Id="rId61" Type="http://schemas.openxmlformats.org/officeDocument/2006/relationships/tags" Target="../tags/tag67.xml"/><Relationship Id="rId60" Type="http://schemas.openxmlformats.org/officeDocument/2006/relationships/tags" Target="../tags/tag66.xml"/><Relationship Id="rId6" Type="http://schemas.openxmlformats.org/officeDocument/2006/relationships/tags" Target="../tags/tag14.xml"/><Relationship Id="rId59" Type="http://schemas.openxmlformats.org/officeDocument/2006/relationships/tags" Target="../tags/tag65.xml"/><Relationship Id="rId58" Type="http://schemas.openxmlformats.org/officeDocument/2006/relationships/tags" Target="../tags/tag64.xml"/><Relationship Id="rId57" Type="http://schemas.openxmlformats.org/officeDocument/2006/relationships/tags" Target="../tags/tag63.xml"/><Relationship Id="rId56" Type="http://schemas.openxmlformats.org/officeDocument/2006/relationships/tags" Target="../tags/tag62.xml"/><Relationship Id="rId55" Type="http://schemas.openxmlformats.org/officeDocument/2006/relationships/tags" Target="../tags/tag61.xml"/><Relationship Id="rId54" Type="http://schemas.openxmlformats.org/officeDocument/2006/relationships/tags" Target="../tags/tag60.xml"/><Relationship Id="rId53" Type="http://schemas.openxmlformats.org/officeDocument/2006/relationships/tags" Target="../tags/tag59.xml"/><Relationship Id="rId52" Type="http://schemas.openxmlformats.org/officeDocument/2006/relationships/tags" Target="../tags/tag58.xml"/><Relationship Id="rId51" Type="http://schemas.openxmlformats.org/officeDocument/2006/relationships/tags" Target="../tags/tag57.xml"/><Relationship Id="rId50" Type="http://schemas.openxmlformats.org/officeDocument/2006/relationships/image" Target="../media/image10.png"/><Relationship Id="rId5" Type="http://schemas.openxmlformats.org/officeDocument/2006/relationships/tags" Target="../tags/tag13.xml"/><Relationship Id="rId49" Type="http://schemas.openxmlformats.org/officeDocument/2006/relationships/tags" Target="../tags/tag56.xml"/><Relationship Id="rId48" Type="http://schemas.openxmlformats.org/officeDocument/2006/relationships/tags" Target="../tags/tag55.xml"/><Relationship Id="rId47" Type="http://schemas.openxmlformats.org/officeDocument/2006/relationships/tags" Target="../tags/tag54.xml"/><Relationship Id="rId46" Type="http://schemas.openxmlformats.org/officeDocument/2006/relationships/tags" Target="../tags/tag53.xml"/><Relationship Id="rId45" Type="http://schemas.openxmlformats.org/officeDocument/2006/relationships/tags" Target="../tags/tag52.xml"/><Relationship Id="rId44" Type="http://schemas.openxmlformats.org/officeDocument/2006/relationships/tags" Target="../tags/tag51.xml"/><Relationship Id="rId43" Type="http://schemas.openxmlformats.org/officeDocument/2006/relationships/tags" Target="../tags/tag50.xml"/><Relationship Id="rId42" Type="http://schemas.openxmlformats.org/officeDocument/2006/relationships/tags" Target="../tags/tag49.xml"/><Relationship Id="rId41" Type="http://schemas.openxmlformats.org/officeDocument/2006/relationships/tags" Target="../tags/tag48.xml"/><Relationship Id="rId40" Type="http://schemas.openxmlformats.org/officeDocument/2006/relationships/tags" Target="../tags/tag47.xml"/><Relationship Id="rId4" Type="http://schemas.openxmlformats.org/officeDocument/2006/relationships/image" Target="../media/image8.png"/><Relationship Id="rId39" Type="http://schemas.openxmlformats.org/officeDocument/2006/relationships/tags" Target="../tags/tag46.xml"/><Relationship Id="rId38" Type="http://schemas.openxmlformats.org/officeDocument/2006/relationships/tags" Target="../tags/tag45.xml"/><Relationship Id="rId37" Type="http://schemas.openxmlformats.org/officeDocument/2006/relationships/tags" Target="../tags/tag44.xml"/><Relationship Id="rId36" Type="http://schemas.openxmlformats.org/officeDocument/2006/relationships/tags" Target="../tags/tag43.xml"/><Relationship Id="rId35" Type="http://schemas.openxmlformats.org/officeDocument/2006/relationships/tags" Target="../tags/tag42.xml"/><Relationship Id="rId34" Type="http://schemas.openxmlformats.org/officeDocument/2006/relationships/tags" Target="../tags/tag41.xml"/><Relationship Id="rId33" Type="http://schemas.openxmlformats.org/officeDocument/2006/relationships/tags" Target="../tags/tag40.xml"/><Relationship Id="rId32" Type="http://schemas.openxmlformats.org/officeDocument/2006/relationships/tags" Target="../tags/tag39.xml"/><Relationship Id="rId31" Type="http://schemas.openxmlformats.org/officeDocument/2006/relationships/tags" Target="../tags/tag38.xml"/><Relationship Id="rId30" Type="http://schemas.openxmlformats.org/officeDocument/2006/relationships/tags" Target="../tags/tag37.xml"/><Relationship Id="rId3" Type="http://schemas.openxmlformats.org/officeDocument/2006/relationships/tags" Target="../tags/tag12.xml"/><Relationship Id="rId29" Type="http://schemas.openxmlformats.org/officeDocument/2006/relationships/tags" Target="../tags/tag36.xml"/><Relationship Id="rId28" Type="http://schemas.openxmlformats.org/officeDocument/2006/relationships/tags" Target="../tags/tag35.xml"/><Relationship Id="rId27" Type="http://schemas.openxmlformats.org/officeDocument/2006/relationships/tags" Target="../tags/tag34.xml"/><Relationship Id="rId26" Type="http://schemas.openxmlformats.org/officeDocument/2006/relationships/tags" Target="../tags/tag33.xml"/><Relationship Id="rId25" Type="http://schemas.openxmlformats.org/officeDocument/2006/relationships/tags" Target="../tags/tag32.xml"/><Relationship Id="rId24" Type="http://schemas.openxmlformats.org/officeDocument/2006/relationships/tags" Target="../tags/tag31.xml"/><Relationship Id="rId23" Type="http://schemas.openxmlformats.org/officeDocument/2006/relationships/tags" Target="../tags/tag30.xml"/><Relationship Id="rId22" Type="http://schemas.openxmlformats.org/officeDocument/2006/relationships/tags" Target="../tags/tag29.xml"/><Relationship Id="rId21" Type="http://schemas.openxmlformats.org/officeDocument/2006/relationships/tags" Target="../tags/tag28.xml"/><Relationship Id="rId20" Type="http://schemas.openxmlformats.org/officeDocument/2006/relationships/tags" Target="../tags/tag27.xml"/><Relationship Id="rId2" Type="http://schemas.openxmlformats.org/officeDocument/2006/relationships/tags" Target="../tags/tag11.xml"/><Relationship Id="rId19" Type="http://schemas.openxmlformats.org/officeDocument/2006/relationships/tags" Target="../tags/tag26.xml"/><Relationship Id="rId18" Type="http://schemas.openxmlformats.org/officeDocument/2006/relationships/tags" Target="../tags/tag25.xml"/><Relationship Id="rId17" Type="http://schemas.openxmlformats.org/officeDocument/2006/relationships/tags" Target="../tags/tag24.xml"/><Relationship Id="rId16" Type="http://schemas.openxmlformats.org/officeDocument/2006/relationships/tags" Target="../tags/tag23.xml"/><Relationship Id="rId15" Type="http://schemas.openxmlformats.org/officeDocument/2006/relationships/image" Target="../media/image9.png"/><Relationship Id="rId14" Type="http://schemas.openxmlformats.org/officeDocument/2006/relationships/tags" Target="../tags/tag22.xml"/><Relationship Id="rId13" Type="http://schemas.openxmlformats.org/officeDocument/2006/relationships/tags" Target="../tags/tag21.xml"/><Relationship Id="rId12" Type="http://schemas.openxmlformats.org/officeDocument/2006/relationships/tags" Target="../tags/tag20.xml"/><Relationship Id="rId11" Type="http://schemas.openxmlformats.org/officeDocument/2006/relationships/tags" Target="../tags/tag19.xml"/><Relationship Id="rId10" Type="http://schemas.openxmlformats.org/officeDocument/2006/relationships/tags" Target="../tags/tag18.xml"/><Relationship Id="rId1" Type="http://schemas.openxmlformats.org/officeDocument/2006/relationships/tags" Target="../tags/tag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1.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2.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2.xml"/><Relationship Id="rId2" Type="http://schemas.openxmlformats.org/officeDocument/2006/relationships/image" Target="../media/image4.jpeg"/><Relationship Id="rId1" Type="http://schemas.openxmlformats.org/officeDocument/2006/relationships/image" Target="../media/image3.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9" Type="http://schemas.openxmlformats.org/officeDocument/2006/relationships/slideLayout" Target="../slideLayouts/slideLayout4.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0" Type="http://schemas.openxmlformats.org/officeDocument/2006/relationships/notesSlide" Target="../notesSlides/notesSlide3.xml"/><Relationship Id="rId1" Type="http://schemas.openxmlformats.org/officeDocument/2006/relationships/tags" Target="../tags/tag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image" Target="../media/image13.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4.png"/></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5.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858750" cy="7232650"/>
          </a:xfrm>
          <a:prstGeom prst="rect">
            <a:avLst/>
          </a:prstGeom>
          <a:blipFill dpi="0" rotWithShape="1">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259"/>
          <p:cNvSpPr>
            <a:spLocks noChangeArrowheads="1"/>
          </p:cNvSpPr>
          <p:nvPr/>
        </p:nvSpPr>
        <p:spPr bwMode="auto">
          <a:xfrm>
            <a:off x="452711" y="1414016"/>
            <a:ext cx="12313367" cy="92329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4000" cap="all" dirty="0" smtClean="0">
                <a:solidFill>
                  <a:schemeClr val="accent1"/>
                </a:solidFill>
                <a:cs typeface="Arial" panose="020B0604020202020204" pitchFamily="34" charset="0"/>
              </a:rPr>
              <a:t> </a:t>
            </a:r>
            <a:r>
              <a:rPr lang="zh-CN" altLang="en-US" sz="6000" cap="all" dirty="0" smtClean="0">
                <a:solidFill>
                  <a:schemeClr val="accent1"/>
                </a:solidFill>
                <a:latin typeface="华文琥珀" panose="02010800040101010101" pitchFamily="2" charset="-122"/>
                <a:ea typeface="华文琥珀" panose="02010800040101010101" pitchFamily="2" charset="-122"/>
                <a:cs typeface="Arial" panose="020B0604020202020204" pitchFamily="34" charset="0"/>
              </a:rPr>
              <a:t>第三</a:t>
            </a:r>
            <a:r>
              <a:rPr lang="zh-CN" altLang="en-US" sz="6000" cap="all" dirty="0">
                <a:solidFill>
                  <a:schemeClr val="accent1"/>
                </a:solidFill>
                <a:latin typeface="华文琥珀" panose="02010800040101010101" pitchFamily="2" charset="-122"/>
                <a:ea typeface="华文琥珀" panose="02010800040101010101" pitchFamily="2" charset="-122"/>
                <a:cs typeface="Arial" panose="020B0604020202020204" pitchFamily="34" charset="0"/>
              </a:rPr>
              <a:t>章 建立良好的自我认知</a:t>
            </a:r>
            <a:endParaRPr lang="zh-CN" altLang="en-US" sz="6000" cap="all" dirty="0">
              <a:solidFill>
                <a:schemeClr val="accent1"/>
              </a:solidFill>
              <a:latin typeface="华文琥珀" panose="02010800040101010101" pitchFamily="2" charset="-122"/>
              <a:ea typeface="华文琥珀" panose="02010800040101010101" pitchFamily="2" charset="-122"/>
              <a:cs typeface="Arial" panose="020B0604020202020204" pitchFamily="34" charset="0"/>
            </a:endParaRPr>
          </a:p>
        </p:txBody>
      </p:sp>
      <p:sp>
        <p:nvSpPr>
          <p:cNvPr id="2" name="矩形 1"/>
          <p:cNvSpPr/>
          <p:nvPr/>
        </p:nvSpPr>
        <p:spPr>
          <a:xfrm>
            <a:off x="185870" y="231949"/>
            <a:ext cx="3877985" cy="584775"/>
          </a:xfrm>
          <a:prstGeom prst="rect">
            <a:avLst/>
          </a:prstGeom>
        </p:spPr>
        <p:txBody>
          <a:bodyPr wrap="none">
            <a:spAutoFit/>
          </a:bodyPr>
          <a:lstStyle/>
          <a:p>
            <a:r>
              <a:rPr lang="zh-CN" altLang="en-US" sz="3200" b="1" dirty="0">
                <a:solidFill>
                  <a:srgbClr val="FEA702"/>
                </a:solidFill>
                <a:effectLst>
                  <a:outerShdw blurRad="38100" dist="38100" dir="2700000" algn="tl">
                    <a:srgbClr val="000000">
                      <a:alpha val="43137"/>
                    </a:srgbClr>
                  </a:outerShdw>
                </a:effectLst>
              </a:rPr>
              <a:t>大学生心理健康教育</a:t>
            </a:r>
            <a:endParaRPr lang="zh-CN" altLang="en-US" sz="3200" b="1" dirty="0">
              <a:solidFill>
                <a:srgbClr val="FEA702"/>
              </a:solidFill>
              <a:effectLst>
                <a:outerShdw blurRad="38100" dist="38100" dir="2700000" algn="tl">
                  <a:srgbClr val="000000">
                    <a:alpha val="43137"/>
                  </a:srgbClr>
                </a:outerShdw>
              </a:effectLst>
            </a:endParaRPr>
          </a:p>
        </p:txBody>
      </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5"/>
                                        </p:tgtEl>
                                        <p:attrNameLst>
                                          <p:attrName>ppt_y</p:attrName>
                                        </p:attrNameLst>
                                      </p:cBhvr>
                                      <p:tavLst>
                                        <p:tav tm="0">
                                          <p:val>
                                            <p:strVal val="#ppt_y"/>
                                          </p:val>
                                        </p:tav>
                                        <p:tav tm="100000">
                                          <p:val>
                                            <p:strVal val="#ppt_y"/>
                                          </p:val>
                                        </p:tav>
                                      </p:tavLst>
                                    </p:anim>
                                    <p:anim calcmode="lin" valueType="num">
                                      <p:cBhvr>
                                        <p:cTn id="14"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5"/>
                                        </p:tgtEl>
                                      </p:cBhvr>
                                    </p:animEffect>
                                  </p:childTnLst>
                                </p:cTn>
                              </p:par>
                            </p:childTnLst>
                          </p:cTn>
                        </p:par>
                        <p:par>
                          <p:cTn id="17" fill="hold">
                            <p:stCondLst>
                              <p:cond delay="1649"/>
                            </p:stCondLst>
                            <p:childTnLst>
                              <p:par>
                                <p:cTn id="18" presetID="26" presetClass="emph" presetSubtype="0" fill="hold" grpId="1" nodeType="afterEffect">
                                  <p:stCondLst>
                                    <p:cond delay="0"/>
                                  </p:stCondLst>
                                  <p:iterate type="lt">
                                    <p:tmPct val="0"/>
                                  </p:iterate>
                                  <p:childTnLst>
                                    <p:animEffect transition="out" filter="fade">
                                      <p:cBhvr>
                                        <p:cTn id="19" dur="500" tmFilter="0, 0; .2, .5; .8, .5; 1, 0"/>
                                        <p:tgtEl>
                                          <p:spTgt spid="15"/>
                                        </p:tgtEl>
                                      </p:cBhvr>
                                    </p:animEffect>
                                    <p:animScale>
                                      <p:cBhvr>
                                        <p:cTn id="20" dur="250" autoRev="1" fill="hold"/>
                                        <p:tgtEl>
                                          <p:spTgt spid="1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5" grpId="0" bldLvl="0" animBg="1"/>
      <p:bldP spid="15" grpId="1"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思考</a:t>
            </a:r>
            <a:endParaRPr lang="zh-CN" altLang="en-US" dirty="0"/>
          </a:p>
        </p:txBody>
      </p:sp>
      <p:sp>
        <p:nvSpPr>
          <p:cNvPr id="3" name="内容占位符 2"/>
          <p:cNvSpPr>
            <a:spLocks noGrp="1"/>
          </p:cNvSpPr>
          <p:nvPr>
            <p:ph idx="1"/>
          </p:nvPr>
        </p:nvSpPr>
        <p:spPr>
          <a:xfrm>
            <a:off x="4269135" y="1925638"/>
            <a:ext cx="7128792" cy="4589462"/>
          </a:xfrm>
        </p:spPr>
        <p:txBody>
          <a:bodyPr/>
          <a:lstStyle/>
          <a:p>
            <a:pPr>
              <a:lnSpc>
                <a:spcPct val="150000"/>
              </a:lnSpc>
            </a:pPr>
            <a:r>
              <a:rPr lang="zh-CN" altLang="en-US" dirty="0"/>
              <a:t>人类认识自己的意义是什么？</a:t>
            </a:r>
            <a:endParaRPr lang="zh-CN" altLang="en-US" dirty="0"/>
          </a:p>
          <a:p>
            <a:pPr>
              <a:lnSpc>
                <a:spcPct val="150000"/>
              </a:lnSpc>
            </a:pPr>
            <a:r>
              <a:rPr lang="zh-CN" altLang="en-US" dirty="0"/>
              <a:t>人对自己的认识包括哪些方面</a:t>
            </a:r>
            <a:r>
              <a:rPr lang="zh-CN" altLang="en-US" dirty="0" smtClean="0"/>
              <a:t>？</a:t>
            </a:r>
            <a:endParaRPr lang="zh-CN" altLang="en-US" dirty="0" smtClean="0"/>
          </a:p>
          <a:p>
            <a:pPr>
              <a:lnSpc>
                <a:spcPct val="150000"/>
              </a:lnSpc>
            </a:pPr>
            <a:r>
              <a:rPr lang="zh-CN" altLang="en-US" dirty="0" smtClean="0"/>
              <a:t>你是否对自己有清晰的认识，换言之你对自己的评价是什么？</a:t>
            </a:r>
            <a:endParaRPr lang="en-US" altLang="zh-CN" dirty="0" smtClean="0"/>
          </a:p>
          <a:p>
            <a:endParaRPr lang="zh-CN" altLang="en-US" dirty="0"/>
          </a:p>
        </p:txBody>
      </p:sp>
      <p:grpSp>
        <p:nvGrpSpPr>
          <p:cNvPr id="4" name="Group 4"/>
          <p:cNvGrpSpPr/>
          <p:nvPr/>
        </p:nvGrpSpPr>
        <p:grpSpPr>
          <a:xfrm>
            <a:off x="392689" y="3853000"/>
            <a:ext cx="3679629" cy="1884340"/>
            <a:chOff x="1047907" y="3811318"/>
            <a:chExt cx="3673475" cy="1881188"/>
          </a:xfrm>
        </p:grpSpPr>
        <p:grpSp>
          <p:nvGrpSpPr>
            <p:cNvPr id="5" name="Group 5"/>
            <p:cNvGrpSpPr/>
            <p:nvPr/>
          </p:nvGrpSpPr>
          <p:grpSpPr bwMode="auto">
            <a:xfrm>
              <a:off x="1047907" y="3965306"/>
              <a:ext cx="3673475" cy="1727200"/>
              <a:chOff x="1728" y="3024"/>
              <a:chExt cx="2304" cy="1080"/>
            </a:xfrm>
          </p:grpSpPr>
          <p:sp>
            <p:nvSpPr>
              <p:cNvPr id="7" name="Freeform 5"/>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6"/>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grpSp>
        <p:nvGrpSpPr>
          <p:cNvPr id="9" name="Group 9"/>
          <p:cNvGrpSpPr/>
          <p:nvPr/>
        </p:nvGrpSpPr>
        <p:grpSpPr>
          <a:xfrm>
            <a:off x="1004904" y="2828943"/>
            <a:ext cx="2488600" cy="1544044"/>
            <a:chOff x="1659095" y="2788969"/>
            <a:chExt cx="2484437" cy="1541462"/>
          </a:xfrm>
        </p:grpSpPr>
        <p:grpSp>
          <p:nvGrpSpPr>
            <p:cNvPr id="10" name="Group 8"/>
            <p:cNvGrpSpPr/>
            <p:nvPr/>
          </p:nvGrpSpPr>
          <p:grpSpPr bwMode="auto">
            <a:xfrm>
              <a:off x="1659095" y="2957244"/>
              <a:ext cx="2484437" cy="1373187"/>
              <a:chOff x="2016" y="1944"/>
              <a:chExt cx="1728" cy="936"/>
            </a:xfrm>
          </p:grpSpPr>
          <p:sp>
            <p:nvSpPr>
              <p:cNvPr id="12" name="Freeform 9"/>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0"/>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sp>
        <p:nvSpPr>
          <p:cNvPr id="14" name="Freeform 12"/>
          <p:cNvSpPr/>
          <p:nvPr/>
        </p:nvSpPr>
        <p:spPr bwMode="auto">
          <a:xfrm>
            <a:off x="1532831" y="1674479"/>
            <a:ext cx="1432734" cy="1469310"/>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p:spPr>
        <p:txBody>
          <a:bodyPr wrap="none" anchor="ctr"/>
          <a:lstStyle/>
          <a:p>
            <a:pPr algn="just" defTabSz="916305">
              <a:lnSpc>
                <a:spcPct val="120000"/>
              </a:lnSpc>
              <a:defRPr/>
            </a:pPr>
            <a:endParaRPr lang="zh-CN" altLang="en-US" sz="780"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9"/>
          <p:cNvSpPr>
            <a:spLocks noEditPoints="1"/>
          </p:cNvSpPr>
          <p:nvPr/>
        </p:nvSpPr>
        <p:spPr bwMode="auto">
          <a:xfrm>
            <a:off x="2063446" y="3667406"/>
            <a:ext cx="459409" cy="443617"/>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1"/>
          <p:cNvSpPr>
            <a:spLocks noChangeAspect="1" noEditPoints="1"/>
          </p:cNvSpPr>
          <p:nvPr/>
        </p:nvSpPr>
        <p:spPr bwMode="auto">
          <a:xfrm>
            <a:off x="2010829" y="2407745"/>
            <a:ext cx="480357" cy="480867"/>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en-US" sz="78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7" name="Group 21"/>
          <p:cNvGrpSpPr/>
          <p:nvPr/>
        </p:nvGrpSpPr>
        <p:grpSpPr>
          <a:xfrm>
            <a:off x="2033876" y="5027656"/>
            <a:ext cx="452232" cy="443617"/>
            <a:chOff x="6786562" y="796925"/>
            <a:chExt cx="500063" cy="490538"/>
          </a:xfrm>
          <a:solidFill>
            <a:schemeClr val="bg1"/>
          </a:solidFill>
        </p:grpSpPr>
        <p:sp>
          <p:nvSpPr>
            <p:cNvPr id="18"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29"/>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0"/>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900" fill="hold"/>
                                        <p:tgtEl>
                                          <p:spTgt spid="4"/>
                                        </p:tgtEl>
                                        <p:attrNameLst>
                                          <p:attrName>ppt_x</p:attrName>
                                        </p:attrNameLst>
                                      </p:cBhvr>
                                      <p:tavLst>
                                        <p:tav tm="0">
                                          <p:val>
                                            <p:strVal val="#ppt_x"/>
                                          </p:val>
                                        </p:tav>
                                        <p:tav tm="100000">
                                          <p:val>
                                            <p:strVal val="#ppt_x"/>
                                          </p:val>
                                        </p:tav>
                                      </p:tavLst>
                                    </p:anim>
                                    <p:anim calcmode="lin" valueType="num">
                                      <p:cBhvr additive="base">
                                        <p:cTn id="8" dur="19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Effect transition="in" filter="fade">
                                      <p:cBhvr>
                                        <p:cTn id="21" dur="500"/>
                                        <p:tgtEl>
                                          <p:spTgt spid="17"/>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一、自我意识的内涵</a:t>
            </a:r>
            <a:endParaRPr lang="zh-CN" altLang="en-US" dirty="0"/>
          </a:p>
        </p:txBody>
      </p:sp>
      <p:sp>
        <p:nvSpPr>
          <p:cNvPr id="3" name="内容占位符 2"/>
          <p:cNvSpPr>
            <a:spLocks noGrp="1"/>
          </p:cNvSpPr>
          <p:nvPr>
            <p:ph idx="1"/>
          </p:nvPr>
        </p:nvSpPr>
        <p:spPr/>
        <p:txBody>
          <a:bodyPr/>
          <a:lstStyle/>
          <a:p>
            <a:pPr>
              <a:lnSpc>
                <a:spcPct val="150000"/>
              </a:lnSpc>
            </a:pPr>
            <a:r>
              <a:rPr lang="zh-CN" altLang="en-US" sz="2400" dirty="0"/>
              <a:t>自我意识，顾名思义，就是指个体对自我以及自己与周围环境关系的多方面、多层次的认知、体验和评价，是个体关于自我全部的思想、情感和态度的总和。</a:t>
            </a:r>
            <a:endParaRPr lang="zh-CN" altLang="en-US" sz="2400" dirty="0"/>
          </a:p>
          <a:p>
            <a:pPr>
              <a:lnSpc>
                <a:spcPct val="150000"/>
              </a:lnSpc>
            </a:pPr>
            <a:r>
              <a:rPr lang="zh-CN" altLang="en-US" sz="2400" dirty="0"/>
              <a:t>“自我”这个概念可指两个方面，一个是主观的“我”，即作为自己活动的观察者；另一个是客观的“我”，即被观察到的自己的身心活动。</a:t>
            </a:r>
            <a:endParaRPr lang="zh-CN" altLang="en-US" sz="2400" dirty="0"/>
          </a:p>
          <a:p>
            <a:pPr>
              <a:lnSpc>
                <a:spcPct val="150000"/>
              </a:lnSpc>
            </a:pPr>
            <a:endParaRPr lang="zh-CN" altLang="en-US" sz="24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p:cNvPicPr>
            <a:picLocks noChangeAspect="1"/>
          </p:cNvPicPr>
          <p:nvPr/>
        </p:nvPicPr>
        <p:blipFill>
          <a:blip r:embed="rId1"/>
          <a:stretch>
            <a:fillRect/>
          </a:stretch>
        </p:blipFill>
        <p:spPr>
          <a:xfrm>
            <a:off x="460375" y="1528445"/>
            <a:ext cx="5835650" cy="3310255"/>
          </a:xfrm>
          <a:prstGeom prst="rect">
            <a:avLst/>
          </a:prstGeom>
        </p:spPr>
      </p:pic>
      <p:sp>
        <p:nvSpPr>
          <p:cNvPr id="5" name="文本框 4"/>
          <p:cNvSpPr txBox="1"/>
          <p:nvPr/>
        </p:nvSpPr>
        <p:spPr>
          <a:xfrm>
            <a:off x="1191260" y="4787900"/>
            <a:ext cx="4562475" cy="460375"/>
          </a:xfrm>
          <a:prstGeom prst="rect">
            <a:avLst/>
          </a:prstGeom>
          <a:noFill/>
          <a:ln w="3175">
            <a:solidFill>
              <a:schemeClr val="tx1"/>
            </a:solidFill>
          </a:ln>
        </p:spPr>
        <p:txBody>
          <a:bodyPr wrap="square" rtlCol="0">
            <a:spAutoFit/>
          </a:bodyPr>
          <a:p>
            <a:pPr algn="ctr" eaLnBrk="0" hangingPunct="0"/>
            <a:r>
              <a:rPr lang="zh-CN" altLang="en-US" sz="2400" dirty="0">
                <a:solidFill>
                  <a:schemeClr val="tx1"/>
                </a:solidFill>
                <a:effectLst/>
                <a:latin typeface="微软雅黑" panose="020B0503020204020204" pitchFamily="34" charset="-122"/>
                <a:ea typeface="微软雅黑" panose="020B0503020204020204" pitchFamily="34" charset="-122"/>
                <a:sym typeface="+mn-ea"/>
              </a:rPr>
              <a:t>自我意识是人类漫长进化的产物</a:t>
            </a:r>
            <a:endParaRPr lang="zh-CN" altLang="en-US" sz="2400" dirty="0">
              <a:solidFill>
                <a:schemeClr val="tx1"/>
              </a:solidFill>
              <a:effectLst/>
              <a:latin typeface="微软雅黑" panose="020B0503020204020204" pitchFamily="34" charset="-122"/>
              <a:ea typeface="微软雅黑" panose="020B0503020204020204" pitchFamily="34" charset="-122"/>
              <a:sym typeface="+mn-ea"/>
            </a:endParaRPr>
          </a:p>
        </p:txBody>
      </p:sp>
      <p:sp>
        <p:nvSpPr>
          <p:cNvPr id="6" name="内容占位符 5"/>
          <p:cNvSpPr>
            <a:spLocks noGrp="1"/>
          </p:cNvSpPr>
          <p:nvPr>
            <p:ph idx="1"/>
          </p:nvPr>
        </p:nvSpPr>
        <p:spPr>
          <a:xfrm>
            <a:off x="6296025" y="1269365"/>
            <a:ext cx="6348730" cy="5245735"/>
          </a:xfrm>
        </p:spPr>
        <p:txBody>
          <a:bodyPr>
            <a:normAutofit fontScale="90000"/>
          </a:bodyPr>
          <a:p>
            <a:pPr>
              <a:lnSpc>
                <a:spcPct val="150000"/>
              </a:lnSpc>
            </a:pPr>
            <a:r>
              <a:rPr lang="zh-CN" altLang="en-US" dirty="0"/>
              <a:t>好的自我意识对于个体的生存、发展有着重要的作用：</a:t>
            </a:r>
            <a:endParaRPr lang="zh-CN" altLang="en-US" dirty="0"/>
          </a:p>
          <a:p>
            <a:pPr lvl="1">
              <a:lnSpc>
                <a:spcPct val="150000"/>
              </a:lnSpc>
            </a:pPr>
            <a:r>
              <a:rPr lang="zh-CN" altLang="en-US" dirty="0"/>
              <a:t>自我意识是认识外界客观事物的前提条件。</a:t>
            </a:r>
            <a:endParaRPr lang="zh-CN" altLang="en-US" dirty="0"/>
          </a:p>
          <a:p>
            <a:pPr lvl="1">
              <a:lnSpc>
                <a:spcPct val="150000"/>
              </a:lnSpc>
            </a:pPr>
            <a:r>
              <a:rPr lang="zh-CN" altLang="en-US" dirty="0"/>
              <a:t>自我意识是人的自觉性、自控力的前提，对自我教育有推动作用。</a:t>
            </a:r>
            <a:endParaRPr lang="zh-CN" altLang="en-US" dirty="0"/>
          </a:p>
          <a:p>
            <a:pPr lvl="1">
              <a:lnSpc>
                <a:spcPct val="150000"/>
              </a:lnSpc>
            </a:pPr>
            <a:r>
              <a:rPr lang="zh-CN" altLang="en-US" dirty="0"/>
              <a:t>自我意识是改造自身主观因素的途径，它能使人不断地自我监督、自我修养、自我完善。</a:t>
            </a:r>
            <a:endParaRPr lang="zh-CN" alt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84759" y="303957"/>
            <a:ext cx="11090275" cy="1397000"/>
          </a:xfrm>
        </p:spPr>
        <p:txBody>
          <a:bodyPr>
            <a:normAutofit/>
          </a:bodyPr>
          <a:lstStyle/>
          <a:p>
            <a:r>
              <a:rPr lang="en-US" altLang="zh-CN" dirty="0"/>
              <a:t>【</a:t>
            </a:r>
            <a:r>
              <a:rPr lang="zh-CN" altLang="en-US" dirty="0"/>
              <a:t>心理加油站</a:t>
            </a:r>
            <a:r>
              <a:rPr lang="en-US" altLang="zh-CN" dirty="0" smtClean="0"/>
              <a:t>】</a:t>
            </a:r>
            <a:r>
              <a:rPr lang="zh-CN" altLang="en-US" dirty="0"/>
              <a:t>认识你自己</a:t>
            </a:r>
            <a:endParaRPr lang="zh-CN" altLang="en-US" dirty="0"/>
          </a:p>
        </p:txBody>
      </p:sp>
      <p:sp>
        <p:nvSpPr>
          <p:cNvPr id="8" name="矩形 7"/>
          <p:cNvSpPr/>
          <p:nvPr>
            <p:custDataLst>
              <p:tags r:id="rId1"/>
            </p:custDataLst>
          </p:nvPr>
        </p:nvSpPr>
        <p:spPr>
          <a:xfrm>
            <a:off x="502285" y="1468755"/>
            <a:ext cx="11957685" cy="4917440"/>
          </a:xfrm>
          <a:prstGeom prst="rect">
            <a:avLst/>
          </a:prstGeom>
          <a:ln w="28575" cmpd="dbl">
            <a:solidFill>
              <a:schemeClr val="accent1">
                <a:shade val="50000"/>
              </a:schemeClr>
            </a:solidFill>
            <a:prstDash val="sysDash"/>
          </a:ln>
        </p:spPr>
        <p:txBody>
          <a:bodyPr wrap="square" anchor="t">
            <a:noAutofit/>
          </a:bodyPr>
          <a:p>
            <a:pPr algn="just">
              <a:lnSpc>
                <a:spcPct val="130000"/>
              </a:lnSpc>
            </a:pPr>
            <a:r>
              <a:rPr lang="en-US" altLang="zh-CN" sz="2000" b="1" dirty="0">
                <a:solidFill>
                  <a:schemeClr val="bg1"/>
                </a:solidFill>
                <a:latin typeface="微软雅黑" panose="020B0503020204020204" pitchFamily="34" charset="-122"/>
                <a:ea typeface="微软雅黑" panose="020B0503020204020204" pitchFamily="34" charset="-122"/>
              </a:rPr>
              <a:t>      </a:t>
            </a:r>
            <a:r>
              <a:rPr lang="zh-CN" altLang="en-US" sz="2400" dirty="0">
                <a:latin typeface="华文中宋" panose="02010600040101010101" pitchFamily="2" charset="-122"/>
                <a:ea typeface="华文中宋" panose="02010600040101010101" pitchFamily="2" charset="-122"/>
              </a:rPr>
              <a:t>相传，在古希腊哲学家苏格拉底还很年轻的时候，他的一位朋友去德尔斐神庙求神谕。德尔斐神庙在雅典的北方，是希腊人求神谕的一个神庙，也是全希腊最有名气的地方。据说，德尔斐神庙香火很旺，在那里求得的神谕都很灵验。苏格拉底的这位朋友在神庙得到了一位女祭司传授的神谕：神说这个世界上没有人比苏格拉底更加有智慧了！</a:t>
            </a:r>
            <a:endParaRPr lang="zh-CN" altLang="en-US" sz="2400" dirty="0">
              <a:latin typeface="华文中宋" panose="02010600040101010101" pitchFamily="2" charset="-122"/>
              <a:ea typeface="华文中宋" panose="02010600040101010101" pitchFamily="2" charset="-122"/>
            </a:endParaRPr>
          </a:p>
          <a:p>
            <a:pPr algn="just">
              <a:lnSpc>
                <a:spcPct val="130000"/>
              </a:lnSpc>
            </a:pPr>
            <a:r>
              <a:rPr lang="zh-CN" altLang="en-US" sz="2400" dirty="0">
                <a:latin typeface="华文中宋" panose="02010600040101010101" pitchFamily="2" charset="-122"/>
                <a:ea typeface="华文中宋" panose="02010600040101010101" pitchFamily="2" charset="-122"/>
              </a:rPr>
              <a:t>      然而，苏格拉底在得知这个神谕后，却百思不得其解，有点不太相信。“自己的智慧真的有这么富足吗？”苏格拉底心想。为了证明这条神谕是错误的，他开始四处游历，与社会上各行各业的人进行交流和对话，想证明这个神谕是荒谬的。但事实上，苏格拉底越是跟别人对话就越证明了这些人其实根本没有什么智慧。后来，苏格拉底终于想明白这条神谕的意思——当一个人认识到了自己的无知，便算是极有智慧了。</a:t>
            </a:r>
            <a:endParaRPr lang="zh-CN" altLang="en-US" sz="2400" dirty="0">
              <a:latin typeface="华文中宋" panose="02010600040101010101" pitchFamily="2" charset="-122"/>
              <a:ea typeface="华文中宋" panose="02010600040101010101" pitchFamily="2"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二、自我意识的形成与发展</a:t>
            </a:r>
            <a:endParaRPr lang="zh-CN" altLang="en-US" dirty="0"/>
          </a:p>
        </p:txBody>
      </p:sp>
      <p:sp>
        <p:nvSpPr>
          <p:cNvPr id="3" name="内容占位符 2"/>
          <p:cNvSpPr>
            <a:spLocks noGrp="1"/>
          </p:cNvSpPr>
          <p:nvPr>
            <p:ph idx="1"/>
          </p:nvPr>
        </p:nvSpPr>
        <p:spPr/>
        <p:txBody>
          <a:bodyPr/>
          <a:lstStyle/>
          <a:p>
            <a:pPr>
              <a:lnSpc>
                <a:spcPct val="150000"/>
              </a:lnSpc>
            </a:pPr>
            <a:r>
              <a:rPr lang="zh-CN" altLang="en-US" dirty="0"/>
              <a:t>青春期是自我意识的发展期，处于这一阶段的个体将关注的焦点由外部转向了内部，大量的认知资源和心理能量被注入到关于“我”的思考之中，青少年对自己的外部生理特征以及内部情绪情感体验产生了丰富而深刻的认知</a:t>
            </a:r>
            <a:r>
              <a:rPr lang="zh-CN" altLang="en-US" dirty="0" smtClean="0"/>
              <a:t>。</a:t>
            </a:r>
            <a:endParaRPr lang="en-US" altLang="zh-CN" dirty="0" smtClean="0"/>
          </a:p>
          <a:p>
            <a:pPr>
              <a:lnSpc>
                <a:spcPct val="150000"/>
              </a:lnSpc>
            </a:pPr>
            <a:r>
              <a:rPr lang="zh-CN" altLang="en-US" dirty="0"/>
              <a:t>青春期后期以及成年早期，个体的自我意识逐渐走向完善，开始形成了统一而稳定的认识，与自我有关的各方面矛盾逐步实现整合。</a:t>
            </a:r>
            <a:endParaRPr lang="zh-CN" alt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0683" y="663893"/>
            <a:ext cx="11090275" cy="1397000"/>
          </a:xfrm>
        </p:spPr>
        <p:txBody>
          <a:bodyPr/>
          <a:lstStyle/>
          <a:p>
            <a:r>
              <a:rPr lang="zh-CN" altLang="en-US" dirty="0" smtClean="0">
                <a:sym typeface="+mn-ea"/>
              </a:rPr>
              <a:t>（一）自我意识发展渐成说</a:t>
            </a:r>
            <a:endParaRPr lang="zh-CN" altLang="en-US" dirty="0" smtClean="0"/>
          </a:p>
        </p:txBody>
      </p:sp>
      <p:sp>
        <p:nvSpPr>
          <p:cNvPr id="5" name="文本框 4"/>
          <p:cNvSpPr txBox="1"/>
          <p:nvPr/>
        </p:nvSpPr>
        <p:spPr>
          <a:xfrm>
            <a:off x="668655" y="1774825"/>
            <a:ext cx="8555990" cy="4778375"/>
          </a:xfrm>
          <a:prstGeom prst="rect">
            <a:avLst/>
          </a:prstGeom>
        </p:spPr>
        <p:txBody>
          <a:bodyPr wrap="square">
            <a:noAutofit/>
          </a:bodyPr>
          <a:p>
            <a:pPr marL="0" indent="304800" algn="just" defTabSz="266700">
              <a:lnSpc>
                <a:spcPct val="150000"/>
              </a:lnSpc>
              <a:spcAft>
                <a:spcPct val="0"/>
              </a:spcAft>
            </a:pPr>
            <a:endParaRPr lang="en-US" altLang="zh-CN" sz="2400" b="1">
              <a:solidFill>
                <a:schemeClr val="tx1"/>
              </a:solidFill>
              <a:latin typeface="宋体" panose="02010600030101010101" pitchFamily="2" charset="-122"/>
              <a:ea typeface="宋体" panose="02010600030101010101" pitchFamily="2" charset="-122"/>
            </a:endParaRPr>
          </a:p>
          <a:p>
            <a:pPr marL="0" indent="304800" algn="just" defTabSz="266700">
              <a:lnSpc>
                <a:spcPct val="150000"/>
              </a:lnSpc>
              <a:spcAft>
                <a:spcPct val="0"/>
              </a:spcAft>
            </a:pPr>
            <a:r>
              <a:rPr lang="en-US" altLang="zh-CN" sz="2400">
                <a:solidFill>
                  <a:schemeClr val="tx1"/>
                </a:solidFill>
                <a:latin typeface="宋体" panose="02010600030101010101" pitchFamily="2" charset="-122"/>
                <a:ea typeface="宋体" panose="02010600030101010101" pitchFamily="2" charset="-122"/>
              </a:rPr>
              <a:t>著名的发展心理学家和精神分析学家埃里克森（E.H.Erikson）把自我意识的形成和发展过程划分为八大阶段。</a:t>
            </a:r>
            <a:endParaRPr lang="en-US" altLang="zh-CN" sz="2400">
              <a:solidFill>
                <a:schemeClr val="tx1"/>
              </a:solidFill>
              <a:latin typeface="宋体" panose="02010600030101010101" pitchFamily="2" charset="-122"/>
              <a:ea typeface="宋体" panose="02010600030101010101" pitchFamily="2" charset="-122"/>
            </a:endParaRPr>
          </a:p>
          <a:p>
            <a:pPr marL="0" indent="304800" algn="just" defTabSz="266700">
              <a:lnSpc>
                <a:spcPct val="150000"/>
              </a:lnSpc>
              <a:spcAft>
                <a:spcPct val="0"/>
              </a:spcAft>
            </a:pPr>
            <a:r>
              <a:rPr lang="en-US" altLang="zh-CN" sz="2400">
                <a:solidFill>
                  <a:schemeClr val="tx1"/>
                </a:solidFill>
                <a:latin typeface="宋体" panose="02010600030101010101" pitchFamily="2" charset="-122"/>
                <a:ea typeface="宋体" panose="02010600030101010101" pitchFamily="2" charset="-122"/>
              </a:rPr>
              <a:t>  在每一阶段，个体都要面临特殊的矛盾和冲突（也被称为发展危机）。如果发展危机得到积极解决，就能增强自我的力量，形成某种良好的自我品质，人格就能得到健全发展。</a:t>
            </a:r>
            <a:endParaRPr lang="en-US" altLang="zh-CN" sz="2400">
              <a:solidFill>
                <a:schemeClr val="tx1"/>
              </a:solidFill>
              <a:latin typeface="宋体" panose="02010600030101010101" pitchFamily="2" charset="-122"/>
              <a:ea typeface="宋体" panose="02010600030101010101" pitchFamily="2" charset="-122"/>
            </a:endParaRPr>
          </a:p>
          <a:p>
            <a:pPr marL="0" indent="304800" algn="just" defTabSz="266700">
              <a:lnSpc>
                <a:spcPct val="150000"/>
              </a:lnSpc>
              <a:spcAft>
                <a:spcPct val="0"/>
              </a:spcAft>
            </a:pPr>
            <a:endParaRPr lang="en-US" altLang="zh-CN" sz="2400">
              <a:solidFill>
                <a:schemeClr val="tx1"/>
              </a:solidFill>
              <a:latin typeface="宋体" panose="02010600030101010101" pitchFamily="2" charset="-122"/>
              <a:ea typeface="宋体" panose="02010600030101010101" pitchFamily="2" charset="-122"/>
            </a:endParaRPr>
          </a:p>
        </p:txBody>
      </p:sp>
      <p:pic>
        <p:nvPicPr>
          <p:cNvPr id="3" name="图片 2"/>
          <p:cNvPicPr/>
          <p:nvPr/>
        </p:nvPicPr>
        <p:blipFill>
          <a:blip r:embed="rId1"/>
        </p:blipFill>
        <p:spPr>
          <a:xfrm>
            <a:off x="9475470" y="1976755"/>
            <a:ext cx="3383280" cy="5255895"/>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dirty="0" smtClean="0">
                <a:sym typeface="+mn-ea"/>
              </a:rPr>
              <a:t>心理发展八大阶段</a:t>
            </a:r>
            <a:endParaRPr lang="zh-CN" altLang="en-US"/>
          </a:p>
        </p:txBody>
      </p:sp>
      <p:sp>
        <p:nvSpPr>
          <p:cNvPr id="3" name="内容占位符 2"/>
          <p:cNvSpPr>
            <a:spLocks noGrp="1"/>
          </p:cNvSpPr>
          <p:nvPr>
            <p:ph idx="1"/>
          </p:nvPr>
        </p:nvSpPr>
        <p:spPr>
          <a:xfrm>
            <a:off x="884555" y="1625600"/>
            <a:ext cx="11090275" cy="4889500"/>
          </a:xfrm>
        </p:spPr>
        <p:txBody>
          <a:bodyPr>
            <a:noAutofit/>
          </a:bodyPr>
          <a:p>
            <a:pPr marL="457200" lvl="1" indent="0" algn="just" defTabSz="266700">
              <a:lnSpc>
                <a:spcPct val="150000"/>
              </a:lnSpc>
              <a:spcAft>
                <a:spcPct val="0"/>
              </a:spcAft>
              <a:buNone/>
            </a:pPr>
            <a:r>
              <a:rPr lang="en-US" altLang="zh-CN">
                <a:latin typeface="宋体" panose="02010600030101010101" pitchFamily="2" charset="-122"/>
                <a:ea typeface="宋体" panose="02010600030101010101" pitchFamily="2" charset="-122"/>
                <a:sym typeface="+mn-ea"/>
              </a:rPr>
              <a:t>1.</a:t>
            </a:r>
            <a:r>
              <a:rPr lang="zh-CN" altLang="en-US">
                <a:latin typeface="宋体" panose="02010600030101010101" pitchFamily="2" charset="-122"/>
                <a:ea typeface="宋体" panose="02010600030101010101" pitchFamily="2" charset="-122"/>
                <a:sym typeface="+mn-ea"/>
              </a:rPr>
              <a:t>婴儿期（</a:t>
            </a:r>
            <a:r>
              <a:rPr lang="en-US" altLang="zh-CN">
                <a:latin typeface="宋体" panose="02010600030101010101" pitchFamily="2" charset="-122"/>
                <a:ea typeface="宋体" panose="02010600030101010101" pitchFamily="2" charset="-122"/>
                <a:sym typeface="+mn-ea"/>
              </a:rPr>
              <a:t>0</a:t>
            </a:r>
            <a:r>
              <a:rPr lang="zh-CN" altLang="en-US">
                <a:latin typeface="宋体" panose="02010600030101010101" pitchFamily="2" charset="-122"/>
                <a:ea typeface="宋体" panose="02010600030101010101" pitchFamily="2" charset="-122"/>
                <a:sym typeface="+mn-ea"/>
              </a:rPr>
              <a:t>至</a:t>
            </a:r>
            <a:r>
              <a:rPr lang="en-US" altLang="zh-CN">
                <a:latin typeface="宋体" panose="02010600030101010101" pitchFamily="2" charset="-122"/>
                <a:ea typeface="宋体" panose="02010600030101010101" pitchFamily="2" charset="-122"/>
                <a:sym typeface="+mn-ea"/>
              </a:rPr>
              <a:t>1.5</a:t>
            </a:r>
            <a:r>
              <a:rPr lang="zh-CN" altLang="en-US">
                <a:latin typeface="宋体" panose="02010600030101010101" pitchFamily="2" charset="-122"/>
                <a:ea typeface="宋体" panose="02010600030101010101" pitchFamily="2" charset="-122"/>
                <a:sym typeface="+mn-ea"/>
              </a:rPr>
              <a:t>岁）：信任对怀疑的冲突</a:t>
            </a:r>
            <a:endParaRPr lang="zh-CN" altLang="en-US">
              <a:solidFill>
                <a:schemeClr val="tx1"/>
              </a:solidFill>
              <a:latin typeface="宋体" panose="02010600030101010101" pitchFamily="2" charset="-122"/>
              <a:ea typeface="宋体" panose="02010600030101010101" pitchFamily="2" charset="-122"/>
            </a:endParaRPr>
          </a:p>
          <a:p>
            <a:pPr marL="457200" lvl="1" indent="0" algn="just" defTabSz="266700">
              <a:lnSpc>
                <a:spcPct val="150000"/>
              </a:lnSpc>
              <a:spcAft>
                <a:spcPct val="0"/>
              </a:spcAft>
              <a:buNone/>
            </a:pPr>
            <a:r>
              <a:rPr lang="zh-CN" altLang="en-US">
                <a:latin typeface="宋体" panose="02010600030101010101" pitchFamily="2" charset="-122"/>
                <a:ea typeface="宋体" panose="02010600030101010101" pitchFamily="2" charset="-122"/>
                <a:sym typeface="+mn-ea"/>
              </a:rPr>
              <a:t>2.儿童早期（1.5至3岁）：自主对羞怯的冲突</a:t>
            </a:r>
            <a:endParaRPr lang="zh-CN" altLang="en-US">
              <a:solidFill>
                <a:schemeClr val="tx1"/>
              </a:solidFill>
              <a:latin typeface="宋体" panose="02010600030101010101" pitchFamily="2" charset="-122"/>
              <a:ea typeface="宋体" panose="02010600030101010101" pitchFamily="2" charset="-122"/>
            </a:endParaRPr>
          </a:p>
          <a:p>
            <a:pPr marL="457200" lvl="1" indent="0" algn="just" defTabSz="266700">
              <a:lnSpc>
                <a:spcPct val="150000"/>
              </a:lnSpc>
              <a:spcAft>
                <a:spcPct val="0"/>
              </a:spcAft>
              <a:buNone/>
            </a:pPr>
            <a:r>
              <a:rPr lang="zh-CN" altLang="en-US">
                <a:latin typeface="宋体" panose="02010600030101010101" pitchFamily="2" charset="-122"/>
                <a:ea typeface="宋体" panose="02010600030101010101" pitchFamily="2" charset="-122"/>
                <a:sym typeface="+mn-ea"/>
              </a:rPr>
              <a:t>3.学龄初期（3至5岁）：主动对内疚的冲突</a:t>
            </a:r>
            <a:endParaRPr lang="zh-CN" altLang="en-US">
              <a:solidFill>
                <a:schemeClr val="tx1"/>
              </a:solidFill>
              <a:latin typeface="宋体" panose="02010600030101010101" pitchFamily="2" charset="-122"/>
              <a:ea typeface="宋体" panose="02010600030101010101" pitchFamily="2" charset="-122"/>
            </a:endParaRPr>
          </a:p>
          <a:p>
            <a:pPr marL="457200" lvl="1" indent="0" algn="just" defTabSz="266700">
              <a:lnSpc>
                <a:spcPct val="150000"/>
              </a:lnSpc>
              <a:spcAft>
                <a:spcPct val="0"/>
              </a:spcAft>
              <a:buNone/>
            </a:pPr>
            <a:r>
              <a:rPr lang="zh-CN" altLang="en-US">
                <a:latin typeface="宋体" panose="02010600030101010101" pitchFamily="2" charset="-122"/>
                <a:ea typeface="宋体" panose="02010600030101010101" pitchFamily="2" charset="-122"/>
                <a:sym typeface="+mn-ea"/>
              </a:rPr>
              <a:t>4.学龄期（6至12岁）：勤奋对自卑的冲突</a:t>
            </a:r>
            <a:endParaRPr lang="zh-CN" altLang="en-US">
              <a:solidFill>
                <a:schemeClr val="tx1"/>
              </a:solidFill>
              <a:latin typeface="宋体" panose="02010600030101010101" pitchFamily="2" charset="-122"/>
              <a:ea typeface="宋体" panose="02010600030101010101" pitchFamily="2" charset="-122"/>
            </a:endParaRPr>
          </a:p>
          <a:p>
            <a:pPr marL="457200" lvl="1" indent="0" algn="just" defTabSz="266700">
              <a:lnSpc>
                <a:spcPct val="150000"/>
              </a:lnSpc>
              <a:spcAft>
                <a:spcPct val="0"/>
              </a:spcAft>
              <a:buNone/>
            </a:pPr>
            <a:r>
              <a:rPr lang="zh-CN" altLang="en-US">
                <a:latin typeface="宋体" panose="02010600030101010101" pitchFamily="2" charset="-122"/>
                <a:ea typeface="宋体" panose="02010600030101010101" pitchFamily="2" charset="-122"/>
                <a:sym typeface="+mn-ea"/>
              </a:rPr>
              <a:t>5.青春期（12至18岁）：自我同一性对角色混乱的冲突</a:t>
            </a:r>
            <a:endParaRPr lang="zh-CN" altLang="en-US">
              <a:solidFill>
                <a:schemeClr val="tx1"/>
              </a:solidFill>
              <a:latin typeface="宋体" panose="02010600030101010101" pitchFamily="2" charset="-122"/>
              <a:ea typeface="宋体" panose="02010600030101010101" pitchFamily="2" charset="-122"/>
            </a:endParaRPr>
          </a:p>
          <a:p>
            <a:pPr marL="457200" lvl="1" indent="0" algn="just" defTabSz="266700">
              <a:lnSpc>
                <a:spcPct val="150000"/>
              </a:lnSpc>
              <a:spcAft>
                <a:spcPct val="0"/>
              </a:spcAft>
              <a:buNone/>
            </a:pPr>
            <a:r>
              <a:rPr lang="zh-CN" altLang="en-US">
                <a:latin typeface="宋体" panose="02010600030101010101" pitchFamily="2" charset="-122"/>
                <a:ea typeface="宋体" panose="02010600030101010101" pitchFamily="2" charset="-122"/>
                <a:sym typeface="+mn-ea"/>
              </a:rPr>
              <a:t>6.成年早期（18至25岁）：亲密对孤独的冲突</a:t>
            </a:r>
            <a:endParaRPr lang="zh-CN" altLang="en-US">
              <a:solidFill>
                <a:schemeClr val="tx1"/>
              </a:solidFill>
              <a:latin typeface="宋体" panose="02010600030101010101" pitchFamily="2" charset="-122"/>
              <a:ea typeface="宋体" panose="02010600030101010101" pitchFamily="2" charset="-122"/>
            </a:endParaRPr>
          </a:p>
          <a:p>
            <a:pPr marL="457200" lvl="1" indent="0" algn="just" defTabSz="266700">
              <a:lnSpc>
                <a:spcPct val="150000"/>
              </a:lnSpc>
              <a:spcAft>
                <a:spcPct val="0"/>
              </a:spcAft>
              <a:buNone/>
            </a:pPr>
            <a:r>
              <a:rPr lang="zh-CN" altLang="en-US">
                <a:latin typeface="宋体" panose="02010600030101010101" pitchFamily="2" charset="-122"/>
                <a:ea typeface="宋体" panose="02010600030101010101" pitchFamily="2" charset="-122"/>
                <a:sym typeface="+mn-ea"/>
              </a:rPr>
              <a:t>7.成年期（25至50岁）：繁殖对停滞的冲突</a:t>
            </a:r>
            <a:endParaRPr lang="zh-CN" altLang="en-US">
              <a:solidFill>
                <a:schemeClr val="tx1"/>
              </a:solidFill>
              <a:latin typeface="宋体" panose="02010600030101010101" pitchFamily="2" charset="-122"/>
              <a:ea typeface="宋体" panose="02010600030101010101" pitchFamily="2" charset="-122"/>
            </a:endParaRPr>
          </a:p>
          <a:p>
            <a:pPr marL="457200" lvl="1" indent="0" algn="just" defTabSz="266700">
              <a:lnSpc>
                <a:spcPct val="150000"/>
              </a:lnSpc>
              <a:spcAft>
                <a:spcPct val="0"/>
              </a:spcAft>
              <a:buNone/>
            </a:pPr>
            <a:r>
              <a:rPr lang="zh-CN" altLang="en-US">
                <a:latin typeface="宋体" panose="02010600030101010101" pitchFamily="2" charset="-122"/>
                <a:ea typeface="宋体" panose="02010600030101010101" pitchFamily="2" charset="-122"/>
                <a:sym typeface="+mn-ea"/>
              </a:rPr>
              <a:t>8.成熟期（50岁以上）：完善对绝望的冲突</a:t>
            </a:r>
            <a:endParaRPr lang="zh-CN" altLang="en-US">
              <a:solidFill>
                <a:schemeClr val="tx1"/>
              </a:solidFill>
              <a:latin typeface="宋体" panose="02010600030101010101" pitchFamily="2" charset="-122"/>
              <a:ea typeface="宋体" panose="02010600030101010101" pitchFamily="2" charset="-122"/>
            </a:endParaRPr>
          </a:p>
          <a:p>
            <a:endParaRPr lang="zh-CN" altLang="en-US">
              <a:solidFill>
                <a:schemeClr val="tx1"/>
              </a:solidFill>
              <a:latin typeface="宋体" panose="02010600030101010101" pitchFamily="2" charset="-122"/>
              <a:ea typeface="宋体" panose="02010600030101010101" pitchFamily="2" charset="-12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（二）自我意识发展三阶段理论</a:t>
            </a:r>
            <a:endParaRPr lang="zh-CN" altLang="en-US"/>
          </a:p>
        </p:txBody>
      </p:sp>
      <p:sp>
        <p:nvSpPr>
          <p:cNvPr id="3" name="内容占位符 2"/>
          <p:cNvSpPr>
            <a:spLocks noGrp="1"/>
          </p:cNvSpPr>
          <p:nvPr>
            <p:ph idx="1"/>
          </p:nvPr>
        </p:nvSpPr>
        <p:spPr>
          <a:xfrm>
            <a:off x="748665" y="1564640"/>
            <a:ext cx="11457940" cy="4950460"/>
          </a:xfrm>
        </p:spPr>
        <p:txBody>
          <a:bodyPr>
            <a:normAutofit fontScale="90000" lnSpcReduction="10000"/>
          </a:bodyPr>
          <a:p>
            <a:pPr marL="0" indent="0">
              <a:lnSpc>
                <a:spcPct val="150000"/>
              </a:lnSpc>
              <a:buNone/>
            </a:pPr>
            <a:r>
              <a:rPr lang="zh-CN" altLang="en-US"/>
              <a:t>我国心理学家提出了自我意识发展的三阶段理论，把自我意识的发展划分为自我中心期、客观化时期和主观化时期。</a:t>
            </a:r>
            <a:endParaRPr lang="zh-CN" altLang="en-US"/>
          </a:p>
          <a:p>
            <a:pPr marL="0" indent="0">
              <a:lnSpc>
                <a:spcPct val="150000"/>
              </a:lnSpc>
              <a:buNone/>
            </a:pPr>
            <a:r>
              <a:rPr lang="zh-CN" altLang="en-US"/>
              <a:t>1.自我中心期——生理的自我：又称物质的自我，它是人们对自己躯体的认识，是自我意识最原始的形态。</a:t>
            </a:r>
            <a:endParaRPr lang="zh-CN" altLang="en-US"/>
          </a:p>
          <a:p>
            <a:pPr marL="0" indent="0">
              <a:lnSpc>
                <a:spcPct val="150000"/>
              </a:lnSpc>
              <a:buNone/>
            </a:pPr>
            <a:r>
              <a:rPr lang="zh-CN" altLang="en-US"/>
              <a:t>2.客观化时期——社会的自我：个体对自己与周围关系的认识与体验，如自己在群体中的地位、角色、声誉等。</a:t>
            </a:r>
            <a:endParaRPr lang="zh-CN" altLang="en-US"/>
          </a:p>
          <a:p>
            <a:pPr marL="0" indent="0">
              <a:lnSpc>
                <a:spcPct val="150000"/>
              </a:lnSpc>
              <a:buNone/>
            </a:pPr>
            <a:r>
              <a:rPr lang="zh-CN" altLang="en-US"/>
              <a:t>3.主观化时期——心理的自我：个体对自身心理状态的认识和体验，如对自己认知能力、情绪、兴趣、爱好、性格、气质等的认识和体验。</a:t>
            </a:r>
            <a:endParaRPr lang="zh-CN" alt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Rectangle 2"/>
          <p:cNvSpPr>
            <a:spLocks noGrp="1"/>
          </p:cNvSpPr>
          <p:nvPr>
            <p:ph type="title"/>
          </p:nvPr>
        </p:nvSpPr>
        <p:spPr>
          <a:xfrm>
            <a:off x="806133" y="447993"/>
            <a:ext cx="11090275" cy="1397000"/>
          </a:xfrm>
        </p:spPr>
        <p:txBody>
          <a:bodyPr vert="horz" wrap="square" lIns="96435" tIns="48217" rIns="96435" bIns="48217" anchor="ctr" anchorCtr="0"/>
          <a:p>
            <a:pPr eaLnBrk="1" hangingPunct="1"/>
            <a:r>
              <a:rPr lang="zh-CN" altLang="en-US" dirty="0"/>
              <a:t>（</a:t>
            </a:r>
            <a:r>
              <a:rPr lang="zh-CN" altLang="en-US" dirty="0"/>
              <a:t>二）自我意识发展三阶段</a:t>
            </a:r>
            <a:r>
              <a:rPr lang="zh-CN" altLang="en-US" dirty="0"/>
              <a:t>理论</a:t>
            </a:r>
            <a:endParaRPr lang="zh-CN" altLang="en-US" dirty="0"/>
          </a:p>
        </p:txBody>
      </p:sp>
      <p:grpSp>
        <p:nvGrpSpPr>
          <p:cNvPr id="12292" name="Group 4"/>
          <p:cNvGrpSpPr/>
          <p:nvPr>
            <p:custDataLst>
              <p:tags r:id="rId1"/>
            </p:custDataLst>
          </p:nvPr>
        </p:nvGrpSpPr>
        <p:grpSpPr>
          <a:xfrm rot="720000">
            <a:off x="3660208" y="2307810"/>
            <a:ext cx="5476389" cy="3746915"/>
            <a:chOff x="0" y="0"/>
            <a:chExt cx="2897" cy="2205"/>
          </a:xfrm>
        </p:grpSpPr>
        <p:sp>
          <p:nvSpPr>
            <p:cNvPr id="11283" name="Line 5"/>
            <p:cNvSpPr/>
            <p:nvPr>
              <p:custDataLst>
                <p:tags r:id="rId2"/>
              </p:custDataLst>
            </p:nvPr>
          </p:nvSpPr>
          <p:spPr>
            <a:xfrm flipV="1">
              <a:off x="27" y="71"/>
              <a:ext cx="2799" cy="2095"/>
            </a:xfrm>
            <a:prstGeom prst="line">
              <a:avLst/>
            </a:prstGeom>
            <a:ln w="28575" cap="flat" cmpd="sng">
              <a:solidFill>
                <a:srgbClr val="000000"/>
              </a:solidFill>
              <a:prstDash val="solid"/>
              <a:miter/>
              <a:headEnd type="none" w="med" len="med"/>
              <a:tailEnd type="none" w="med" len="med"/>
            </a:ln>
          </p:spPr>
        </p:sp>
        <p:grpSp>
          <p:nvGrpSpPr>
            <p:cNvPr id="11284" name="Group 6"/>
            <p:cNvGrpSpPr/>
            <p:nvPr/>
          </p:nvGrpSpPr>
          <p:grpSpPr>
            <a:xfrm>
              <a:off x="0" y="2085"/>
              <a:ext cx="128" cy="120"/>
              <a:chOff x="0" y="0"/>
              <a:chExt cx="183" cy="172"/>
            </a:xfrm>
          </p:grpSpPr>
          <p:pic>
            <p:nvPicPr>
              <p:cNvPr id="11332" name="Picture 7" descr="circuler_1"/>
              <p:cNvPicPr>
                <a:picLocks noChangeAspect="1"/>
              </p:cNvPicPr>
              <p:nvPr>
                <p:custDataLst>
                  <p:tags r:id="rId3"/>
                </p:custDataLst>
              </p:nvPr>
            </p:nvPicPr>
            <p:blipFill>
              <a:blip r:embed="rId4"/>
              <a:stretch>
                <a:fillRect/>
              </a:stretch>
            </p:blipFill>
            <p:spPr>
              <a:xfrm>
                <a:off x="9" y="0"/>
                <a:ext cx="174" cy="172"/>
              </a:xfrm>
              <a:prstGeom prst="rect">
                <a:avLst/>
              </a:prstGeom>
              <a:noFill/>
              <a:ln w="9525">
                <a:noFill/>
              </a:ln>
            </p:spPr>
          </p:pic>
          <p:sp>
            <p:nvSpPr>
              <p:cNvPr id="12296" name="Oval 8"/>
              <p:cNvSpPr>
                <a:spLocks noChangeArrowheads="1"/>
              </p:cNvSpPr>
              <p:nvPr>
                <p:custDataLst>
                  <p:tags r:id="rId5"/>
                </p:custDataLst>
              </p:nvPr>
            </p:nvSpPr>
            <p:spPr bwMode="auto">
              <a:xfrm>
                <a:off x="7" y="-5"/>
                <a:ext cx="173" cy="172"/>
              </a:xfrm>
              <a:prstGeom prst="ellipse">
                <a:avLst/>
              </a:prstGeom>
              <a:gradFill rotWithShape="1">
                <a:gsLst>
                  <a:gs pos="0">
                    <a:schemeClr val="tx2">
                      <a:gamma/>
                      <a:shade val="46275"/>
                      <a:invGamma/>
                    </a:schemeClr>
                  </a:gs>
                  <a:gs pos="50000">
                    <a:schemeClr val="tx2">
                      <a:alpha val="50000"/>
                    </a:schemeClr>
                  </a:gs>
                  <a:gs pos="100000">
                    <a:schemeClr val="tx2">
                      <a:gamma/>
                      <a:shade val="46275"/>
                      <a:invGamma/>
                    </a:schemeClr>
                  </a:gs>
                </a:gsLst>
                <a:lin ang="5400000" scaled="1"/>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9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nvGrpSpPr>
              <p:cNvPr id="11334" name="Group 9"/>
              <p:cNvGrpSpPr/>
              <p:nvPr/>
            </p:nvGrpSpPr>
            <p:grpSpPr>
              <a:xfrm rot="-1297425" flipH="1" flipV="1">
                <a:off x="22" y="134"/>
                <a:ext cx="151" cy="37"/>
                <a:chOff x="0" y="0"/>
                <a:chExt cx="893" cy="246"/>
              </a:xfrm>
            </p:grpSpPr>
            <p:grpSp>
              <p:nvGrpSpPr>
                <p:cNvPr id="11336" name="Group 10"/>
                <p:cNvGrpSpPr/>
                <p:nvPr/>
              </p:nvGrpSpPr>
              <p:grpSpPr>
                <a:xfrm>
                  <a:off x="0" y="0"/>
                  <a:ext cx="743" cy="185"/>
                  <a:chOff x="0" y="0"/>
                  <a:chExt cx="1118" cy="279"/>
                </a:xfrm>
              </p:grpSpPr>
              <p:sp>
                <p:nvSpPr>
                  <p:cNvPr id="11342" name="AutoShape 11"/>
                  <p:cNvSpPr/>
                  <p:nvPr>
                    <p:custDataLst>
                      <p:tags r:id="rId6"/>
                    </p:custDataLst>
                  </p:nvPr>
                </p:nvSpPr>
                <p:spPr>
                  <a:xfrm rot="5263130">
                    <a:off x="292" y="-294"/>
                    <a:ext cx="227" cy="816"/>
                  </a:xfrm>
                  <a:prstGeom prst="moon">
                    <a:avLst>
                      <a:gd name="adj" fmla="val 49773"/>
                    </a:avLst>
                  </a:prstGeom>
                  <a:solidFill>
                    <a:srgbClr val="FFFFFF">
                      <a:alpha val="3922"/>
                    </a:srgbClr>
                  </a:solidFill>
                  <a:ln w="9525">
                    <a:noFill/>
                  </a:ln>
                </p:spPr>
                <p:txBody>
                  <a:bodyPr wrap="none" anchor="ctr" anchorCtr="0"/>
                  <a:p>
                    <a:endParaRPr lang="zh-CN" altLang="en-US" sz="100" dirty="0">
                      <a:latin typeface="Arial" panose="020B0604020202020204" pitchFamily="34" charset="0"/>
                    </a:endParaRPr>
                  </a:p>
                </p:txBody>
              </p:sp>
              <p:sp>
                <p:nvSpPr>
                  <p:cNvPr id="11343" name="AutoShape 12"/>
                  <p:cNvSpPr/>
                  <p:nvPr>
                    <p:custDataLst>
                      <p:tags r:id="rId7"/>
                    </p:custDataLst>
                  </p:nvPr>
                </p:nvSpPr>
                <p:spPr>
                  <a:xfrm rot="6078281">
                    <a:off x="428" y="-294"/>
                    <a:ext cx="227" cy="816"/>
                  </a:xfrm>
                  <a:prstGeom prst="moon">
                    <a:avLst>
                      <a:gd name="adj" fmla="val 49773"/>
                    </a:avLst>
                  </a:prstGeom>
                  <a:solidFill>
                    <a:srgbClr val="FFFFFF">
                      <a:alpha val="3922"/>
                    </a:srgbClr>
                  </a:solidFill>
                  <a:ln w="9525">
                    <a:noFill/>
                  </a:ln>
                </p:spPr>
                <p:txBody>
                  <a:bodyPr wrap="none" anchor="ctr" anchorCtr="0"/>
                  <a:p>
                    <a:endParaRPr lang="zh-CN" altLang="en-US" sz="100" dirty="0">
                      <a:latin typeface="Arial" panose="020B0604020202020204" pitchFamily="34" charset="0"/>
                    </a:endParaRPr>
                  </a:p>
                </p:txBody>
              </p:sp>
              <p:sp>
                <p:nvSpPr>
                  <p:cNvPr id="11344" name="AutoShape 13"/>
                  <p:cNvSpPr/>
                  <p:nvPr>
                    <p:custDataLst>
                      <p:tags r:id="rId8"/>
                    </p:custDataLst>
                  </p:nvPr>
                </p:nvSpPr>
                <p:spPr>
                  <a:xfrm rot="6373927">
                    <a:off x="504" y="-272"/>
                    <a:ext cx="227" cy="816"/>
                  </a:xfrm>
                  <a:prstGeom prst="moon">
                    <a:avLst>
                      <a:gd name="adj" fmla="val 49773"/>
                    </a:avLst>
                  </a:prstGeom>
                  <a:solidFill>
                    <a:srgbClr val="FFFFFF">
                      <a:alpha val="3922"/>
                    </a:srgbClr>
                  </a:solidFill>
                  <a:ln w="9525">
                    <a:noFill/>
                  </a:ln>
                </p:spPr>
                <p:txBody>
                  <a:bodyPr wrap="none" anchor="ctr" anchorCtr="0"/>
                  <a:p>
                    <a:endParaRPr lang="zh-CN" altLang="en-US" sz="100" dirty="0">
                      <a:latin typeface="Arial" panose="020B0604020202020204" pitchFamily="34" charset="0"/>
                    </a:endParaRPr>
                  </a:p>
                </p:txBody>
              </p:sp>
              <p:sp>
                <p:nvSpPr>
                  <p:cNvPr id="11345" name="AutoShape 14"/>
                  <p:cNvSpPr/>
                  <p:nvPr>
                    <p:custDataLst>
                      <p:tags r:id="rId9"/>
                    </p:custDataLst>
                  </p:nvPr>
                </p:nvSpPr>
                <p:spPr>
                  <a:xfrm rot="6906312">
                    <a:off x="594" y="-242"/>
                    <a:ext cx="227" cy="816"/>
                  </a:xfrm>
                  <a:prstGeom prst="moon">
                    <a:avLst>
                      <a:gd name="adj" fmla="val 49773"/>
                    </a:avLst>
                  </a:prstGeom>
                  <a:solidFill>
                    <a:srgbClr val="FFFFFF">
                      <a:alpha val="3922"/>
                    </a:srgbClr>
                  </a:solidFill>
                  <a:ln w="9525">
                    <a:noFill/>
                  </a:ln>
                </p:spPr>
                <p:txBody>
                  <a:bodyPr wrap="none" anchor="ctr" anchorCtr="0"/>
                  <a:p>
                    <a:endParaRPr lang="zh-CN" altLang="en-US" sz="100" dirty="0">
                      <a:latin typeface="Arial" panose="020B0604020202020204" pitchFamily="34" charset="0"/>
                    </a:endParaRPr>
                  </a:p>
                </p:txBody>
              </p:sp>
            </p:grpSp>
            <p:grpSp>
              <p:nvGrpSpPr>
                <p:cNvPr id="11337" name="Group 15"/>
                <p:cNvGrpSpPr/>
                <p:nvPr/>
              </p:nvGrpSpPr>
              <p:grpSpPr>
                <a:xfrm rot="1353540">
                  <a:off x="150" y="60"/>
                  <a:ext cx="743" cy="186"/>
                  <a:chOff x="0" y="0"/>
                  <a:chExt cx="1118" cy="279"/>
                </a:xfrm>
              </p:grpSpPr>
              <p:sp>
                <p:nvSpPr>
                  <p:cNvPr id="11338" name="AutoShape 16"/>
                  <p:cNvSpPr/>
                  <p:nvPr>
                    <p:custDataLst>
                      <p:tags r:id="rId10"/>
                    </p:custDataLst>
                  </p:nvPr>
                </p:nvSpPr>
                <p:spPr>
                  <a:xfrm rot="5263130">
                    <a:off x="292" y="-294"/>
                    <a:ext cx="227" cy="816"/>
                  </a:xfrm>
                  <a:prstGeom prst="moon">
                    <a:avLst>
                      <a:gd name="adj" fmla="val 49773"/>
                    </a:avLst>
                  </a:prstGeom>
                  <a:solidFill>
                    <a:srgbClr val="FFFFFF">
                      <a:alpha val="3922"/>
                    </a:srgbClr>
                  </a:solidFill>
                  <a:ln w="9525">
                    <a:noFill/>
                  </a:ln>
                </p:spPr>
                <p:txBody>
                  <a:bodyPr wrap="none" anchor="ctr" anchorCtr="0"/>
                  <a:p>
                    <a:endParaRPr lang="zh-CN" altLang="en-US" sz="100" dirty="0">
                      <a:latin typeface="Arial" panose="020B0604020202020204" pitchFamily="34" charset="0"/>
                    </a:endParaRPr>
                  </a:p>
                </p:txBody>
              </p:sp>
              <p:sp>
                <p:nvSpPr>
                  <p:cNvPr id="11339" name="AutoShape 17"/>
                  <p:cNvSpPr/>
                  <p:nvPr>
                    <p:custDataLst>
                      <p:tags r:id="rId11"/>
                    </p:custDataLst>
                  </p:nvPr>
                </p:nvSpPr>
                <p:spPr>
                  <a:xfrm rot="6078281">
                    <a:off x="428" y="-294"/>
                    <a:ext cx="227" cy="816"/>
                  </a:xfrm>
                  <a:prstGeom prst="moon">
                    <a:avLst>
                      <a:gd name="adj" fmla="val 49773"/>
                    </a:avLst>
                  </a:prstGeom>
                  <a:solidFill>
                    <a:srgbClr val="FFFFFF">
                      <a:alpha val="3922"/>
                    </a:srgbClr>
                  </a:solidFill>
                  <a:ln w="9525">
                    <a:noFill/>
                  </a:ln>
                </p:spPr>
                <p:txBody>
                  <a:bodyPr wrap="none" anchor="ctr" anchorCtr="0"/>
                  <a:p>
                    <a:endParaRPr lang="zh-CN" altLang="en-US" sz="100" dirty="0">
                      <a:latin typeface="Arial" panose="020B0604020202020204" pitchFamily="34" charset="0"/>
                    </a:endParaRPr>
                  </a:p>
                </p:txBody>
              </p:sp>
              <p:sp>
                <p:nvSpPr>
                  <p:cNvPr id="11340" name="AutoShape 18"/>
                  <p:cNvSpPr/>
                  <p:nvPr>
                    <p:custDataLst>
                      <p:tags r:id="rId12"/>
                    </p:custDataLst>
                  </p:nvPr>
                </p:nvSpPr>
                <p:spPr>
                  <a:xfrm rot="6373927">
                    <a:off x="504" y="-272"/>
                    <a:ext cx="227" cy="816"/>
                  </a:xfrm>
                  <a:prstGeom prst="moon">
                    <a:avLst>
                      <a:gd name="adj" fmla="val 49773"/>
                    </a:avLst>
                  </a:prstGeom>
                  <a:solidFill>
                    <a:srgbClr val="FFFFFF">
                      <a:alpha val="3922"/>
                    </a:srgbClr>
                  </a:solidFill>
                  <a:ln w="9525">
                    <a:noFill/>
                  </a:ln>
                </p:spPr>
                <p:txBody>
                  <a:bodyPr wrap="none" anchor="ctr" anchorCtr="0"/>
                  <a:p>
                    <a:endParaRPr lang="zh-CN" altLang="en-US" sz="100" dirty="0">
                      <a:latin typeface="Arial" panose="020B0604020202020204" pitchFamily="34" charset="0"/>
                    </a:endParaRPr>
                  </a:p>
                </p:txBody>
              </p:sp>
              <p:sp>
                <p:nvSpPr>
                  <p:cNvPr id="11341" name="AutoShape 19"/>
                  <p:cNvSpPr/>
                  <p:nvPr>
                    <p:custDataLst>
                      <p:tags r:id="rId13"/>
                    </p:custDataLst>
                  </p:nvPr>
                </p:nvSpPr>
                <p:spPr>
                  <a:xfrm rot="6906312">
                    <a:off x="594" y="-242"/>
                    <a:ext cx="227" cy="816"/>
                  </a:xfrm>
                  <a:prstGeom prst="moon">
                    <a:avLst>
                      <a:gd name="adj" fmla="val 49773"/>
                    </a:avLst>
                  </a:prstGeom>
                  <a:solidFill>
                    <a:srgbClr val="FFFFFF">
                      <a:alpha val="3922"/>
                    </a:srgbClr>
                  </a:solidFill>
                  <a:ln w="9525">
                    <a:noFill/>
                  </a:ln>
                </p:spPr>
                <p:txBody>
                  <a:bodyPr wrap="none" anchor="ctr" anchorCtr="0"/>
                  <a:p>
                    <a:endParaRPr lang="zh-CN" altLang="en-US" sz="100" dirty="0">
                      <a:latin typeface="Arial" panose="020B0604020202020204" pitchFamily="34" charset="0"/>
                    </a:endParaRPr>
                  </a:p>
                </p:txBody>
              </p:sp>
            </p:grpSp>
          </p:grpSp>
          <p:pic>
            <p:nvPicPr>
              <p:cNvPr id="11335" name="Picture 20" descr="light_shadow1"/>
              <p:cNvPicPr>
                <a:picLocks noChangeAspect="1"/>
              </p:cNvPicPr>
              <p:nvPr>
                <p:custDataLst>
                  <p:tags r:id="rId14"/>
                </p:custDataLst>
              </p:nvPr>
            </p:nvPicPr>
            <p:blipFill>
              <a:blip r:embed="rId15"/>
              <a:srcRect t="23740"/>
              <a:stretch>
                <a:fillRect/>
              </a:stretch>
            </p:blipFill>
            <p:spPr>
              <a:xfrm rot="-2569845">
                <a:off x="0" y="15"/>
                <a:ext cx="129" cy="84"/>
              </a:xfrm>
              <a:prstGeom prst="rect">
                <a:avLst/>
              </a:prstGeom>
              <a:noFill/>
              <a:ln w="9525">
                <a:noFill/>
              </a:ln>
            </p:spPr>
          </p:pic>
        </p:grpSp>
        <p:grpSp>
          <p:nvGrpSpPr>
            <p:cNvPr id="11285" name="Group 21"/>
            <p:cNvGrpSpPr/>
            <p:nvPr/>
          </p:nvGrpSpPr>
          <p:grpSpPr>
            <a:xfrm>
              <a:off x="1079" y="1266"/>
              <a:ext cx="128" cy="120"/>
              <a:chOff x="0" y="0"/>
              <a:chExt cx="183" cy="172"/>
            </a:xfrm>
          </p:grpSpPr>
          <p:pic>
            <p:nvPicPr>
              <p:cNvPr id="11318" name="Picture 22" descr="circuler_1"/>
              <p:cNvPicPr>
                <a:picLocks noChangeAspect="1"/>
              </p:cNvPicPr>
              <p:nvPr>
                <p:custDataLst>
                  <p:tags r:id="rId16"/>
                </p:custDataLst>
              </p:nvPr>
            </p:nvPicPr>
            <p:blipFill>
              <a:blip r:embed="rId4"/>
              <a:stretch>
                <a:fillRect/>
              </a:stretch>
            </p:blipFill>
            <p:spPr>
              <a:xfrm>
                <a:off x="9" y="0"/>
                <a:ext cx="174" cy="172"/>
              </a:xfrm>
              <a:prstGeom prst="rect">
                <a:avLst/>
              </a:prstGeom>
              <a:noFill/>
              <a:ln w="9525">
                <a:noFill/>
              </a:ln>
            </p:spPr>
          </p:pic>
          <p:sp>
            <p:nvSpPr>
              <p:cNvPr id="12311" name="Oval 23"/>
              <p:cNvSpPr>
                <a:spLocks noChangeArrowheads="1"/>
              </p:cNvSpPr>
              <p:nvPr>
                <p:custDataLst>
                  <p:tags r:id="rId17"/>
                </p:custDataLst>
              </p:nvPr>
            </p:nvSpPr>
            <p:spPr bwMode="auto">
              <a:xfrm>
                <a:off x="5" y="-2"/>
                <a:ext cx="173" cy="172"/>
              </a:xfrm>
              <a:prstGeom prst="ellipse">
                <a:avLst/>
              </a:prstGeom>
              <a:gradFill rotWithShape="1">
                <a:gsLst>
                  <a:gs pos="0">
                    <a:schemeClr val="tx2">
                      <a:gamma/>
                      <a:shade val="46275"/>
                      <a:invGamma/>
                    </a:schemeClr>
                  </a:gs>
                  <a:gs pos="50000">
                    <a:schemeClr val="tx2">
                      <a:alpha val="50000"/>
                    </a:schemeClr>
                  </a:gs>
                  <a:gs pos="100000">
                    <a:schemeClr val="tx2">
                      <a:gamma/>
                      <a:shade val="46275"/>
                      <a:invGamma/>
                    </a:schemeClr>
                  </a:gs>
                </a:gsLst>
                <a:lin ang="5400000" scaled="1"/>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9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nvGrpSpPr>
              <p:cNvPr id="11320" name="Group 24"/>
              <p:cNvGrpSpPr/>
              <p:nvPr/>
            </p:nvGrpSpPr>
            <p:grpSpPr>
              <a:xfrm rot="-1297425" flipH="1" flipV="1">
                <a:off x="22" y="134"/>
                <a:ext cx="151" cy="37"/>
                <a:chOff x="0" y="0"/>
                <a:chExt cx="893" cy="246"/>
              </a:xfrm>
            </p:grpSpPr>
            <p:grpSp>
              <p:nvGrpSpPr>
                <p:cNvPr id="11322" name="Group 25"/>
                <p:cNvGrpSpPr/>
                <p:nvPr/>
              </p:nvGrpSpPr>
              <p:grpSpPr>
                <a:xfrm>
                  <a:off x="0" y="0"/>
                  <a:ext cx="743" cy="185"/>
                  <a:chOff x="0" y="0"/>
                  <a:chExt cx="1118" cy="279"/>
                </a:xfrm>
              </p:grpSpPr>
              <p:sp>
                <p:nvSpPr>
                  <p:cNvPr id="11328" name="AutoShape 26"/>
                  <p:cNvSpPr/>
                  <p:nvPr>
                    <p:custDataLst>
                      <p:tags r:id="rId18"/>
                    </p:custDataLst>
                  </p:nvPr>
                </p:nvSpPr>
                <p:spPr>
                  <a:xfrm rot="5263130">
                    <a:off x="292" y="-294"/>
                    <a:ext cx="227" cy="816"/>
                  </a:xfrm>
                  <a:prstGeom prst="moon">
                    <a:avLst>
                      <a:gd name="adj" fmla="val 49773"/>
                    </a:avLst>
                  </a:prstGeom>
                  <a:solidFill>
                    <a:srgbClr val="FFFFFF">
                      <a:alpha val="3922"/>
                    </a:srgbClr>
                  </a:solidFill>
                  <a:ln w="9525">
                    <a:noFill/>
                  </a:ln>
                </p:spPr>
                <p:txBody>
                  <a:bodyPr wrap="none" anchor="ctr" anchorCtr="0"/>
                  <a:p>
                    <a:endParaRPr lang="zh-CN" altLang="en-US" sz="100" dirty="0">
                      <a:latin typeface="Arial" panose="020B0604020202020204" pitchFamily="34" charset="0"/>
                    </a:endParaRPr>
                  </a:p>
                </p:txBody>
              </p:sp>
              <p:sp>
                <p:nvSpPr>
                  <p:cNvPr id="11329" name="AutoShape 27"/>
                  <p:cNvSpPr/>
                  <p:nvPr>
                    <p:custDataLst>
                      <p:tags r:id="rId19"/>
                    </p:custDataLst>
                  </p:nvPr>
                </p:nvSpPr>
                <p:spPr>
                  <a:xfrm rot="6078281">
                    <a:off x="428" y="-294"/>
                    <a:ext cx="227" cy="816"/>
                  </a:xfrm>
                  <a:prstGeom prst="moon">
                    <a:avLst>
                      <a:gd name="adj" fmla="val 49773"/>
                    </a:avLst>
                  </a:prstGeom>
                  <a:solidFill>
                    <a:srgbClr val="FFFFFF">
                      <a:alpha val="3922"/>
                    </a:srgbClr>
                  </a:solidFill>
                  <a:ln w="9525">
                    <a:noFill/>
                  </a:ln>
                </p:spPr>
                <p:txBody>
                  <a:bodyPr wrap="none" anchor="ctr" anchorCtr="0"/>
                  <a:p>
                    <a:endParaRPr lang="zh-CN" altLang="en-US" sz="100" dirty="0">
                      <a:latin typeface="Arial" panose="020B0604020202020204" pitchFamily="34" charset="0"/>
                    </a:endParaRPr>
                  </a:p>
                </p:txBody>
              </p:sp>
              <p:sp>
                <p:nvSpPr>
                  <p:cNvPr id="11330" name="AutoShape 28"/>
                  <p:cNvSpPr/>
                  <p:nvPr>
                    <p:custDataLst>
                      <p:tags r:id="rId20"/>
                    </p:custDataLst>
                  </p:nvPr>
                </p:nvSpPr>
                <p:spPr>
                  <a:xfrm rot="6373927">
                    <a:off x="504" y="-272"/>
                    <a:ext cx="227" cy="816"/>
                  </a:xfrm>
                  <a:prstGeom prst="moon">
                    <a:avLst>
                      <a:gd name="adj" fmla="val 49773"/>
                    </a:avLst>
                  </a:prstGeom>
                  <a:solidFill>
                    <a:srgbClr val="FFFFFF">
                      <a:alpha val="3922"/>
                    </a:srgbClr>
                  </a:solidFill>
                  <a:ln w="9525">
                    <a:noFill/>
                  </a:ln>
                </p:spPr>
                <p:txBody>
                  <a:bodyPr wrap="none" anchor="ctr" anchorCtr="0"/>
                  <a:p>
                    <a:endParaRPr lang="zh-CN" altLang="en-US" sz="100" dirty="0">
                      <a:latin typeface="Arial" panose="020B0604020202020204" pitchFamily="34" charset="0"/>
                    </a:endParaRPr>
                  </a:p>
                </p:txBody>
              </p:sp>
              <p:sp>
                <p:nvSpPr>
                  <p:cNvPr id="11331" name="AutoShape 29"/>
                  <p:cNvSpPr/>
                  <p:nvPr>
                    <p:custDataLst>
                      <p:tags r:id="rId21"/>
                    </p:custDataLst>
                  </p:nvPr>
                </p:nvSpPr>
                <p:spPr>
                  <a:xfrm rot="6906312">
                    <a:off x="594" y="-242"/>
                    <a:ext cx="227" cy="816"/>
                  </a:xfrm>
                  <a:prstGeom prst="moon">
                    <a:avLst>
                      <a:gd name="adj" fmla="val 49773"/>
                    </a:avLst>
                  </a:prstGeom>
                  <a:solidFill>
                    <a:srgbClr val="FFFFFF">
                      <a:alpha val="3922"/>
                    </a:srgbClr>
                  </a:solidFill>
                  <a:ln w="9525">
                    <a:noFill/>
                  </a:ln>
                </p:spPr>
                <p:txBody>
                  <a:bodyPr wrap="none" anchor="ctr" anchorCtr="0"/>
                  <a:p>
                    <a:endParaRPr lang="zh-CN" altLang="en-US" sz="100" dirty="0">
                      <a:latin typeface="Arial" panose="020B0604020202020204" pitchFamily="34" charset="0"/>
                    </a:endParaRPr>
                  </a:p>
                </p:txBody>
              </p:sp>
            </p:grpSp>
            <p:grpSp>
              <p:nvGrpSpPr>
                <p:cNvPr id="11323" name="Group 30"/>
                <p:cNvGrpSpPr/>
                <p:nvPr/>
              </p:nvGrpSpPr>
              <p:grpSpPr>
                <a:xfrm rot="1353540">
                  <a:off x="150" y="60"/>
                  <a:ext cx="743" cy="186"/>
                  <a:chOff x="0" y="0"/>
                  <a:chExt cx="1118" cy="279"/>
                </a:xfrm>
              </p:grpSpPr>
              <p:sp>
                <p:nvSpPr>
                  <p:cNvPr id="11324" name="AutoShape 31"/>
                  <p:cNvSpPr/>
                  <p:nvPr>
                    <p:custDataLst>
                      <p:tags r:id="rId22"/>
                    </p:custDataLst>
                  </p:nvPr>
                </p:nvSpPr>
                <p:spPr>
                  <a:xfrm rot="5263130">
                    <a:off x="292" y="-294"/>
                    <a:ext cx="227" cy="816"/>
                  </a:xfrm>
                  <a:prstGeom prst="moon">
                    <a:avLst>
                      <a:gd name="adj" fmla="val 49773"/>
                    </a:avLst>
                  </a:prstGeom>
                  <a:solidFill>
                    <a:srgbClr val="FFFFFF">
                      <a:alpha val="3922"/>
                    </a:srgbClr>
                  </a:solidFill>
                  <a:ln w="9525">
                    <a:noFill/>
                  </a:ln>
                </p:spPr>
                <p:txBody>
                  <a:bodyPr wrap="none" anchor="ctr" anchorCtr="0"/>
                  <a:p>
                    <a:endParaRPr lang="zh-CN" altLang="en-US" sz="100" dirty="0">
                      <a:latin typeface="Arial" panose="020B0604020202020204" pitchFamily="34" charset="0"/>
                    </a:endParaRPr>
                  </a:p>
                </p:txBody>
              </p:sp>
              <p:sp>
                <p:nvSpPr>
                  <p:cNvPr id="11325" name="AutoShape 32"/>
                  <p:cNvSpPr/>
                  <p:nvPr>
                    <p:custDataLst>
                      <p:tags r:id="rId23"/>
                    </p:custDataLst>
                  </p:nvPr>
                </p:nvSpPr>
                <p:spPr>
                  <a:xfrm rot="6078281">
                    <a:off x="428" y="-294"/>
                    <a:ext cx="227" cy="816"/>
                  </a:xfrm>
                  <a:prstGeom prst="moon">
                    <a:avLst>
                      <a:gd name="adj" fmla="val 49773"/>
                    </a:avLst>
                  </a:prstGeom>
                  <a:solidFill>
                    <a:srgbClr val="FFFFFF">
                      <a:alpha val="3922"/>
                    </a:srgbClr>
                  </a:solidFill>
                  <a:ln w="9525">
                    <a:noFill/>
                  </a:ln>
                </p:spPr>
                <p:txBody>
                  <a:bodyPr wrap="none" anchor="ctr" anchorCtr="0"/>
                  <a:p>
                    <a:endParaRPr lang="zh-CN" altLang="en-US" sz="100" dirty="0">
                      <a:latin typeface="Arial" panose="020B0604020202020204" pitchFamily="34" charset="0"/>
                    </a:endParaRPr>
                  </a:p>
                </p:txBody>
              </p:sp>
              <p:sp>
                <p:nvSpPr>
                  <p:cNvPr id="11326" name="AutoShape 33"/>
                  <p:cNvSpPr/>
                  <p:nvPr>
                    <p:custDataLst>
                      <p:tags r:id="rId24"/>
                    </p:custDataLst>
                  </p:nvPr>
                </p:nvSpPr>
                <p:spPr>
                  <a:xfrm rot="6373927">
                    <a:off x="504" y="-272"/>
                    <a:ext cx="227" cy="816"/>
                  </a:xfrm>
                  <a:prstGeom prst="moon">
                    <a:avLst>
                      <a:gd name="adj" fmla="val 49773"/>
                    </a:avLst>
                  </a:prstGeom>
                  <a:solidFill>
                    <a:srgbClr val="FFFFFF">
                      <a:alpha val="3922"/>
                    </a:srgbClr>
                  </a:solidFill>
                  <a:ln w="9525">
                    <a:noFill/>
                  </a:ln>
                </p:spPr>
                <p:txBody>
                  <a:bodyPr wrap="none" anchor="ctr" anchorCtr="0"/>
                  <a:p>
                    <a:endParaRPr lang="zh-CN" altLang="en-US" sz="100" dirty="0">
                      <a:latin typeface="Arial" panose="020B0604020202020204" pitchFamily="34" charset="0"/>
                    </a:endParaRPr>
                  </a:p>
                </p:txBody>
              </p:sp>
              <p:sp>
                <p:nvSpPr>
                  <p:cNvPr id="11327" name="AutoShape 34"/>
                  <p:cNvSpPr/>
                  <p:nvPr>
                    <p:custDataLst>
                      <p:tags r:id="rId25"/>
                    </p:custDataLst>
                  </p:nvPr>
                </p:nvSpPr>
                <p:spPr>
                  <a:xfrm rot="6906312">
                    <a:off x="594" y="-242"/>
                    <a:ext cx="227" cy="816"/>
                  </a:xfrm>
                  <a:prstGeom prst="moon">
                    <a:avLst>
                      <a:gd name="adj" fmla="val 49773"/>
                    </a:avLst>
                  </a:prstGeom>
                  <a:solidFill>
                    <a:srgbClr val="FFFFFF">
                      <a:alpha val="3922"/>
                    </a:srgbClr>
                  </a:solidFill>
                  <a:ln w="9525">
                    <a:noFill/>
                  </a:ln>
                </p:spPr>
                <p:txBody>
                  <a:bodyPr wrap="none" anchor="ctr" anchorCtr="0"/>
                  <a:p>
                    <a:endParaRPr lang="zh-CN" altLang="en-US" sz="100" dirty="0">
                      <a:latin typeface="Arial" panose="020B0604020202020204" pitchFamily="34" charset="0"/>
                    </a:endParaRPr>
                  </a:p>
                </p:txBody>
              </p:sp>
            </p:grpSp>
          </p:grpSp>
          <p:pic>
            <p:nvPicPr>
              <p:cNvPr id="11321" name="Picture 35" descr="light_shadow1"/>
              <p:cNvPicPr>
                <a:picLocks noChangeAspect="1"/>
              </p:cNvPicPr>
              <p:nvPr>
                <p:custDataLst>
                  <p:tags r:id="rId26"/>
                </p:custDataLst>
              </p:nvPr>
            </p:nvPicPr>
            <p:blipFill>
              <a:blip r:embed="rId15"/>
              <a:srcRect t="23740"/>
              <a:stretch>
                <a:fillRect/>
              </a:stretch>
            </p:blipFill>
            <p:spPr>
              <a:xfrm rot="-2569845">
                <a:off x="0" y="15"/>
                <a:ext cx="129" cy="84"/>
              </a:xfrm>
              <a:prstGeom prst="rect">
                <a:avLst/>
              </a:prstGeom>
              <a:noFill/>
              <a:ln w="9525">
                <a:noFill/>
              </a:ln>
            </p:spPr>
          </p:pic>
        </p:grpSp>
        <p:grpSp>
          <p:nvGrpSpPr>
            <p:cNvPr id="11286" name="Group 36"/>
            <p:cNvGrpSpPr/>
            <p:nvPr/>
          </p:nvGrpSpPr>
          <p:grpSpPr>
            <a:xfrm>
              <a:off x="2038" y="570"/>
              <a:ext cx="128" cy="120"/>
              <a:chOff x="0" y="0"/>
              <a:chExt cx="183" cy="172"/>
            </a:xfrm>
          </p:grpSpPr>
          <p:pic>
            <p:nvPicPr>
              <p:cNvPr id="11304" name="Picture 37" descr="circuler_1"/>
              <p:cNvPicPr>
                <a:picLocks noChangeAspect="1"/>
              </p:cNvPicPr>
              <p:nvPr>
                <p:custDataLst>
                  <p:tags r:id="rId27"/>
                </p:custDataLst>
              </p:nvPr>
            </p:nvPicPr>
            <p:blipFill>
              <a:blip r:embed="rId4"/>
              <a:stretch>
                <a:fillRect/>
              </a:stretch>
            </p:blipFill>
            <p:spPr>
              <a:xfrm>
                <a:off x="9" y="0"/>
                <a:ext cx="174" cy="172"/>
              </a:xfrm>
              <a:prstGeom prst="rect">
                <a:avLst/>
              </a:prstGeom>
              <a:noFill/>
              <a:ln w="9525">
                <a:noFill/>
              </a:ln>
            </p:spPr>
          </p:pic>
          <p:sp>
            <p:nvSpPr>
              <p:cNvPr id="12326" name="Oval 38"/>
              <p:cNvSpPr>
                <a:spLocks noChangeArrowheads="1"/>
              </p:cNvSpPr>
              <p:nvPr>
                <p:custDataLst>
                  <p:tags r:id="rId28"/>
                </p:custDataLst>
              </p:nvPr>
            </p:nvSpPr>
            <p:spPr bwMode="auto">
              <a:xfrm>
                <a:off x="4" y="-2"/>
                <a:ext cx="173" cy="169"/>
              </a:xfrm>
              <a:prstGeom prst="ellipse">
                <a:avLst/>
              </a:prstGeom>
              <a:gradFill rotWithShape="1">
                <a:gsLst>
                  <a:gs pos="0">
                    <a:schemeClr val="tx2">
                      <a:gamma/>
                      <a:shade val="46275"/>
                      <a:invGamma/>
                    </a:schemeClr>
                  </a:gs>
                  <a:gs pos="50000">
                    <a:schemeClr val="tx2">
                      <a:alpha val="50000"/>
                    </a:schemeClr>
                  </a:gs>
                  <a:gs pos="100000">
                    <a:schemeClr val="tx2">
                      <a:gamma/>
                      <a:shade val="46275"/>
                      <a:invGamma/>
                    </a:schemeClr>
                  </a:gs>
                </a:gsLst>
                <a:lin ang="5400000" scaled="1"/>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9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nvGrpSpPr>
              <p:cNvPr id="11306" name="Group 39"/>
              <p:cNvGrpSpPr/>
              <p:nvPr/>
            </p:nvGrpSpPr>
            <p:grpSpPr>
              <a:xfrm rot="-1297425" flipH="1" flipV="1">
                <a:off x="22" y="134"/>
                <a:ext cx="151" cy="37"/>
                <a:chOff x="0" y="0"/>
                <a:chExt cx="893" cy="246"/>
              </a:xfrm>
            </p:grpSpPr>
            <p:grpSp>
              <p:nvGrpSpPr>
                <p:cNvPr id="11308" name="Group 40"/>
                <p:cNvGrpSpPr/>
                <p:nvPr/>
              </p:nvGrpSpPr>
              <p:grpSpPr>
                <a:xfrm>
                  <a:off x="0" y="0"/>
                  <a:ext cx="743" cy="185"/>
                  <a:chOff x="0" y="0"/>
                  <a:chExt cx="1118" cy="279"/>
                </a:xfrm>
              </p:grpSpPr>
              <p:sp>
                <p:nvSpPr>
                  <p:cNvPr id="11314" name="AutoShape 41"/>
                  <p:cNvSpPr/>
                  <p:nvPr>
                    <p:custDataLst>
                      <p:tags r:id="rId29"/>
                    </p:custDataLst>
                  </p:nvPr>
                </p:nvSpPr>
                <p:spPr>
                  <a:xfrm rot="5263130">
                    <a:off x="292" y="-294"/>
                    <a:ext cx="227" cy="816"/>
                  </a:xfrm>
                  <a:prstGeom prst="moon">
                    <a:avLst>
                      <a:gd name="adj" fmla="val 49773"/>
                    </a:avLst>
                  </a:prstGeom>
                  <a:solidFill>
                    <a:srgbClr val="FFFFFF">
                      <a:alpha val="3922"/>
                    </a:srgbClr>
                  </a:solidFill>
                  <a:ln w="9525">
                    <a:noFill/>
                  </a:ln>
                </p:spPr>
                <p:txBody>
                  <a:bodyPr wrap="none" anchor="ctr" anchorCtr="0"/>
                  <a:p>
                    <a:endParaRPr lang="zh-CN" altLang="en-US" sz="100" dirty="0">
                      <a:latin typeface="Arial" panose="020B0604020202020204" pitchFamily="34" charset="0"/>
                    </a:endParaRPr>
                  </a:p>
                </p:txBody>
              </p:sp>
              <p:sp>
                <p:nvSpPr>
                  <p:cNvPr id="11315" name="AutoShape 42"/>
                  <p:cNvSpPr/>
                  <p:nvPr>
                    <p:custDataLst>
                      <p:tags r:id="rId30"/>
                    </p:custDataLst>
                  </p:nvPr>
                </p:nvSpPr>
                <p:spPr>
                  <a:xfrm rot="6078281">
                    <a:off x="428" y="-294"/>
                    <a:ext cx="227" cy="816"/>
                  </a:xfrm>
                  <a:prstGeom prst="moon">
                    <a:avLst>
                      <a:gd name="adj" fmla="val 49773"/>
                    </a:avLst>
                  </a:prstGeom>
                  <a:solidFill>
                    <a:srgbClr val="FFFFFF">
                      <a:alpha val="3922"/>
                    </a:srgbClr>
                  </a:solidFill>
                  <a:ln w="9525">
                    <a:noFill/>
                  </a:ln>
                </p:spPr>
                <p:txBody>
                  <a:bodyPr wrap="none" anchor="ctr" anchorCtr="0"/>
                  <a:p>
                    <a:endParaRPr lang="zh-CN" altLang="en-US" sz="100" dirty="0">
                      <a:latin typeface="Arial" panose="020B0604020202020204" pitchFamily="34" charset="0"/>
                    </a:endParaRPr>
                  </a:p>
                </p:txBody>
              </p:sp>
              <p:sp>
                <p:nvSpPr>
                  <p:cNvPr id="11316" name="AutoShape 43"/>
                  <p:cNvSpPr/>
                  <p:nvPr>
                    <p:custDataLst>
                      <p:tags r:id="rId31"/>
                    </p:custDataLst>
                  </p:nvPr>
                </p:nvSpPr>
                <p:spPr>
                  <a:xfrm rot="6373927">
                    <a:off x="504" y="-272"/>
                    <a:ext cx="227" cy="816"/>
                  </a:xfrm>
                  <a:prstGeom prst="moon">
                    <a:avLst>
                      <a:gd name="adj" fmla="val 49773"/>
                    </a:avLst>
                  </a:prstGeom>
                  <a:solidFill>
                    <a:srgbClr val="FFFFFF">
                      <a:alpha val="3922"/>
                    </a:srgbClr>
                  </a:solidFill>
                  <a:ln w="9525">
                    <a:noFill/>
                  </a:ln>
                </p:spPr>
                <p:txBody>
                  <a:bodyPr wrap="none" anchor="ctr" anchorCtr="0"/>
                  <a:p>
                    <a:endParaRPr lang="zh-CN" altLang="en-US" sz="100" dirty="0">
                      <a:latin typeface="Arial" panose="020B0604020202020204" pitchFamily="34" charset="0"/>
                    </a:endParaRPr>
                  </a:p>
                </p:txBody>
              </p:sp>
              <p:sp>
                <p:nvSpPr>
                  <p:cNvPr id="11317" name="AutoShape 44"/>
                  <p:cNvSpPr/>
                  <p:nvPr>
                    <p:custDataLst>
                      <p:tags r:id="rId32"/>
                    </p:custDataLst>
                  </p:nvPr>
                </p:nvSpPr>
                <p:spPr>
                  <a:xfrm rot="6906312">
                    <a:off x="594" y="-242"/>
                    <a:ext cx="227" cy="816"/>
                  </a:xfrm>
                  <a:prstGeom prst="moon">
                    <a:avLst>
                      <a:gd name="adj" fmla="val 49773"/>
                    </a:avLst>
                  </a:prstGeom>
                  <a:solidFill>
                    <a:srgbClr val="FFFFFF">
                      <a:alpha val="3922"/>
                    </a:srgbClr>
                  </a:solidFill>
                  <a:ln w="9525">
                    <a:noFill/>
                  </a:ln>
                </p:spPr>
                <p:txBody>
                  <a:bodyPr wrap="none" anchor="ctr" anchorCtr="0"/>
                  <a:p>
                    <a:endParaRPr lang="zh-CN" altLang="en-US" sz="100" dirty="0">
                      <a:latin typeface="Arial" panose="020B0604020202020204" pitchFamily="34" charset="0"/>
                    </a:endParaRPr>
                  </a:p>
                </p:txBody>
              </p:sp>
            </p:grpSp>
            <p:grpSp>
              <p:nvGrpSpPr>
                <p:cNvPr id="11309" name="Group 45"/>
                <p:cNvGrpSpPr/>
                <p:nvPr/>
              </p:nvGrpSpPr>
              <p:grpSpPr>
                <a:xfrm rot="1353540">
                  <a:off x="150" y="60"/>
                  <a:ext cx="743" cy="186"/>
                  <a:chOff x="0" y="0"/>
                  <a:chExt cx="1118" cy="279"/>
                </a:xfrm>
              </p:grpSpPr>
              <p:sp>
                <p:nvSpPr>
                  <p:cNvPr id="11310" name="AutoShape 46"/>
                  <p:cNvSpPr/>
                  <p:nvPr>
                    <p:custDataLst>
                      <p:tags r:id="rId33"/>
                    </p:custDataLst>
                  </p:nvPr>
                </p:nvSpPr>
                <p:spPr>
                  <a:xfrm rot="5263130">
                    <a:off x="292" y="-294"/>
                    <a:ext cx="227" cy="816"/>
                  </a:xfrm>
                  <a:prstGeom prst="moon">
                    <a:avLst>
                      <a:gd name="adj" fmla="val 49773"/>
                    </a:avLst>
                  </a:prstGeom>
                  <a:solidFill>
                    <a:srgbClr val="FFFFFF">
                      <a:alpha val="3922"/>
                    </a:srgbClr>
                  </a:solidFill>
                  <a:ln w="9525">
                    <a:noFill/>
                  </a:ln>
                </p:spPr>
                <p:txBody>
                  <a:bodyPr wrap="none" anchor="ctr" anchorCtr="0"/>
                  <a:p>
                    <a:endParaRPr lang="zh-CN" altLang="en-US" sz="100" dirty="0">
                      <a:latin typeface="Arial" panose="020B0604020202020204" pitchFamily="34" charset="0"/>
                    </a:endParaRPr>
                  </a:p>
                </p:txBody>
              </p:sp>
              <p:sp>
                <p:nvSpPr>
                  <p:cNvPr id="11311" name="AutoShape 47"/>
                  <p:cNvSpPr/>
                  <p:nvPr>
                    <p:custDataLst>
                      <p:tags r:id="rId34"/>
                    </p:custDataLst>
                  </p:nvPr>
                </p:nvSpPr>
                <p:spPr>
                  <a:xfrm rot="6078281">
                    <a:off x="428" y="-294"/>
                    <a:ext cx="227" cy="816"/>
                  </a:xfrm>
                  <a:prstGeom prst="moon">
                    <a:avLst>
                      <a:gd name="adj" fmla="val 49773"/>
                    </a:avLst>
                  </a:prstGeom>
                  <a:solidFill>
                    <a:srgbClr val="FFFFFF">
                      <a:alpha val="3922"/>
                    </a:srgbClr>
                  </a:solidFill>
                  <a:ln w="9525">
                    <a:noFill/>
                  </a:ln>
                </p:spPr>
                <p:txBody>
                  <a:bodyPr wrap="none" anchor="ctr" anchorCtr="0"/>
                  <a:p>
                    <a:endParaRPr lang="zh-CN" altLang="en-US" sz="100" dirty="0">
                      <a:latin typeface="Arial" panose="020B0604020202020204" pitchFamily="34" charset="0"/>
                    </a:endParaRPr>
                  </a:p>
                </p:txBody>
              </p:sp>
              <p:sp>
                <p:nvSpPr>
                  <p:cNvPr id="11312" name="AutoShape 48"/>
                  <p:cNvSpPr/>
                  <p:nvPr>
                    <p:custDataLst>
                      <p:tags r:id="rId35"/>
                    </p:custDataLst>
                  </p:nvPr>
                </p:nvSpPr>
                <p:spPr>
                  <a:xfrm rot="6373927">
                    <a:off x="504" y="-272"/>
                    <a:ext cx="227" cy="816"/>
                  </a:xfrm>
                  <a:prstGeom prst="moon">
                    <a:avLst>
                      <a:gd name="adj" fmla="val 49773"/>
                    </a:avLst>
                  </a:prstGeom>
                  <a:solidFill>
                    <a:srgbClr val="FFFFFF">
                      <a:alpha val="3922"/>
                    </a:srgbClr>
                  </a:solidFill>
                  <a:ln w="9525">
                    <a:noFill/>
                  </a:ln>
                </p:spPr>
                <p:txBody>
                  <a:bodyPr wrap="none" anchor="ctr" anchorCtr="0"/>
                  <a:p>
                    <a:endParaRPr lang="zh-CN" altLang="en-US" sz="100" dirty="0">
                      <a:latin typeface="Arial" panose="020B0604020202020204" pitchFamily="34" charset="0"/>
                    </a:endParaRPr>
                  </a:p>
                </p:txBody>
              </p:sp>
              <p:sp>
                <p:nvSpPr>
                  <p:cNvPr id="11313" name="AutoShape 49"/>
                  <p:cNvSpPr/>
                  <p:nvPr>
                    <p:custDataLst>
                      <p:tags r:id="rId36"/>
                    </p:custDataLst>
                  </p:nvPr>
                </p:nvSpPr>
                <p:spPr>
                  <a:xfrm rot="6906312">
                    <a:off x="594" y="-242"/>
                    <a:ext cx="227" cy="816"/>
                  </a:xfrm>
                  <a:prstGeom prst="moon">
                    <a:avLst>
                      <a:gd name="adj" fmla="val 49773"/>
                    </a:avLst>
                  </a:prstGeom>
                  <a:solidFill>
                    <a:srgbClr val="FFFFFF">
                      <a:alpha val="3922"/>
                    </a:srgbClr>
                  </a:solidFill>
                  <a:ln w="9525">
                    <a:noFill/>
                  </a:ln>
                </p:spPr>
                <p:txBody>
                  <a:bodyPr wrap="none" anchor="ctr" anchorCtr="0"/>
                  <a:p>
                    <a:endParaRPr lang="zh-CN" altLang="en-US" sz="100" dirty="0">
                      <a:latin typeface="Arial" panose="020B0604020202020204" pitchFamily="34" charset="0"/>
                    </a:endParaRPr>
                  </a:p>
                </p:txBody>
              </p:sp>
            </p:grpSp>
          </p:grpSp>
          <p:pic>
            <p:nvPicPr>
              <p:cNvPr id="11307" name="Picture 50" descr="light_shadow1"/>
              <p:cNvPicPr>
                <a:picLocks noChangeAspect="1"/>
              </p:cNvPicPr>
              <p:nvPr>
                <p:custDataLst>
                  <p:tags r:id="rId37"/>
                </p:custDataLst>
              </p:nvPr>
            </p:nvPicPr>
            <p:blipFill>
              <a:blip r:embed="rId15"/>
              <a:srcRect t="23740"/>
              <a:stretch>
                <a:fillRect/>
              </a:stretch>
            </p:blipFill>
            <p:spPr>
              <a:xfrm rot="-2569845">
                <a:off x="0" y="15"/>
                <a:ext cx="129" cy="84"/>
              </a:xfrm>
              <a:prstGeom prst="rect">
                <a:avLst/>
              </a:prstGeom>
              <a:noFill/>
              <a:ln w="9525">
                <a:noFill/>
              </a:ln>
            </p:spPr>
          </p:pic>
        </p:grpSp>
        <p:grpSp>
          <p:nvGrpSpPr>
            <p:cNvPr id="11287" name="Group 51"/>
            <p:cNvGrpSpPr/>
            <p:nvPr/>
          </p:nvGrpSpPr>
          <p:grpSpPr>
            <a:xfrm>
              <a:off x="2769" y="0"/>
              <a:ext cx="128" cy="120"/>
              <a:chOff x="0" y="0"/>
              <a:chExt cx="183" cy="172"/>
            </a:xfrm>
          </p:grpSpPr>
          <p:pic>
            <p:nvPicPr>
              <p:cNvPr id="11288" name="Picture 52" descr="circuler_1"/>
              <p:cNvPicPr>
                <a:picLocks noChangeAspect="1"/>
              </p:cNvPicPr>
              <p:nvPr>
                <p:custDataLst>
                  <p:tags r:id="rId38"/>
                </p:custDataLst>
              </p:nvPr>
            </p:nvPicPr>
            <p:blipFill>
              <a:blip r:embed="rId4"/>
              <a:stretch>
                <a:fillRect/>
              </a:stretch>
            </p:blipFill>
            <p:spPr>
              <a:xfrm>
                <a:off x="9" y="0"/>
                <a:ext cx="174" cy="172"/>
              </a:xfrm>
              <a:prstGeom prst="rect">
                <a:avLst/>
              </a:prstGeom>
              <a:noFill/>
              <a:ln w="9525">
                <a:noFill/>
              </a:ln>
            </p:spPr>
          </p:pic>
          <p:sp>
            <p:nvSpPr>
              <p:cNvPr id="12341" name="Oval 53"/>
              <p:cNvSpPr>
                <a:spLocks noChangeArrowheads="1"/>
              </p:cNvSpPr>
              <p:nvPr>
                <p:custDataLst>
                  <p:tags r:id="rId39"/>
                </p:custDataLst>
              </p:nvPr>
            </p:nvSpPr>
            <p:spPr bwMode="auto">
              <a:xfrm>
                <a:off x="9" y="0"/>
                <a:ext cx="173" cy="172"/>
              </a:xfrm>
              <a:prstGeom prst="ellipse">
                <a:avLst/>
              </a:prstGeom>
              <a:gradFill rotWithShape="1">
                <a:gsLst>
                  <a:gs pos="0">
                    <a:srgbClr val="01BCFF">
                      <a:gamma/>
                      <a:shade val="46275"/>
                      <a:invGamma/>
                    </a:srgbClr>
                  </a:gs>
                  <a:gs pos="50000">
                    <a:srgbClr val="01BCFF">
                      <a:alpha val="50000"/>
                    </a:srgbClr>
                  </a:gs>
                  <a:gs pos="100000">
                    <a:srgbClr val="01BCFF">
                      <a:gamma/>
                      <a:shade val="46275"/>
                      <a:invGamma/>
                    </a:srgbClr>
                  </a:gs>
                </a:gsLst>
                <a:lin ang="5400000" scaled="1"/>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9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nvGrpSpPr>
              <p:cNvPr id="11292" name="Group 54"/>
              <p:cNvGrpSpPr/>
              <p:nvPr/>
            </p:nvGrpSpPr>
            <p:grpSpPr>
              <a:xfrm rot="-1297425" flipH="1" flipV="1">
                <a:off x="22" y="134"/>
                <a:ext cx="151" cy="37"/>
                <a:chOff x="0" y="0"/>
                <a:chExt cx="893" cy="246"/>
              </a:xfrm>
            </p:grpSpPr>
            <p:grpSp>
              <p:nvGrpSpPr>
                <p:cNvPr id="11294" name="Group 55"/>
                <p:cNvGrpSpPr/>
                <p:nvPr/>
              </p:nvGrpSpPr>
              <p:grpSpPr>
                <a:xfrm>
                  <a:off x="0" y="0"/>
                  <a:ext cx="743" cy="185"/>
                  <a:chOff x="0" y="0"/>
                  <a:chExt cx="1118" cy="279"/>
                </a:xfrm>
              </p:grpSpPr>
              <p:sp>
                <p:nvSpPr>
                  <p:cNvPr id="11300" name="AutoShape 56"/>
                  <p:cNvSpPr/>
                  <p:nvPr>
                    <p:custDataLst>
                      <p:tags r:id="rId40"/>
                    </p:custDataLst>
                  </p:nvPr>
                </p:nvSpPr>
                <p:spPr>
                  <a:xfrm rot="5263130">
                    <a:off x="292" y="-294"/>
                    <a:ext cx="227" cy="816"/>
                  </a:xfrm>
                  <a:prstGeom prst="moon">
                    <a:avLst>
                      <a:gd name="adj" fmla="val 49773"/>
                    </a:avLst>
                  </a:prstGeom>
                  <a:solidFill>
                    <a:srgbClr val="FFFFFF">
                      <a:alpha val="3922"/>
                    </a:srgbClr>
                  </a:solidFill>
                  <a:ln w="9525">
                    <a:noFill/>
                  </a:ln>
                </p:spPr>
                <p:txBody>
                  <a:bodyPr wrap="none" anchor="ctr" anchorCtr="0"/>
                  <a:p>
                    <a:endParaRPr lang="zh-CN" altLang="en-US" sz="100" dirty="0">
                      <a:latin typeface="Arial" panose="020B0604020202020204" pitchFamily="34" charset="0"/>
                    </a:endParaRPr>
                  </a:p>
                </p:txBody>
              </p:sp>
              <p:sp>
                <p:nvSpPr>
                  <p:cNvPr id="11301" name="AutoShape 57"/>
                  <p:cNvSpPr/>
                  <p:nvPr>
                    <p:custDataLst>
                      <p:tags r:id="rId41"/>
                    </p:custDataLst>
                  </p:nvPr>
                </p:nvSpPr>
                <p:spPr>
                  <a:xfrm rot="6078281">
                    <a:off x="428" y="-294"/>
                    <a:ext cx="227" cy="816"/>
                  </a:xfrm>
                  <a:prstGeom prst="moon">
                    <a:avLst>
                      <a:gd name="adj" fmla="val 49773"/>
                    </a:avLst>
                  </a:prstGeom>
                  <a:solidFill>
                    <a:srgbClr val="FFFFFF">
                      <a:alpha val="3922"/>
                    </a:srgbClr>
                  </a:solidFill>
                  <a:ln w="9525">
                    <a:noFill/>
                  </a:ln>
                </p:spPr>
                <p:txBody>
                  <a:bodyPr wrap="none" anchor="ctr" anchorCtr="0"/>
                  <a:p>
                    <a:endParaRPr lang="zh-CN" altLang="en-US" sz="100" dirty="0">
                      <a:latin typeface="Arial" panose="020B0604020202020204" pitchFamily="34" charset="0"/>
                    </a:endParaRPr>
                  </a:p>
                </p:txBody>
              </p:sp>
              <p:sp>
                <p:nvSpPr>
                  <p:cNvPr id="11302" name="AutoShape 58"/>
                  <p:cNvSpPr/>
                  <p:nvPr>
                    <p:custDataLst>
                      <p:tags r:id="rId42"/>
                    </p:custDataLst>
                  </p:nvPr>
                </p:nvSpPr>
                <p:spPr>
                  <a:xfrm rot="6373927">
                    <a:off x="504" y="-272"/>
                    <a:ext cx="227" cy="816"/>
                  </a:xfrm>
                  <a:prstGeom prst="moon">
                    <a:avLst>
                      <a:gd name="adj" fmla="val 49773"/>
                    </a:avLst>
                  </a:prstGeom>
                  <a:solidFill>
                    <a:srgbClr val="FFFFFF">
                      <a:alpha val="3922"/>
                    </a:srgbClr>
                  </a:solidFill>
                  <a:ln w="9525">
                    <a:noFill/>
                  </a:ln>
                </p:spPr>
                <p:txBody>
                  <a:bodyPr wrap="none" anchor="ctr" anchorCtr="0"/>
                  <a:p>
                    <a:endParaRPr lang="zh-CN" altLang="en-US" sz="100" dirty="0">
                      <a:latin typeface="Arial" panose="020B0604020202020204" pitchFamily="34" charset="0"/>
                    </a:endParaRPr>
                  </a:p>
                </p:txBody>
              </p:sp>
              <p:sp>
                <p:nvSpPr>
                  <p:cNvPr id="11303" name="AutoShape 59"/>
                  <p:cNvSpPr/>
                  <p:nvPr>
                    <p:custDataLst>
                      <p:tags r:id="rId43"/>
                    </p:custDataLst>
                  </p:nvPr>
                </p:nvSpPr>
                <p:spPr>
                  <a:xfrm rot="6906312">
                    <a:off x="594" y="-242"/>
                    <a:ext cx="227" cy="816"/>
                  </a:xfrm>
                  <a:prstGeom prst="moon">
                    <a:avLst>
                      <a:gd name="adj" fmla="val 49773"/>
                    </a:avLst>
                  </a:prstGeom>
                  <a:solidFill>
                    <a:srgbClr val="FFFFFF">
                      <a:alpha val="3922"/>
                    </a:srgbClr>
                  </a:solidFill>
                  <a:ln w="9525">
                    <a:noFill/>
                  </a:ln>
                </p:spPr>
                <p:txBody>
                  <a:bodyPr wrap="none" anchor="ctr" anchorCtr="0"/>
                  <a:p>
                    <a:endParaRPr lang="zh-CN" altLang="en-US" sz="100" dirty="0">
                      <a:latin typeface="Arial" panose="020B0604020202020204" pitchFamily="34" charset="0"/>
                    </a:endParaRPr>
                  </a:p>
                </p:txBody>
              </p:sp>
            </p:grpSp>
            <p:grpSp>
              <p:nvGrpSpPr>
                <p:cNvPr id="11295" name="Group 60"/>
                <p:cNvGrpSpPr/>
                <p:nvPr/>
              </p:nvGrpSpPr>
              <p:grpSpPr>
                <a:xfrm rot="1353540">
                  <a:off x="150" y="60"/>
                  <a:ext cx="743" cy="186"/>
                  <a:chOff x="0" y="0"/>
                  <a:chExt cx="1118" cy="279"/>
                </a:xfrm>
              </p:grpSpPr>
              <p:sp>
                <p:nvSpPr>
                  <p:cNvPr id="11296" name="AutoShape 61"/>
                  <p:cNvSpPr/>
                  <p:nvPr>
                    <p:custDataLst>
                      <p:tags r:id="rId44"/>
                    </p:custDataLst>
                  </p:nvPr>
                </p:nvSpPr>
                <p:spPr>
                  <a:xfrm rot="5263130">
                    <a:off x="292" y="-294"/>
                    <a:ext cx="227" cy="816"/>
                  </a:xfrm>
                  <a:prstGeom prst="moon">
                    <a:avLst>
                      <a:gd name="adj" fmla="val 49773"/>
                    </a:avLst>
                  </a:prstGeom>
                  <a:solidFill>
                    <a:srgbClr val="FFFFFF">
                      <a:alpha val="3922"/>
                    </a:srgbClr>
                  </a:solidFill>
                  <a:ln w="9525">
                    <a:noFill/>
                  </a:ln>
                </p:spPr>
                <p:txBody>
                  <a:bodyPr wrap="none" anchor="ctr" anchorCtr="0"/>
                  <a:p>
                    <a:endParaRPr lang="zh-CN" altLang="en-US" sz="100" dirty="0">
                      <a:latin typeface="Arial" panose="020B0604020202020204" pitchFamily="34" charset="0"/>
                    </a:endParaRPr>
                  </a:p>
                </p:txBody>
              </p:sp>
              <p:sp>
                <p:nvSpPr>
                  <p:cNvPr id="11297" name="AutoShape 62"/>
                  <p:cNvSpPr/>
                  <p:nvPr>
                    <p:custDataLst>
                      <p:tags r:id="rId45"/>
                    </p:custDataLst>
                  </p:nvPr>
                </p:nvSpPr>
                <p:spPr>
                  <a:xfrm rot="6078281">
                    <a:off x="428" y="-294"/>
                    <a:ext cx="227" cy="816"/>
                  </a:xfrm>
                  <a:prstGeom prst="moon">
                    <a:avLst>
                      <a:gd name="adj" fmla="val 49773"/>
                    </a:avLst>
                  </a:prstGeom>
                  <a:solidFill>
                    <a:srgbClr val="FFFFFF">
                      <a:alpha val="3922"/>
                    </a:srgbClr>
                  </a:solidFill>
                  <a:ln w="9525">
                    <a:noFill/>
                  </a:ln>
                </p:spPr>
                <p:txBody>
                  <a:bodyPr wrap="none" anchor="ctr" anchorCtr="0"/>
                  <a:p>
                    <a:endParaRPr lang="zh-CN" altLang="en-US" sz="100" dirty="0">
                      <a:latin typeface="Arial" panose="020B0604020202020204" pitchFamily="34" charset="0"/>
                    </a:endParaRPr>
                  </a:p>
                </p:txBody>
              </p:sp>
              <p:sp>
                <p:nvSpPr>
                  <p:cNvPr id="11298" name="AutoShape 63"/>
                  <p:cNvSpPr/>
                  <p:nvPr>
                    <p:custDataLst>
                      <p:tags r:id="rId46"/>
                    </p:custDataLst>
                  </p:nvPr>
                </p:nvSpPr>
                <p:spPr>
                  <a:xfrm rot="6373927">
                    <a:off x="504" y="-272"/>
                    <a:ext cx="227" cy="816"/>
                  </a:xfrm>
                  <a:prstGeom prst="moon">
                    <a:avLst>
                      <a:gd name="adj" fmla="val 49773"/>
                    </a:avLst>
                  </a:prstGeom>
                  <a:solidFill>
                    <a:srgbClr val="FFFFFF">
                      <a:alpha val="3922"/>
                    </a:srgbClr>
                  </a:solidFill>
                  <a:ln w="9525">
                    <a:noFill/>
                  </a:ln>
                </p:spPr>
                <p:txBody>
                  <a:bodyPr wrap="none" anchor="ctr" anchorCtr="0"/>
                  <a:p>
                    <a:endParaRPr lang="zh-CN" altLang="en-US" sz="100" dirty="0">
                      <a:latin typeface="Arial" panose="020B0604020202020204" pitchFamily="34" charset="0"/>
                    </a:endParaRPr>
                  </a:p>
                </p:txBody>
              </p:sp>
              <p:sp>
                <p:nvSpPr>
                  <p:cNvPr id="11299" name="AutoShape 64"/>
                  <p:cNvSpPr/>
                  <p:nvPr>
                    <p:custDataLst>
                      <p:tags r:id="rId47"/>
                    </p:custDataLst>
                  </p:nvPr>
                </p:nvSpPr>
                <p:spPr>
                  <a:xfrm rot="6906312">
                    <a:off x="594" y="-242"/>
                    <a:ext cx="227" cy="816"/>
                  </a:xfrm>
                  <a:prstGeom prst="moon">
                    <a:avLst>
                      <a:gd name="adj" fmla="val 49773"/>
                    </a:avLst>
                  </a:prstGeom>
                  <a:solidFill>
                    <a:srgbClr val="FFFFFF">
                      <a:alpha val="3922"/>
                    </a:srgbClr>
                  </a:solidFill>
                  <a:ln w="9525">
                    <a:noFill/>
                  </a:ln>
                </p:spPr>
                <p:txBody>
                  <a:bodyPr wrap="none" anchor="ctr" anchorCtr="0"/>
                  <a:p>
                    <a:endParaRPr lang="zh-CN" altLang="en-US" sz="100" dirty="0">
                      <a:latin typeface="Arial" panose="020B0604020202020204" pitchFamily="34" charset="0"/>
                    </a:endParaRPr>
                  </a:p>
                </p:txBody>
              </p:sp>
            </p:grpSp>
          </p:grpSp>
          <p:pic>
            <p:nvPicPr>
              <p:cNvPr id="11293" name="Picture 65" descr="light_shadow1"/>
              <p:cNvPicPr>
                <a:picLocks noChangeAspect="1"/>
              </p:cNvPicPr>
              <p:nvPr>
                <p:custDataLst>
                  <p:tags r:id="rId48"/>
                </p:custDataLst>
              </p:nvPr>
            </p:nvPicPr>
            <p:blipFill>
              <a:blip r:embed="rId15"/>
              <a:srcRect t="23740"/>
              <a:stretch>
                <a:fillRect/>
              </a:stretch>
            </p:blipFill>
            <p:spPr>
              <a:xfrm rot="-2569845">
                <a:off x="0" y="15"/>
                <a:ext cx="129" cy="84"/>
              </a:xfrm>
              <a:prstGeom prst="rect">
                <a:avLst/>
              </a:prstGeom>
              <a:noFill/>
              <a:ln w="9525">
                <a:noFill/>
              </a:ln>
            </p:spPr>
          </p:pic>
        </p:grpSp>
      </p:grpSp>
      <p:pic>
        <p:nvPicPr>
          <p:cNvPr id="12354" name="Picture 66" descr="095"/>
          <p:cNvPicPr>
            <a:picLocks noChangeAspect="1"/>
          </p:cNvPicPr>
          <p:nvPr>
            <p:custDataLst>
              <p:tags r:id="rId49"/>
            </p:custDataLst>
          </p:nvPr>
        </p:nvPicPr>
        <p:blipFill>
          <a:blip r:embed="rId50"/>
          <a:stretch>
            <a:fillRect/>
          </a:stretch>
        </p:blipFill>
        <p:spPr>
          <a:xfrm>
            <a:off x="9391079" y="1777080"/>
            <a:ext cx="1513499" cy="1351100"/>
          </a:xfrm>
          <a:prstGeom prst="rect">
            <a:avLst/>
          </a:prstGeom>
          <a:noFill/>
          <a:ln w="9525">
            <a:noFill/>
          </a:ln>
        </p:spPr>
      </p:pic>
      <p:grpSp>
        <p:nvGrpSpPr>
          <p:cNvPr id="12355" name="Group 67"/>
          <p:cNvGrpSpPr/>
          <p:nvPr>
            <p:custDataLst>
              <p:tags r:id="rId51"/>
            </p:custDataLst>
          </p:nvPr>
        </p:nvGrpSpPr>
        <p:grpSpPr>
          <a:xfrm>
            <a:off x="2176845" y="4663443"/>
            <a:ext cx="1746217" cy="493897"/>
            <a:chOff x="0" y="0"/>
            <a:chExt cx="1065" cy="296"/>
          </a:xfrm>
        </p:grpSpPr>
        <p:sp>
          <p:nvSpPr>
            <p:cNvPr id="11281" name="AutoShape 68"/>
            <p:cNvSpPr/>
            <p:nvPr>
              <p:custDataLst>
                <p:tags r:id="rId52"/>
              </p:custDataLst>
            </p:nvPr>
          </p:nvSpPr>
          <p:spPr>
            <a:xfrm>
              <a:off x="0" y="0"/>
              <a:ext cx="1065" cy="296"/>
            </a:xfrm>
            <a:prstGeom prst="roundRect">
              <a:avLst>
                <a:gd name="adj" fmla="val 22815"/>
              </a:avLst>
            </a:prstGeom>
            <a:solidFill>
              <a:srgbClr val="0CA7F4"/>
            </a:solidFill>
            <a:ln w="12700" cap="flat" cmpd="sng">
              <a:solidFill>
                <a:srgbClr val="080808"/>
              </a:solidFill>
              <a:prstDash val="solid"/>
              <a:miter/>
              <a:headEnd type="none" w="med" len="med"/>
              <a:tailEnd type="none" w="med" len="med"/>
            </a:ln>
            <a:effectLst>
              <a:outerShdw dist="28398" dir="6993903" algn="ctr" rotWithShape="0">
                <a:srgbClr val="1C1C1C">
                  <a:alpha val="50000"/>
                </a:srgbClr>
              </a:outerShdw>
            </a:effectLst>
          </p:spPr>
          <p:txBody>
            <a:bodyPr wrap="none" anchor="ctr" anchorCtr="0"/>
            <a:p>
              <a:endParaRPr lang="zh-CN" altLang="en-US" sz="100" dirty="0">
                <a:latin typeface="Arial" panose="020B0604020202020204" pitchFamily="34" charset="0"/>
              </a:endParaRPr>
            </a:p>
          </p:txBody>
        </p:sp>
        <p:sp>
          <p:nvSpPr>
            <p:cNvPr id="12357" name="Text Box 69"/>
            <p:cNvSpPr txBox="1">
              <a:spLocks noChangeArrowheads="1"/>
            </p:cNvSpPr>
            <p:nvPr>
              <p:custDataLst>
                <p:tags r:id="rId53"/>
              </p:custDataLst>
            </p:nvPr>
          </p:nvSpPr>
          <p:spPr bwMode="auto">
            <a:xfrm>
              <a:off x="60" y="7"/>
              <a:ext cx="838" cy="268"/>
            </a:xfrm>
            <a:prstGeom prst="rect">
              <a:avLst/>
            </a:prstGeom>
            <a:noFill/>
            <a:ln>
              <a:noFill/>
            </a:ln>
            <a:effectLst/>
            <a:extLst>
              <a:ext uri="{909E8E84-426E-40DD-AFC4-6F175D3DCCD1}">
                <a14:hiddenFill xmlns:a14="http://schemas.microsoft.com/office/drawing/2010/main">
                  <a:gradFill rotWithShape="1">
                    <a:gsLst>
                      <a:gs pos="0">
                        <a:schemeClr val="accent1"/>
                      </a:gs>
                      <a:gs pos="50000">
                        <a:schemeClr val="bg1"/>
                      </a:gs>
                      <a:gs pos="100000">
                        <a:schemeClr val="accent1"/>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R="0" algn="ctr" defTabSz="914400" eaLnBrk="0" hangingPunct="0">
                <a:spcBef>
                  <a:spcPct val="50000"/>
                </a:spcBef>
                <a:buClrTx/>
                <a:buSzTx/>
                <a:buFont typeface="Arial" panose="020B0604020202020204" pitchFamily="34" charset="0"/>
                <a:buNone/>
                <a:defRPr/>
              </a:pPr>
              <a:r>
                <a:rPr kumimoji="0" lang="zh-CN" sz="2320" b="1" kern="1200" cap="none" spc="0" normalizeH="0" baseline="0" noProof="0">
                  <a:solidFill>
                    <a:schemeClr val="bg1"/>
                  </a:solidFill>
                  <a:latin typeface="Arial" panose="020B0604020202020204" pitchFamily="34" charset="0"/>
                  <a:ea typeface="黑体" panose="02010609060101010101" charset="-122"/>
                  <a:cs typeface="+mn-cs"/>
                </a:rPr>
                <a:t>生理自我</a:t>
              </a:r>
              <a:endParaRPr kumimoji="0" lang="zh-CN" sz="2320" b="1" kern="1200" cap="none" spc="0" normalizeH="0" baseline="0" noProof="0">
                <a:solidFill>
                  <a:schemeClr val="bg1"/>
                </a:solidFill>
                <a:latin typeface="Arial" panose="020B0604020202020204" pitchFamily="34" charset="0"/>
                <a:ea typeface="黑体" panose="02010609060101010101" charset="-122"/>
                <a:cs typeface="+mn-cs"/>
              </a:endParaRPr>
            </a:p>
          </p:txBody>
        </p:sp>
      </p:grpSp>
      <p:grpSp>
        <p:nvGrpSpPr>
          <p:cNvPr id="12358" name="Group 70"/>
          <p:cNvGrpSpPr/>
          <p:nvPr>
            <p:custDataLst>
              <p:tags r:id="rId54"/>
            </p:custDataLst>
          </p:nvPr>
        </p:nvGrpSpPr>
        <p:grpSpPr>
          <a:xfrm>
            <a:off x="4075415" y="3828005"/>
            <a:ext cx="1783050" cy="495570"/>
            <a:chOff x="0" y="0"/>
            <a:chExt cx="1065" cy="296"/>
          </a:xfrm>
        </p:grpSpPr>
        <p:sp>
          <p:nvSpPr>
            <p:cNvPr id="11279" name="AutoShape 71"/>
            <p:cNvSpPr/>
            <p:nvPr>
              <p:custDataLst>
                <p:tags r:id="rId55"/>
              </p:custDataLst>
            </p:nvPr>
          </p:nvSpPr>
          <p:spPr>
            <a:xfrm>
              <a:off x="0" y="0"/>
              <a:ext cx="1065" cy="296"/>
            </a:xfrm>
            <a:prstGeom prst="roundRect">
              <a:avLst>
                <a:gd name="adj" fmla="val 22815"/>
              </a:avLst>
            </a:prstGeom>
            <a:solidFill>
              <a:srgbClr val="FFFF00"/>
            </a:solidFill>
            <a:ln w="12700" cap="flat" cmpd="sng">
              <a:solidFill>
                <a:schemeClr val="tx1"/>
              </a:solidFill>
              <a:prstDash val="solid"/>
              <a:miter/>
              <a:headEnd type="none" w="med" len="med"/>
              <a:tailEnd type="none" w="med" len="med"/>
            </a:ln>
            <a:effectLst>
              <a:outerShdw dist="28398" dir="6993903" algn="ctr" rotWithShape="0">
                <a:srgbClr val="1C1C1C">
                  <a:alpha val="50000"/>
                </a:srgbClr>
              </a:outerShdw>
            </a:effectLst>
          </p:spPr>
          <p:txBody>
            <a:bodyPr wrap="none" anchor="ctr" anchorCtr="0"/>
            <a:p>
              <a:endParaRPr lang="zh-CN" altLang="en-US" sz="100" dirty="0">
                <a:latin typeface="Arial" panose="020B0604020202020204" pitchFamily="34" charset="0"/>
              </a:endParaRPr>
            </a:p>
          </p:txBody>
        </p:sp>
        <p:sp>
          <p:nvSpPr>
            <p:cNvPr id="12360" name="Text Box 72"/>
            <p:cNvSpPr txBox="1">
              <a:spLocks noChangeArrowheads="1"/>
            </p:cNvSpPr>
            <p:nvPr>
              <p:custDataLst>
                <p:tags r:id="rId56"/>
              </p:custDataLst>
            </p:nvPr>
          </p:nvSpPr>
          <p:spPr bwMode="auto">
            <a:xfrm>
              <a:off x="95" y="5"/>
              <a:ext cx="873" cy="267"/>
            </a:xfrm>
            <a:prstGeom prst="rect">
              <a:avLst/>
            </a:prstGeom>
            <a:noFill/>
            <a:ln>
              <a:noFill/>
            </a:ln>
            <a:effectLst/>
            <a:extLst>
              <a:ext uri="{909E8E84-426E-40DD-AFC4-6F175D3DCCD1}">
                <a14:hiddenFill xmlns:a14="http://schemas.microsoft.com/office/drawing/2010/main">
                  <a:gradFill rotWithShape="1">
                    <a:gsLst>
                      <a:gs pos="0">
                        <a:schemeClr val="accent1"/>
                      </a:gs>
                      <a:gs pos="50000">
                        <a:schemeClr val="bg1"/>
                      </a:gs>
                      <a:gs pos="100000">
                        <a:schemeClr val="accent1"/>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R="0" algn="ctr" defTabSz="914400" eaLnBrk="0" hangingPunct="0">
                <a:spcBef>
                  <a:spcPct val="50000"/>
                </a:spcBef>
                <a:buClrTx/>
                <a:buSzTx/>
                <a:buFont typeface="Arial" panose="020B0604020202020204" pitchFamily="34" charset="0"/>
                <a:buNone/>
                <a:defRPr/>
              </a:pPr>
              <a:r>
                <a:rPr kumimoji="0" lang="zh-CN" sz="2320" b="1" kern="1200" cap="none" spc="0" normalizeH="0" baseline="0" noProof="0">
                  <a:latin typeface="Arial" panose="020B0604020202020204" pitchFamily="34" charset="0"/>
                  <a:ea typeface="黑体" panose="02010609060101010101" charset="-122"/>
                  <a:cs typeface="+mn-cs"/>
                </a:rPr>
                <a:t>社会自我</a:t>
              </a:r>
              <a:endParaRPr kumimoji="0" lang="zh-CN" sz="2320" b="1" kern="1200" cap="none" spc="0" normalizeH="0" baseline="0" noProof="0">
                <a:latin typeface="Arial" panose="020B0604020202020204" pitchFamily="34" charset="0"/>
                <a:ea typeface="黑体" panose="02010609060101010101" charset="-122"/>
                <a:cs typeface="+mn-cs"/>
              </a:endParaRPr>
            </a:p>
          </p:txBody>
        </p:sp>
      </p:grpSp>
      <p:grpSp>
        <p:nvGrpSpPr>
          <p:cNvPr id="12361" name="Group 73"/>
          <p:cNvGrpSpPr/>
          <p:nvPr>
            <p:custDataLst>
              <p:tags r:id="rId57"/>
            </p:custDataLst>
          </p:nvPr>
        </p:nvGrpSpPr>
        <p:grpSpPr>
          <a:xfrm>
            <a:off x="5898646" y="3067907"/>
            <a:ext cx="1875131" cy="495570"/>
            <a:chOff x="0" y="0"/>
            <a:chExt cx="1120" cy="296"/>
          </a:xfrm>
        </p:grpSpPr>
        <p:sp>
          <p:nvSpPr>
            <p:cNvPr id="11277" name="AutoShape 74"/>
            <p:cNvSpPr/>
            <p:nvPr>
              <p:custDataLst>
                <p:tags r:id="rId58"/>
              </p:custDataLst>
            </p:nvPr>
          </p:nvSpPr>
          <p:spPr>
            <a:xfrm>
              <a:off x="55" y="0"/>
              <a:ext cx="1065" cy="296"/>
            </a:xfrm>
            <a:prstGeom prst="roundRect">
              <a:avLst>
                <a:gd name="adj" fmla="val 22815"/>
              </a:avLst>
            </a:prstGeom>
            <a:solidFill>
              <a:srgbClr val="FCA11C"/>
            </a:solidFill>
            <a:ln w="12700" cap="flat" cmpd="sng">
              <a:solidFill>
                <a:srgbClr val="080808"/>
              </a:solidFill>
              <a:prstDash val="solid"/>
              <a:miter/>
              <a:headEnd type="none" w="med" len="med"/>
              <a:tailEnd type="none" w="med" len="med"/>
            </a:ln>
            <a:effectLst>
              <a:outerShdw dist="28398" dir="6993903" algn="ctr" rotWithShape="0">
                <a:srgbClr val="1C1C1C">
                  <a:alpha val="50000"/>
                </a:srgbClr>
              </a:outerShdw>
            </a:effectLst>
          </p:spPr>
          <p:txBody>
            <a:bodyPr wrap="none" anchor="ctr" anchorCtr="0"/>
            <a:p>
              <a:endParaRPr lang="zh-CN" altLang="en-US" sz="100" dirty="0">
                <a:latin typeface="Arial" panose="020B0604020202020204" pitchFamily="34" charset="0"/>
              </a:endParaRPr>
            </a:p>
          </p:txBody>
        </p:sp>
        <p:sp>
          <p:nvSpPr>
            <p:cNvPr id="12363" name="Text Box 75"/>
            <p:cNvSpPr txBox="1">
              <a:spLocks noChangeArrowheads="1"/>
            </p:cNvSpPr>
            <p:nvPr>
              <p:custDataLst>
                <p:tags r:id="rId59"/>
              </p:custDataLst>
            </p:nvPr>
          </p:nvSpPr>
          <p:spPr bwMode="auto">
            <a:xfrm>
              <a:off x="0" y="2"/>
              <a:ext cx="1049" cy="267"/>
            </a:xfrm>
            <a:prstGeom prst="rect">
              <a:avLst/>
            </a:prstGeom>
            <a:noFill/>
            <a:ln>
              <a:noFill/>
            </a:ln>
            <a:effectLst/>
            <a:extLst>
              <a:ext uri="{909E8E84-426E-40DD-AFC4-6F175D3DCCD1}">
                <a14:hiddenFill xmlns:a14="http://schemas.microsoft.com/office/drawing/2010/main">
                  <a:gradFill rotWithShape="1">
                    <a:gsLst>
                      <a:gs pos="0">
                        <a:schemeClr val="accent1"/>
                      </a:gs>
                      <a:gs pos="50000">
                        <a:schemeClr val="bg1"/>
                      </a:gs>
                      <a:gs pos="100000">
                        <a:schemeClr val="accent1"/>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R="0" algn="ctr" defTabSz="914400" eaLnBrk="0" hangingPunct="0">
                <a:spcBef>
                  <a:spcPct val="50000"/>
                </a:spcBef>
                <a:buClrTx/>
                <a:buSzTx/>
                <a:buFont typeface="Arial" panose="020B0604020202020204" pitchFamily="34" charset="0"/>
                <a:buNone/>
                <a:defRPr/>
              </a:pPr>
              <a:r>
                <a:rPr kumimoji="0" lang="zh-CN" sz="2320" b="1" kern="1200" cap="none" spc="0" normalizeH="0" baseline="0" noProof="0">
                  <a:solidFill>
                    <a:schemeClr val="bg1"/>
                  </a:solidFill>
                  <a:latin typeface="Arial" panose="020B0604020202020204" pitchFamily="34" charset="0"/>
                  <a:ea typeface="黑体" panose="02010609060101010101" charset="-122"/>
                  <a:cs typeface="+mn-cs"/>
                </a:rPr>
                <a:t>心理自我</a:t>
              </a:r>
              <a:endParaRPr kumimoji="0" lang="zh-CN" sz="2320" b="1" kern="1200" cap="none" spc="0" normalizeH="0" baseline="0" noProof="0">
                <a:solidFill>
                  <a:schemeClr val="bg1"/>
                </a:solidFill>
                <a:latin typeface="Arial" panose="020B0604020202020204" pitchFamily="34" charset="0"/>
                <a:ea typeface="黑体" panose="02010609060101010101" charset="-122"/>
                <a:cs typeface="+mn-cs"/>
              </a:endParaRPr>
            </a:p>
          </p:txBody>
        </p:sp>
      </p:grpSp>
      <p:sp>
        <p:nvSpPr>
          <p:cNvPr id="12364" name="Text Box 76"/>
          <p:cNvSpPr txBox="1"/>
          <p:nvPr>
            <p:custDataLst>
              <p:tags r:id="rId60"/>
            </p:custDataLst>
          </p:nvPr>
        </p:nvSpPr>
        <p:spPr>
          <a:xfrm>
            <a:off x="1872136" y="5726576"/>
            <a:ext cx="3569447" cy="1064260"/>
          </a:xfrm>
          <a:prstGeom prst="rect">
            <a:avLst/>
          </a:prstGeom>
          <a:solidFill>
            <a:schemeClr val="bg1">
              <a:alpha val="47842"/>
            </a:schemeClr>
          </a:solidFill>
          <a:ln w="9525" cap="flat" cmpd="sng">
            <a:solidFill>
              <a:schemeClr val="bg1"/>
            </a:solidFill>
            <a:prstDash val="solid"/>
            <a:miter/>
            <a:headEnd type="none" w="med" len="med"/>
            <a:tailEnd type="none" w="med" len="med"/>
          </a:ln>
        </p:spPr>
        <p:txBody>
          <a:bodyPr>
            <a:spAutoFit/>
          </a:bodyPr>
          <a:p>
            <a:pPr>
              <a:spcBef>
                <a:spcPct val="50000"/>
              </a:spcBef>
            </a:pPr>
            <a:r>
              <a:rPr lang="zh-CN" altLang="en-US" sz="2110" dirty="0">
                <a:latin typeface="黑体" panose="02010609060101010101" charset="-122"/>
                <a:ea typeface="黑体" panose="02010609060101010101" charset="-122"/>
              </a:rPr>
              <a:t>对自己的身体、性别、年龄、容貌、仪表、健康状况以及所有物等方面的认识。 </a:t>
            </a:r>
            <a:endParaRPr lang="zh-CN" altLang="en-US" sz="2110" dirty="0">
              <a:latin typeface="黑体" panose="02010609060101010101" charset="-122"/>
              <a:ea typeface="黑体" panose="02010609060101010101" charset="-122"/>
            </a:endParaRPr>
          </a:p>
        </p:txBody>
      </p:sp>
      <p:sp>
        <p:nvSpPr>
          <p:cNvPr id="12365" name="Text Box 77"/>
          <p:cNvSpPr txBox="1"/>
          <p:nvPr>
            <p:custDataLst>
              <p:tags r:id="rId61"/>
            </p:custDataLst>
          </p:nvPr>
        </p:nvSpPr>
        <p:spPr>
          <a:xfrm>
            <a:off x="5213888" y="4738784"/>
            <a:ext cx="3492432" cy="1064260"/>
          </a:xfrm>
          <a:prstGeom prst="rect">
            <a:avLst/>
          </a:prstGeom>
          <a:solidFill>
            <a:schemeClr val="bg1">
              <a:alpha val="52156"/>
            </a:schemeClr>
          </a:solidFill>
          <a:ln w="9525" cap="flat" cmpd="sng">
            <a:solidFill>
              <a:schemeClr val="bg1"/>
            </a:solidFill>
            <a:prstDash val="solid"/>
            <a:miter/>
            <a:headEnd type="none" w="med" len="med"/>
            <a:tailEnd type="none" w="med" len="med"/>
          </a:ln>
        </p:spPr>
        <p:txBody>
          <a:bodyPr>
            <a:spAutoFit/>
          </a:bodyPr>
          <a:p>
            <a:pPr>
              <a:spcBef>
                <a:spcPct val="50000"/>
              </a:spcBef>
            </a:pPr>
            <a:r>
              <a:rPr lang="zh-CN" altLang="en-US" sz="2110" dirty="0">
                <a:latin typeface="黑体" panose="02010609060101010101" charset="-122"/>
                <a:ea typeface="黑体" panose="02010609060101010101" charset="-122"/>
              </a:rPr>
              <a:t>对自己在一定的社会关系和人际关系中的角色、地位、名望等方面的认识。 </a:t>
            </a:r>
            <a:endParaRPr lang="zh-CN" altLang="en-US" sz="2110" dirty="0">
              <a:latin typeface="黑体" panose="02010609060101010101" charset="-122"/>
              <a:ea typeface="黑体" panose="02010609060101010101" charset="-122"/>
            </a:endParaRPr>
          </a:p>
        </p:txBody>
      </p:sp>
      <p:sp>
        <p:nvSpPr>
          <p:cNvPr id="12366" name="Text Box 78"/>
          <p:cNvSpPr txBox="1"/>
          <p:nvPr>
            <p:custDataLst>
              <p:tags r:id="rId62"/>
            </p:custDataLst>
          </p:nvPr>
        </p:nvSpPr>
        <p:spPr>
          <a:xfrm>
            <a:off x="7567848" y="3675650"/>
            <a:ext cx="3417093" cy="1064260"/>
          </a:xfrm>
          <a:prstGeom prst="rect">
            <a:avLst/>
          </a:prstGeom>
          <a:solidFill>
            <a:schemeClr val="bg1">
              <a:alpha val="50980"/>
            </a:schemeClr>
          </a:solidFill>
          <a:ln w="9525" cap="flat" cmpd="sng">
            <a:solidFill>
              <a:schemeClr val="bg1"/>
            </a:solidFill>
            <a:prstDash val="solid"/>
            <a:miter/>
            <a:headEnd type="none" w="med" len="med"/>
            <a:tailEnd type="none" w="med" len="med"/>
          </a:ln>
        </p:spPr>
        <p:txBody>
          <a:bodyPr>
            <a:spAutoFit/>
          </a:bodyPr>
          <a:p>
            <a:pPr>
              <a:spcBef>
                <a:spcPct val="50000"/>
              </a:spcBef>
            </a:pPr>
            <a:r>
              <a:rPr lang="zh-CN" altLang="en-US" sz="2110" dirty="0">
                <a:latin typeface="黑体" panose="02010609060101010101" charset="-122"/>
                <a:ea typeface="黑体" panose="02010609060101010101" charset="-122"/>
              </a:rPr>
              <a:t>对自己的能力、性格、气质、兴趣、信念、世界观等个性特征的认识。 </a:t>
            </a:r>
            <a:endParaRPr lang="zh-CN" altLang="en-US" sz="2110" dirty="0">
              <a:latin typeface="黑体" panose="02010609060101010101" charset="-122"/>
              <a:ea typeface="黑体" panose="02010609060101010101" charset="-122"/>
            </a:endParaRPr>
          </a:p>
        </p:txBody>
      </p:sp>
      <p:sp>
        <p:nvSpPr>
          <p:cNvPr id="2" name="灯片编号占位符 1"/>
          <p:cNvSpPr txBox="1">
            <a:spLocks noGrp="1"/>
          </p:cNvSpPr>
          <p:nvPr>
            <p:ph type="sldNum" sz="quarter" idx="12"/>
          </p:nvPr>
        </p:nvSpPr>
        <p:spPr bwMode="auto">
          <a:xfrm>
            <a:off x="9381173" y="6712268"/>
            <a:ext cx="2892425" cy="384175"/>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35" tIns="48217" rIns="96435" bIns="48217" numCol="1" anchor="ctr" anchorCtr="0" compatLnSpc="1"/>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buNone/>
            </a:pPr>
            <a:fld id="{9A0DB2DC-4C9A-4742-B13C-FB6460FD3503}" type="slidenum">
              <a:rPr lang="zh-CN" altLang="en-US" sz="1265" dirty="0">
                <a:solidFill>
                  <a:srgbClr val="898989"/>
                </a:solidFill>
                <a:ea typeface="黑体" panose="02010609060101010101" charset="-122"/>
              </a:rPr>
            </a:fld>
            <a:endParaRPr lang="zh-CN" altLang="en-US" sz="1265" dirty="0">
              <a:solidFill>
                <a:srgbClr val="898989"/>
              </a:solidFill>
              <a:ea typeface="黑体" panose="0201060906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292"/>
                                        </p:tgtEl>
                                        <p:attrNameLst>
                                          <p:attrName>style.visibility</p:attrName>
                                        </p:attrNameLst>
                                      </p:cBhvr>
                                      <p:to>
                                        <p:strVal val="visible"/>
                                      </p:to>
                                    </p:set>
                                    <p:animEffect transition="in" filter="wipe(left)">
                                      <p:cBhvr>
                                        <p:cTn id="7" dur="500"/>
                                        <p:tgtEl>
                                          <p:spTgt spid="1229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2354"/>
                                        </p:tgtEl>
                                        <p:attrNameLst>
                                          <p:attrName>style.visibility</p:attrName>
                                        </p:attrNameLst>
                                      </p:cBhvr>
                                      <p:to>
                                        <p:strVal val="visible"/>
                                      </p:to>
                                    </p:set>
                                    <p:animEffect transition="in" filter="wipe(left)">
                                      <p:cBhvr>
                                        <p:cTn id="11" dur="500"/>
                                        <p:tgtEl>
                                          <p:spTgt spid="12354"/>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12355"/>
                                        </p:tgtEl>
                                        <p:attrNameLst>
                                          <p:attrName>style.visibility</p:attrName>
                                        </p:attrNameLst>
                                      </p:cBhvr>
                                      <p:to>
                                        <p:strVal val="visible"/>
                                      </p:to>
                                    </p:set>
                                    <p:animEffect transition="in" filter="wipe(right)">
                                      <p:cBhvr>
                                        <p:cTn id="15" dur="500"/>
                                        <p:tgtEl>
                                          <p:spTgt spid="12355"/>
                                        </p:tgtEl>
                                      </p:cBhvr>
                                    </p:animEffect>
                                  </p:childTnLst>
                                </p:cTn>
                              </p:par>
                            </p:childTnLst>
                          </p:cTn>
                        </p:par>
                        <p:par>
                          <p:cTn id="16" fill="hold">
                            <p:stCondLst>
                              <p:cond delay="1500"/>
                            </p:stCondLst>
                            <p:childTnLst>
                              <p:par>
                                <p:cTn id="17" presetID="22" presetClass="entr" presetSubtype="2" fill="hold" nodeType="afterEffect">
                                  <p:stCondLst>
                                    <p:cond delay="0"/>
                                  </p:stCondLst>
                                  <p:childTnLst>
                                    <p:set>
                                      <p:cBhvr>
                                        <p:cTn id="18" dur="1" fill="hold">
                                          <p:stCondLst>
                                            <p:cond delay="0"/>
                                          </p:stCondLst>
                                        </p:cTn>
                                        <p:tgtEl>
                                          <p:spTgt spid="12358"/>
                                        </p:tgtEl>
                                        <p:attrNameLst>
                                          <p:attrName>style.visibility</p:attrName>
                                        </p:attrNameLst>
                                      </p:cBhvr>
                                      <p:to>
                                        <p:strVal val="visible"/>
                                      </p:to>
                                    </p:set>
                                    <p:animEffect transition="in" filter="wipe(right)">
                                      <p:cBhvr>
                                        <p:cTn id="19" dur="500"/>
                                        <p:tgtEl>
                                          <p:spTgt spid="12358"/>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12361"/>
                                        </p:tgtEl>
                                        <p:attrNameLst>
                                          <p:attrName>style.visibility</p:attrName>
                                        </p:attrNameLst>
                                      </p:cBhvr>
                                      <p:to>
                                        <p:strVal val="visible"/>
                                      </p:to>
                                    </p:set>
                                    <p:animEffect transition="in" filter="wipe(right)">
                                      <p:cBhvr>
                                        <p:cTn id="23" dur="500"/>
                                        <p:tgtEl>
                                          <p:spTgt spid="12361"/>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2364"/>
                                        </p:tgtEl>
                                        <p:attrNameLst>
                                          <p:attrName>style.visibility</p:attrName>
                                        </p:attrNameLst>
                                      </p:cBhvr>
                                      <p:to>
                                        <p:strVal val="visible"/>
                                      </p:to>
                                    </p:set>
                                    <p:animEffect transition="in" filter="wipe(left)">
                                      <p:cBhvr>
                                        <p:cTn id="27" dur="500"/>
                                        <p:tgtEl>
                                          <p:spTgt spid="12364"/>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2365"/>
                                        </p:tgtEl>
                                        <p:attrNameLst>
                                          <p:attrName>style.visibility</p:attrName>
                                        </p:attrNameLst>
                                      </p:cBhvr>
                                      <p:to>
                                        <p:strVal val="visible"/>
                                      </p:to>
                                    </p:set>
                                    <p:animEffect transition="in" filter="wipe(left)">
                                      <p:cBhvr>
                                        <p:cTn id="31" dur="500"/>
                                        <p:tgtEl>
                                          <p:spTgt spid="12365"/>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2366"/>
                                        </p:tgtEl>
                                        <p:attrNameLst>
                                          <p:attrName>style.visibility</p:attrName>
                                        </p:attrNameLst>
                                      </p:cBhvr>
                                      <p:to>
                                        <p:strVal val="visible"/>
                                      </p:to>
                                    </p:set>
                                    <p:animEffect transition="in" filter="wipe(left)">
                                      <p:cBhvr>
                                        <p:cTn id="35" dur="500"/>
                                        <p:tgtEl>
                                          <p:spTgt spid="123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64" grpId="0" bldLvl="0" animBg="1"/>
      <p:bldP spid="12365" grpId="0" bldLvl="0" animBg="1"/>
      <p:bldP spid="12366"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三、自我意识的作用</a:t>
            </a:r>
            <a:endParaRPr lang="zh-CN" altLang="en-US"/>
          </a:p>
        </p:txBody>
      </p:sp>
      <p:sp>
        <p:nvSpPr>
          <p:cNvPr id="3" name="内容占位符 2"/>
          <p:cNvSpPr>
            <a:spLocks noGrp="1"/>
          </p:cNvSpPr>
          <p:nvPr>
            <p:ph idx="1"/>
          </p:nvPr>
        </p:nvSpPr>
        <p:spPr>
          <a:xfrm>
            <a:off x="708025" y="1564640"/>
            <a:ext cx="11573510" cy="4950460"/>
          </a:xfrm>
        </p:spPr>
        <p:txBody>
          <a:bodyPr>
            <a:normAutofit fontScale="90000" lnSpcReduction="20000"/>
          </a:bodyPr>
          <a:p>
            <a:pPr>
              <a:lnSpc>
                <a:spcPct val="150000"/>
              </a:lnSpc>
            </a:pPr>
            <a:r>
              <a:rPr lang="zh-CN" altLang="en-US"/>
              <a:t>自我意识是意识的核心成分，是人格结构中的主要组成部分，是人的心理区别于动物心理的一大特征。自我意识具有能动性，是个性形成的调节机制，对个性发展起着重要的调控作用。</a:t>
            </a:r>
            <a:endParaRPr lang="zh-CN" altLang="en-US"/>
          </a:p>
          <a:p>
            <a:pPr marL="0" indent="0">
              <a:lnSpc>
                <a:spcPct val="150000"/>
              </a:lnSpc>
              <a:buNone/>
            </a:pPr>
            <a:r>
              <a:rPr lang="zh-CN" altLang="en-US"/>
              <a:t>（一）自我意识是认识周围客观事物的条件</a:t>
            </a:r>
            <a:endParaRPr lang="zh-CN" altLang="en-US"/>
          </a:p>
          <a:p>
            <a:pPr marL="0" indent="0">
              <a:lnSpc>
                <a:spcPct val="150000"/>
              </a:lnSpc>
              <a:buNone/>
            </a:pPr>
            <a:r>
              <a:rPr lang="zh-CN" altLang="en-US"/>
              <a:t>（二）自我意识是自我监督和自我教育的基础</a:t>
            </a:r>
            <a:endParaRPr lang="zh-CN" altLang="en-US"/>
          </a:p>
          <a:p>
            <a:pPr marL="0" indent="0">
              <a:lnSpc>
                <a:spcPct val="150000"/>
              </a:lnSpc>
              <a:buNone/>
            </a:pPr>
            <a:r>
              <a:rPr lang="zh-CN" altLang="en-US"/>
              <a:t>（三）自我意识能进一步丰富个人的情感世界</a:t>
            </a:r>
            <a:endParaRPr lang="zh-CN" altLang="en-US"/>
          </a:p>
          <a:p>
            <a:pPr marL="0" indent="0">
              <a:lnSpc>
                <a:spcPct val="150000"/>
              </a:lnSpc>
              <a:buNone/>
            </a:pPr>
            <a:r>
              <a:rPr lang="zh-CN" altLang="en-US"/>
              <a:t>（四）自我意识可以增强人的意志水平</a:t>
            </a:r>
            <a:endParaRPr lang="zh-CN" altLang="en-US"/>
          </a:p>
          <a:p>
            <a:pPr marL="0" indent="0">
              <a:lnSpc>
                <a:spcPct val="150000"/>
              </a:lnSpc>
              <a:buNone/>
            </a:pPr>
            <a:r>
              <a:rPr lang="zh-CN" altLang="en-US"/>
              <a:t>（五）自我意识能促进个性的自我完善</a:t>
            </a:r>
            <a:endParaRPr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2671" y="880021"/>
            <a:ext cx="11090275" cy="1397000"/>
          </a:xfrm>
        </p:spPr>
        <p:txBody>
          <a:bodyPr/>
          <a:lstStyle/>
          <a:p>
            <a:pPr algn="l"/>
            <a:r>
              <a:rPr lang="en-US" altLang="zh-CN" dirty="0"/>
              <a:t>【</a:t>
            </a:r>
            <a:r>
              <a:rPr lang="zh-CN" altLang="en-US" dirty="0"/>
              <a:t>习近平语录</a:t>
            </a:r>
            <a:r>
              <a:rPr lang="en-US" altLang="zh-CN" dirty="0" smtClean="0"/>
              <a:t>】</a:t>
            </a:r>
            <a:endParaRPr lang="zh-CN" altLang="en-US" dirty="0"/>
          </a:p>
        </p:txBody>
      </p:sp>
      <p:sp>
        <p:nvSpPr>
          <p:cNvPr id="3" name="内容占位符 2"/>
          <p:cNvSpPr>
            <a:spLocks noGrp="1"/>
          </p:cNvSpPr>
          <p:nvPr>
            <p:ph idx="1"/>
          </p:nvPr>
        </p:nvSpPr>
        <p:spPr>
          <a:xfrm>
            <a:off x="521335" y="2104390"/>
            <a:ext cx="11639550" cy="4491355"/>
          </a:xfrm>
        </p:spPr>
        <p:txBody>
          <a:bodyPr>
            <a:noAutofit/>
          </a:bodyPr>
          <a:lstStyle/>
          <a:p>
            <a:pPr marL="0" indent="0">
              <a:lnSpc>
                <a:spcPct val="150000"/>
              </a:lnSpc>
              <a:buNone/>
            </a:pPr>
            <a:r>
              <a:rPr lang="en-US" altLang="zh-CN" sz="2400" dirty="0"/>
              <a:t>       </a:t>
            </a:r>
            <a:r>
              <a:rPr lang="zh-CN" altLang="en-US" sz="2400" dirty="0"/>
              <a:t>广大青年要爱国爱民，从党史学习中激发信仰、获得启发、汲取力量，不断坚定“四个自信”，不断增强做中国人的志气、骨气、底气，树立为祖国为人民永久奋斗、赤诚奉献的坚定理想。要锤炼品德，自觉树立和践行社会主义核心价值观，自觉用中华优秀传统文化、革命文化、社会主义先进文化培根铸魂、启智润心，加强道德修养，明辨是非曲直，增强自我定力，矢志追求更有高度、更有境界、更有品位的人生。</a:t>
            </a:r>
            <a:endParaRPr lang="zh-CN" altLang="en-US" sz="2400" dirty="0"/>
          </a:p>
          <a:p>
            <a:pPr marL="0" indent="0" algn="r">
              <a:lnSpc>
                <a:spcPct val="150000"/>
              </a:lnSpc>
              <a:buNone/>
            </a:pPr>
            <a:r>
              <a:rPr lang="zh-CN" altLang="en-US" sz="2400" dirty="0"/>
              <a:t>——2021年4月19日，习近平总书记在清华大学考察时的讲话</a:t>
            </a:r>
            <a:endParaRPr lang="zh-CN" altLang="en-US" sz="24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704" y="2322830"/>
            <a:ext cx="12857339" cy="2551749"/>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等腰三角形 44"/>
            <p:cNvSpPr/>
            <p:nvPr/>
          </p:nvSpPr>
          <p:spPr>
            <a:xfrm flipV="1">
              <a:off x="200258" y="602633"/>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矩形 45"/>
            <p:cNvSpPr/>
            <p:nvPr/>
          </p:nvSpPr>
          <p:spPr>
            <a:xfrm>
              <a:off x="170694" y="261768"/>
              <a:ext cx="3936003" cy="6119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平行四边形 46"/>
            <p:cNvSpPr/>
            <p:nvPr/>
          </p:nvSpPr>
          <p:spPr>
            <a:xfrm>
              <a:off x="376965" y="178257"/>
              <a:ext cx="1036076" cy="779005"/>
            </a:xfrm>
            <a:prstGeom prst="parallelogram">
              <a:avLst>
                <a:gd name="adj" fmla="val 4820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6"/>
            <p:cNvSpPr txBox="1"/>
            <p:nvPr/>
          </p:nvSpPr>
          <p:spPr>
            <a:xfrm>
              <a:off x="627581" y="284178"/>
              <a:ext cx="569115" cy="529984"/>
            </a:xfrm>
            <a:prstGeom prst="rect">
              <a:avLst/>
            </a:prstGeom>
            <a:noFill/>
          </p:spPr>
          <p:txBody>
            <a:bodyPr wrap="square" lIns="0" tIns="0" rIns="0" bIns="0" rtlCol="0">
              <a:spAutoFit/>
            </a:bodyPr>
            <a:lstStyle/>
            <a:p>
              <a:pPr algn="ctr"/>
              <a:r>
                <a:rPr lang="en-US" altLang="zh-CN" sz="1125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02</a:t>
              </a:r>
              <a:endParaRPr lang="zh-CN" altLang="en-US"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Box 48"/>
          <p:cNvSpPr txBox="1"/>
          <p:nvPr/>
        </p:nvSpPr>
        <p:spPr>
          <a:xfrm>
            <a:off x="3899535" y="3184525"/>
            <a:ext cx="8578850" cy="676910"/>
          </a:xfrm>
          <a:prstGeom prst="rect">
            <a:avLst/>
          </a:prstGeom>
          <a:noFill/>
        </p:spPr>
        <p:txBody>
          <a:bodyPr wrap="square" lIns="0" tIns="0" rIns="0" bIns="0" rtlCol="0">
            <a:spAutoFit/>
          </a:bodyPr>
          <a:lstStyle/>
          <a:p>
            <a:r>
              <a:rPr lang="zh-CN" altLang="en-US" sz="4400" dirty="0">
                <a:solidFill>
                  <a:schemeClr val="bg1"/>
                </a:solidFill>
                <a:latin typeface="Arial" panose="020B0604020202020204" pitchFamily="34" charset="0"/>
                <a:ea typeface="微软雅黑" panose="020B0503020204020204" pitchFamily="34" charset="-122"/>
                <a:sym typeface="Arial" panose="020B0604020202020204" pitchFamily="34" charset="0"/>
              </a:rPr>
              <a:t>大学生自我意识的特点和常见困扰</a:t>
            </a:r>
            <a:endParaRPr lang="zh-CN" altLang="en-US" sz="4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49"/>
                                        </p:tgtEl>
                                        <p:attrNameLst>
                                          <p:attrName>style.visibility</p:attrName>
                                        </p:attrNameLst>
                                      </p:cBhvr>
                                      <p:to>
                                        <p:strVal val="visible"/>
                                      </p:to>
                                    </p:set>
                                    <p:animEffect transition="in" filter="wipe(left)">
                                      <p:cBhvr>
                                        <p:cTn id="12" dur="200"/>
                                        <p:tgtEl>
                                          <p:spTgt spid="49"/>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49"/>
                                        </p:tgtEl>
                                      </p:cBhvr>
                                      <p:to x="80000" y="100000"/>
                                    </p:animScale>
                                    <p:anim by="(#ppt_w*0.10)" calcmode="lin" valueType="num">
                                      <p:cBhvr>
                                        <p:cTn id="15" dur="50" autoRev="1" fill="hold">
                                          <p:stCondLst>
                                            <p:cond delay="0"/>
                                          </p:stCondLst>
                                        </p:cTn>
                                        <p:tgtEl>
                                          <p:spTgt spid="49"/>
                                        </p:tgtEl>
                                        <p:attrNameLst>
                                          <p:attrName>ppt_x</p:attrName>
                                        </p:attrNameLst>
                                      </p:cBhvr>
                                    </p:anim>
                                    <p:anim by="(-#ppt_w*0.10)" calcmode="lin" valueType="num">
                                      <p:cBhvr>
                                        <p:cTn id="16" dur="50" autoRev="1" fill="hold">
                                          <p:stCondLst>
                                            <p:cond delay="0"/>
                                          </p:stCondLst>
                                        </p:cTn>
                                        <p:tgtEl>
                                          <p:spTgt spid="49"/>
                                        </p:tgtEl>
                                        <p:attrNameLst>
                                          <p:attrName>ppt_y</p:attrName>
                                        </p:attrNameLst>
                                      </p:cBhvr>
                                    </p:anim>
                                    <p:animRot by="-480000">
                                      <p:cBhvr>
                                        <p:cTn id="17" dur="50" autoRev="1" fill="hold">
                                          <p:stCondLst>
                                            <p:cond delay="0"/>
                                          </p:stCondLst>
                                        </p:cTn>
                                        <p:tgtEl>
                                          <p:spTgt spid="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【案例导入】近六成大学生有容貌焦虑</a:t>
            </a:r>
            <a:endParaRPr lang="zh-CN" altLang="en-US">
              <a:sym typeface="+mn-ea"/>
            </a:endParaRPr>
          </a:p>
        </p:txBody>
      </p:sp>
      <p:sp>
        <p:nvSpPr>
          <p:cNvPr id="3" name="内容占位符 2"/>
          <p:cNvSpPr>
            <a:spLocks noGrp="1"/>
          </p:cNvSpPr>
          <p:nvPr>
            <p:ph idx="1"/>
          </p:nvPr>
        </p:nvSpPr>
        <p:spPr>
          <a:xfrm>
            <a:off x="330200" y="1528445"/>
            <a:ext cx="12199620" cy="5298440"/>
          </a:xfrm>
        </p:spPr>
        <p:txBody>
          <a:bodyPr>
            <a:noAutofit/>
          </a:bodyPr>
          <a:p>
            <a:pPr>
              <a:lnSpc>
                <a:spcPct val="150000"/>
              </a:lnSpc>
            </a:pPr>
            <a:r>
              <a:rPr lang="zh-CN" altLang="en-US" sz="2000"/>
              <a:t>2021年中青校媒曾面向全国2063名高校学生就容貌焦虑话题展开问卷调查。调查结果显示，59.03%的大学生存在一定程度的容貌焦虑。其中，男生（9.09%）中严重容貌焦虑的比例比女生（3.94%）更高，而女生（59.67%）中度焦虑的比例高于男生（37.14%）。大学生对自己的容貌满意度评分呈现一定差异。</a:t>
            </a:r>
            <a:endParaRPr lang="zh-CN" altLang="en-US" sz="2000"/>
          </a:p>
          <a:p>
            <a:pPr>
              <a:lnSpc>
                <a:spcPct val="150000"/>
              </a:lnSpc>
            </a:pPr>
            <a:r>
              <a:rPr lang="zh-CN" altLang="en-US" sz="2000"/>
              <a:t>55.29%的受访大学生认为自己容貌一般，24.73%对自身容貌较为满意，仅有7.87%表示十分满意；另有9.66%的受访者表示不太满意自己的容貌，2.45%表示非常不满意。男生（12.77%）对自己的容貌非常满意的比例高于女生（6.08%）。自卑心理（53.51%）、普遍流行的单调审美（51.68%）、过于期待他人认可（49.39%）、互相攀比的心理（47.51%）是导致大学生容貌焦虑的主要原因。针对如何缓解容貌焦虑，72.65%的受访大学生表示要学会接纳自己的不完美；57.38%表示应该善于发现自身优点，正确看待自己；50.31%表示应当寻找自我期望，符合自身期待；45.11%表示应对抗自卑心理，变得更加自信。</a:t>
            </a:r>
            <a:endParaRPr lang="zh-CN" altLang="en-US" sz="200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思考</a:t>
            </a:r>
            <a:endParaRPr lang="zh-CN" altLang="en-US" dirty="0"/>
          </a:p>
        </p:txBody>
      </p:sp>
      <p:sp>
        <p:nvSpPr>
          <p:cNvPr id="3" name="内容占位符 2"/>
          <p:cNvSpPr>
            <a:spLocks noGrp="1"/>
          </p:cNvSpPr>
          <p:nvPr>
            <p:ph idx="1"/>
          </p:nvPr>
        </p:nvSpPr>
        <p:spPr>
          <a:xfrm>
            <a:off x="4269135" y="1925638"/>
            <a:ext cx="7128792" cy="4589462"/>
          </a:xfrm>
        </p:spPr>
        <p:txBody>
          <a:bodyPr/>
          <a:lstStyle/>
          <a:p>
            <a:pPr>
              <a:lnSpc>
                <a:spcPct val="150000"/>
              </a:lnSpc>
            </a:pPr>
            <a:r>
              <a:rPr lang="zh-CN" altLang="en-US" dirty="0">
                <a:solidFill>
                  <a:schemeClr val="tx1"/>
                </a:solidFill>
                <a:sym typeface="+mn-ea"/>
              </a:rPr>
              <a:t>你和你身边的人有容貌焦虑吗？</a:t>
            </a:r>
            <a:endParaRPr lang="zh-CN" altLang="en-US" dirty="0">
              <a:solidFill>
                <a:schemeClr val="tx1"/>
              </a:solidFill>
              <a:sym typeface="+mn-ea"/>
            </a:endParaRPr>
          </a:p>
          <a:p>
            <a:pPr>
              <a:lnSpc>
                <a:spcPct val="150000"/>
              </a:lnSpc>
            </a:pPr>
            <a:r>
              <a:rPr lang="zh-CN" altLang="en-US" dirty="0">
                <a:solidFill>
                  <a:schemeClr val="tx1"/>
                </a:solidFill>
                <a:sym typeface="+mn-ea"/>
              </a:rPr>
              <a:t>如何改变因自我认知偏差导致的容貌焦虑？</a:t>
            </a:r>
            <a:endParaRPr lang="zh-CN" altLang="en-US" dirty="0">
              <a:solidFill>
                <a:schemeClr val="tx1"/>
              </a:solidFill>
              <a:sym typeface="+mn-ea"/>
            </a:endParaRPr>
          </a:p>
          <a:p>
            <a:pPr marL="0" indent="0">
              <a:buNone/>
            </a:pPr>
            <a:endParaRPr lang="zh-CN" altLang="en-US" dirty="0"/>
          </a:p>
          <a:p>
            <a:pPr marL="0" indent="0">
              <a:buNone/>
            </a:pPr>
            <a:endParaRPr lang="zh-CN" altLang="en-US" dirty="0"/>
          </a:p>
        </p:txBody>
      </p:sp>
      <p:grpSp>
        <p:nvGrpSpPr>
          <p:cNvPr id="4" name="Group 4"/>
          <p:cNvGrpSpPr/>
          <p:nvPr/>
        </p:nvGrpSpPr>
        <p:grpSpPr>
          <a:xfrm>
            <a:off x="392689" y="3853000"/>
            <a:ext cx="3679629" cy="1884340"/>
            <a:chOff x="1047907" y="3811318"/>
            <a:chExt cx="3673475" cy="1881188"/>
          </a:xfrm>
        </p:grpSpPr>
        <p:grpSp>
          <p:nvGrpSpPr>
            <p:cNvPr id="5" name="Group 5"/>
            <p:cNvGrpSpPr/>
            <p:nvPr/>
          </p:nvGrpSpPr>
          <p:grpSpPr bwMode="auto">
            <a:xfrm>
              <a:off x="1047907" y="3965306"/>
              <a:ext cx="3673475" cy="1727200"/>
              <a:chOff x="1728" y="3024"/>
              <a:chExt cx="2304" cy="1080"/>
            </a:xfrm>
          </p:grpSpPr>
          <p:sp>
            <p:nvSpPr>
              <p:cNvPr id="7" name="Freeform 5"/>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6"/>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grpSp>
        <p:nvGrpSpPr>
          <p:cNvPr id="9" name="Group 9"/>
          <p:cNvGrpSpPr/>
          <p:nvPr/>
        </p:nvGrpSpPr>
        <p:grpSpPr>
          <a:xfrm>
            <a:off x="1004904" y="2828943"/>
            <a:ext cx="2488600" cy="1544044"/>
            <a:chOff x="1659095" y="2788969"/>
            <a:chExt cx="2484437" cy="1541462"/>
          </a:xfrm>
        </p:grpSpPr>
        <p:grpSp>
          <p:nvGrpSpPr>
            <p:cNvPr id="10" name="Group 8"/>
            <p:cNvGrpSpPr/>
            <p:nvPr/>
          </p:nvGrpSpPr>
          <p:grpSpPr bwMode="auto">
            <a:xfrm>
              <a:off x="1659095" y="2957244"/>
              <a:ext cx="2484437" cy="1373187"/>
              <a:chOff x="2016" y="1944"/>
              <a:chExt cx="1728" cy="936"/>
            </a:xfrm>
          </p:grpSpPr>
          <p:sp>
            <p:nvSpPr>
              <p:cNvPr id="12" name="Freeform 9"/>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0"/>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sp>
        <p:nvSpPr>
          <p:cNvPr id="14" name="Freeform 12"/>
          <p:cNvSpPr/>
          <p:nvPr/>
        </p:nvSpPr>
        <p:spPr bwMode="auto">
          <a:xfrm>
            <a:off x="1532831" y="1674479"/>
            <a:ext cx="1432734" cy="1469310"/>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p:spPr>
        <p:txBody>
          <a:bodyPr wrap="none" anchor="ctr"/>
          <a:lstStyle/>
          <a:p>
            <a:pPr algn="just" defTabSz="916305">
              <a:lnSpc>
                <a:spcPct val="120000"/>
              </a:lnSpc>
              <a:defRPr/>
            </a:pPr>
            <a:endParaRPr lang="zh-CN" altLang="en-US" sz="780"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9"/>
          <p:cNvSpPr>
            <a:spLocks noEditPoints="1"/>
          </p:cNvSpPr>
          <p:nvPr/>
        </p:nvSpPr>
        <p:spPr bwMode="auto">
          <a:xfrm>
            <a:off x="2063446" y="3667406"/>
            <a:ext cx="459409" cy="443617"/>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1"/>
          <p:cNvSpPr>
            <a:spLocks noChangeAspect="1" noEditPoints="1"/>
          </p:cNvSpPr>
          <p:nvPr/>
        </p:nvSpPr>
        <p:spPr bwMode="auto">
          <a:xfrm>
            <a:off x="2010829" y="2407745"/>
            <a:ext cx="480357" cy="480867"/>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en-US" sz="78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7" name="Group 21"/>
          <p:cNvGrpSpPr/>
          <p:nvPr/>
        </p:nvGrpSpPr>
        <p:grpSpPr>
          <a:xfrm>
            <a:off x="2033876" y="5027656"/>
            <a:ext cx="452232" cy="443617"/>
            <a:chOff x="6786562" y="796925"/>
            <a:chExt cx="500063" cy="490538"/>
          </a:xfrm>
          <a:solidFill>
            <a:schemeClr val="bg1"/>
          </a:solidFill>
        </p:grpSpPr>
        <p:sp>
          <p:nvSpPr>
            <p:cNvPr id="18"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29"/>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0"/>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900" fill="hold"/>
                                        <p:tgtEl>
                                          <p:spTgt spid="4"/>
                                        </p:tgtEl>
                                        <p:attrNameLst>
                                          <p:attrName>ppt_x</p:attrName>
                                        </p:attrNameLst>
                                      </p:cBhvr>
                                      <p:tavLst>
                                        <p:tav tm="0">
                                          <p:val>
                                            <p:strVal val="#ppt_x"/>
                                          </p:val>
                                        </p:tav>
                                        <p:tav tm="100000">
                                          <p:val>
                                            <p:strVal val="#ppt_x"/>
                                          </p:val>
                                        </p:tav>
                                      </p:tavLst>
                                    </p:anim>
                                    <p:anim calcmode="lin" valueType="num">
                                      <p:cBhvr additive="base">
                                        <p:cTn id="8" dur="19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Effect transition="in" filter="fade">
                                      <p:cBhvr>
                                        <p:cTn id="21" dur="500"/>
                                        <p:tgtEl>
                                          <p:spTgt spid="17"/>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P spid="15" grpId="0" bldLvl="0" animBg="1"/>
      <p:bldP spid="16"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一、大学生自我意识的影响因素</a:t>
            </a:r>
            <a:endParaRPr lang="zh-CN" altLang="en-US"/>
          </a:p>
        </p:txBody>
      </p:sp>
      <p:sp>
        <p:nvSpPr>
          <p:cNvPr id="3" name="内容占位符 2"/>
          <p:cNvSpPr>
            <a:spLocks noGrp="1"/>
          </p:cNvSpPr>
          <p:nvPr>
            <p:ph idx="1"/>
          </p:nvPr>
        </p:nvSpPr>
        <p:spPr>
          <a:xfrm>
            <a:off x="884555" y="1783715"/>
            <a:ext cx="11090275" cy="4731385"/>
          </a:xfrm>
        </p:spPr>
        <p:txBody>
          <a:bodyPr>
            <a:normAutofit fontScale="80000"/>
          </a:bodyPr>
          <a:p>
            <a:pPr>
              <a:lnSpc>
                <a:spcPct val="150000"/>
              </a:lnSpc>
            </a:pPr>
            <a:r>
              <a:rPr lang="zh-CN" altLang="en-US"/>
              <a:t>到了青春期后期或成年早期，个体的自我意识逐渐走向完善，开始形成统一而稳定的自我认识，与自我有关的矛盾也逐步实现整合。</a:t>
            </a:r>
            <a:endParaRPr lang="zh-CN" altLang="en-US"/>
          </a:p>
          <a:p>
            <a:pPr>
              <a:lnSpc>
                <a:spcPct val="150000"/>
              </a:lnSpc>
            </a:pPr>
            <a:r>
              <a:rPr lang="zh-CN" altLang="en-US"/>
              <a:t>一般来说，青年大学生自我意识的发展主要受以下四个方面的影响：</a:t>
            </a:r>
            <a:endParaRPr lang="zh-CN" altLang="en-US"/>
          </a:p>
          <a:p>
            <a:pPr marL="0" indent="0">
              <a:lnSpc>
                <a:spcPct val="150000"/>
              </a:lnSpc>
              <a:buNone/>
            </a:pPr>
            <a:r>
              <a:rPr lang="zh-CN" altLang="en-US"/>
              <a:t>（一）内部线索和行为表现</a:t>
            </a:r>
            <a:endParaRPr lang="zh-CN" altLang="en-US"/>
          </a:p>
          <a:p>
            <a:pPr lvl="1">
              <a:lnSpc>
                <a:spcPct val="150000"/>
              </a:lnSpc>
            </a:pPr>
            <a:r>
              <a:rPr lang="zh-CN" altLang="en-US"/>
              <a:t>在大多数情况下，人们会依据自身的想法、感受和情绪情感等内部线索来了解和认识自己。</a:t>
            </a:r>
            <a:endParaRPr lang="zh-CN" altLang="en-US"/>
          </a:p>
          <a:p>
            <a:pPr lvl="1">
              <a:lnSpc>
                <a:spcPct val="150000"/>
              </a:lnSpc>
            </a:pPr>
            <a:r>
              <a:rPr lang="zh-CN" altLang="en-US"/>
              <a:t>在内部线索微弱或模糊的情况下，人们常常会依据自己的行为来推断自己的特征，如性格、态度、品质、爱好等。</a:t>
            </a:r>
            <a:endParaRPr lang="zh-CN" alt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（二）他人的反馈</a:t>
            </a:r>
            <a:br>
              <a:rPr lang="zh-CN" altLang="en-US"/>
            </a:br>
            <a:endParaRPr lang="zh-CN" altLang="en-US"/>
          </a:p>
        </p:txBody>
      </p:sp>
      <p:sp>
        <p:nvSpPr>
          <p:cNvPr id="3" name="内容占位符 2"/>
          <p:cNvSpPr>
            <a:spLocks noGrp="1"/>
          </p:cNvSpPr>
          <p:nvPr>
            <p:ph idx="1"/>
          </p:nvPr>
        </p:nvSpPr>
        <p:spPr>
          <a:xfrm>
            <a:off x="812800" y="1456055"/>
            <a:ext cx="11540490" cy="5447030"/>
          </a:xfrm>
        </p:spPr>
        <p:txBody>
          <a:bodyPr>
            <a:noAutofit/>
          </a:bodyPr>
          <a:p>
            <a:pPr>
              <a:lnSpc>
                <a:spcPct val="150000"/>
              </a:lnSpc>
            </a:pPr>
            <a:r>
              <a:rPr lang="zh-CN" altLang="en-US" sz="2400">
                <a:sym typeface="+mn-ea"/>
              </a:rPr>
              <a:t>别人对我们品质、能力、个格等的反馈，给我们的意见和建议，能帮助我们认识自身的长处和不足，反省自己的言行缺点，督促自己保持良好的品德，激励发奋上进。</a:t>
            </a:r>
            <a:endParaRPr lang="zh-CN" altLang="en-US" sz="2400">
              <a:sym typeface="+mn-ea"/>
            </a:endParaRPr>
          </a:p>
          <a:p>
            <a:pPr>
              <a:lnSpc>
                <a:spcPct val="150000"/>
              </a:lnSpc>
            </a:pPr>
            <a:r>
              <a:rPr lang="zh-CN" altLang="en-US" sz="2400">
                <a:sym typeface="+mn-ea"/>
              </a:rPr>
              <a:t>当许多人对我们的看法一致时，我们会更确信这种看法是正确的，从而确定自己是这样的人。</a:t>
            </a:r>
            <a:endParaRPr lang="zh-CN" altLang="en-US" sz="2400">
              <a:sym typeface="+mn-ea"/>
            </a:endParaRPr>
          </a:p>
          <a:p>
            <a:pPr>
              <a:lnSpc>
                <a:spcPct val="150000"/>
              </a:lnSpc>
            </a:pPr>
            <a:r>
              <a:rPr lang="zh-CN" altLang="en-US" sz="2400">
                <a:sym typeface="+mn-ea"/>
              </a:rPr>
              <a:t>当我们收到的否定性评价过多时，便有可能产生“习得性无助”。</a:t>
            </a:r>
            <a:endParaRPr lang="zh-CN" altLang="en-US" sz="2400">
              <a:sym typeface="+mn-ea"/>
            </a:endParaRPr>
          </a:p>
          <a:p>
            <a:pPr lvl="1">
              <a:lnSpc>
                <a:spcPct val="150000"/>
              </a:lnSpc>
            </a:pPr>
            <a:r>
              <a:rPr lang="zh-CN" altLang="en-US" sz="1800">
                <a:sym typeface="+mn-ea"/>
              </a:rPr>
              <a:t>“习得性无助”是指个体在遭遇无法预期和无法控制的负面刺激后，感觉自己无论做什么都无法改变现状，进而产生绝望感和无助感，放弃努力的一种表现。这是一种严重的自我意识障碍，是对环境失去控制的一种信念。</a:t>
            </a:r>
            <a:endParaRPr lang="zh-CN" altLang="en-US" sz="1800">
              <a:sym typeface="+mn-ea"/>
            </a:endParaRPr>
          </a:p>
          <a:p>
            <a:pPr lvl="1">
              <a:lnSpc>
                <a:spcPct val="150000"/>
              </a:lnSpc>
            </a:pPr>
            <a:r>
              <a:rPr lang="zh-CN" altLang="en-US" sz="1800">
                <a:sym typeface="+mn-ea"/>
              </a:rPr>
              <a:t>当一个人拥有这种信念时，他会认为自己无论如何都不能从困境中逃脱出来，进而放弃尝试和努力。</a:t>
            </a:r>
            <a:endParaRPr lang="zh-CN" altLang="en-US" sz="1800">
              <a:sym typeface="+mn-ea"/>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（三）反射性评价</a:t>
            </a:r>
            <a:endParaRPr lang="zh-CN" altLang="en-US"/>
          </a:p>
        </p:txBody>
      </p:sp>
      <p:sp>
        <p:nvSpPr>
          <p:cNvPr id="3" name="内容占位符 2"/>
          <p:cNvSpPr>
            <a:spLocks noGrp="1"/>
          </p:cNvSpPr>
          <p:nvPr>
            <p:ph idx="1"/>
          </p:nvPr>
        </p:nvSpPr>
        <p:spPr>
          <a:xfrm>
            <a:off x="884555" y="1925955"/>
            <a:ext cx="11466830" cy="4589145"/>
          </a:xfrm>
        </p:spPr>
        <p:txBody>
          <a:bodyPr>
            <a:normAutofit lnSpcReduction="10000"/>
          </a:bodyPr>
          <a:p>
            <a:pPr>
              <a:lnSpc>
                <a:spcPct val="150000"/>
              </a:lnSpc>
            </a:pPr>
            <a:r>
              <a:rPr lang="zh-CN" altLang="en-US">
                <a:sym typeface="+mn-ea"/>
              </a:rPr>
              <a:t>反射性评价是指我们所知觉到的其他人对我们的反应。</a:t>
            </a:r>
            <a:endParaRPr lang="zh-CN" altLang="en-US">
              <a:sym typeface="+mn-ea"/>
            </a:endParaRPr>
          </a:p>
          <a:p>
            <a:pPr>
              <a:lnSpc>
                <a:spcPct val="150000"/>
              </a:lnSpc>
            </a:pPr>
            <a:r>
              <a:rPr lang="zh-CN" altLang="en-US">
                <a:sym typeface="+mn-ea"/>
              </a:rPr>
              <a:t>在生活中，我们常常可以通过他人对自己的态度与反应来侧面了解自己。</a:t>
            </a:r>
            <a:endParaRPr lang="zh-CN" altLang="en-US">
              <a:sym typeface="+mn-ea"/>
            </a:endParaRPr>
          </a:p>
          <a:p>
            <a:pPr>
              <a:lnSpc>
                <a:spcPct val="150000"/>
              </a:lnSpc>
            </a:pPr>
            <a:endParaRPr lang="zh-CN" altLang="en-US"/>
          </a:p>
          <a:p>
            <a:endParaRPr lang="zh-CN" alt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（四）社会比较</a:t>
            </a:r>
            <a:endParaRPr lang="zh-CN" altLang="en-US">
              <a:sym typeface="+mn-ea"/>
            </a:endParaRPr>
          </a:p>
        </p:txBody>
      </p:sp>
      <p:sp>
        <p:nvSpPr>
          <p:cNvPr id="3" name="内容占位符 2"/>
          <p:cNvSpPr>
            <a:spLocks noGrp="1"/>
          </p:cNvSpPr>
          <p:nvPr>
            <p:ph idx="1"/>
          </p:nvPr>
        </p:nvSpPr>
        <p:spPr>
          <a:xfrm>
            <a:off x="621030" y="1782445"/>
            <a:ext cx="11628755" cy="4732655"/>
          </a:xfrm>
        </p:spPr>
        <p:txBody>
          <a:bodyPr>
            <a:normAutofit/>
          </a:bodyPr>
          <a:p>
            <a:pPr>
              <a:lnSpc>
                <a:spcPct val="150000"/>
              </a:lnSpc>
            </a:pPr>
            <a:r>
              <a:rPr lang="zh-CN" altLang="en-US">
                <a:sym typeface="+mn-ea"/>
              </a:rPr>
              <a:t>个体在与他人进行比较时，往往会关注自己与他人的差异，从而形成对自己的认知和评价。例如，当一个大学生发现自己在某方面比他人优秀时，会增加对自己的认可，进而产生自豪感和自信心。</a:t>
            </a:r>
            <a:endParaRPr lang="zh-CN" altLang="en-US">
              <a:sym typeface="+mn-ea"/>
            </a:endParaRPr>
          </a:p>
          <a:p>
            <a:pPr>
              <a:lnSpc>
                <a:spcPct val="150000"/>
              </a:lnSpc>
            </a:pPr>
            <a:r>
              <a:rPr lang="zh-CN" altLang="en-US">
                <a:sym typeface="+mn-ea"/>
              </a:rPr>
              <a:t>社会比较也会受到个体价值观和信念的影响。</a:t>
            </a:r>
            <a:endParaRPr lang="zh-CN" alt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884873" y="879793"/>
            <a:ext cx="11090275" cy="1397000"/>
          </a:xfrm>
        </p:spPr>
        <p:txBody>
          <a:bodyPr/>
          <a:p>
            <a:r>
              <a:rPr lang="zh-CN" altLang="en-US" sz="4000">
                <a:sym typeface="+mn-ea"/>
              </a:rPr>
              <a:t>【心理加油站】乔哈里视窗（Johari Window）</a:t>
            </a:r>
            <a:endParaRPr lang="zh-CN" altLang="en-US" sz="4000">
              <a:sym typeface="+mn-ea"/>
            </a:endParaRPr>
          </a:p>
        </p:txBody>
      </p:sp>
      <p:sp>
        <p:nvSpPr>
          <p:cNvPr id="3" name="内容占位符 2"/>
          <p:cNvSpPr>
            <a:spLocks noGrp="1"/>
          </p:cNvSpPr>
          <p:nvPr>
            <p:ph idx="1"/>
          </p:nvPr>
        </p:nvSpPr>
        <p:spPr>
          <a:xfrm>
            <a:off x="641985" y="1925955"/>
            <a:ext cx="7360285" cy="4589145"/>
          </a:xfrm>
        </p:spPr>
        <p:txBody>
          <a:bodyPr>
            <a:normAutofit fontScale="90000"/>
          </a:bodyPr>
          <a:p>
            <a:pPr>
              <a:lnSpc>
                <a:spcPct val="150000"/>
              </a:lnSpc>
            </a:pPr>
            <a:r>
              <a:rPr lang="zh-CN" altLang="en-US"/>
              <a:t>乔哈里视窗也被称为“自我意识的发现——反馈模型”，可以帮助个人洞察自己的人际关系、沟通方式和自我意识。</a:t>
            </a:r>
            <a:endParaRPr lang="zh-CN" altLang="en-US"/>
          </a:p>
          <a:p>
            <a:pPr>
              <a:lnSpc>
                <a:spcPct val="150000"/>
              </a:lnSpc>
            </a:pPr>
            <a:r>
              <a:rPr lang="zh-CN" altLang="en-US"/>
              <a:t>该理论把每个人人生当中所有的信息比作窗子，按照“自己知道-自己不知道”和“别人知道-别人不知道”这两个维度，把个人信息分成4个区域，即开放区、隐秘区、盲目区、未知区。</a:t>
            </a:r>
            <a:endParaRPr lang="zh-CN" altLang="en-US"/>
          </a:p>
        </p:txBody>
      </p:sp>
      <p:pic>
        <p:nvPicPr>
          <p:cNvPr id="4" name="图片 7" descr="IMG_256"/>
          <p:cNvPicPr>
            <a:picLocks noChangeAspect="1"/>
          </p:cNvPicPr>
          <p:nvPr/>
        </p:nvPicPr>
        <p:blipFill>
          <a:blip r:embed="rId1"/>
          <a:srcRect r="6567"/>
          <a:stretch>
            <a:fillRect/>
          </a:stretch>
        </p:blipFill>
        <p:spPr>
          <a:xfrm>
            <a:off x="8013700" y="2464435"/>
            <a:ext cx="4679950" cy="3007995"/>
          </a:xfrm>
          <a:prstGeom prst="rect">
            <a:avLst/>
          </a:prstGeom>
          <a:noFill/>
          <a:ln w="9525">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表达真实的</a:t>
            </a:r>
            <a:r>
              <a:rPr lang="zh-CN" altLang="en-US"/>
              <a:t>自我</a:t>
            </a:r>
            <a:endParaRPr lang="zh-CN" altLang="en-US"/>
          </a:p>
        </p:txBody>
      </p:sp>
      <p:sp>
        <p:nvSpPr>
          <p:cNvPr id="3" name="内容占位符 2"/>
          <p:cNvSpPr>
            <a:spLocks noGrp="1"/>
          </p:cNvSpPr>
          <p:nvPr>
            <p:ph idx="1"/>
          </p:nvPr>
        </p:nvSpPr>
        <p:spPr/>
        <p:txBody>
          <a:bodyPr/>
          <a:p>
            <a:pPr>
              <a:lnSpc>
                <a:spcPct val="150000"/>
              </a:lnSpc>
            </a:pPr>
            <a:r>
              <a:rPr lang="zh-CN" altLang="en-US"/>
              <a:t>一般而言，“开放的我”越大，“未知的我”、“盲目的我”、“隐藏的我”就越小，这个人对自我的认识就越清楚，就越能以真实的自我在社会上生活并与别人有效沟通。</a:t>
            </a:r>
            <a:endParaRPr lang="zh-CN" alt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812800" y="735965"/>
            <a:ext cx="11090275" cy="933450"/>
          </a:xfrm>
        </p:spPr>
        <p:txBody>
          <a:bodyPr>
            <a:normAutofit/>
          </a:bodyPr>
          <a:p>
            <a:pPr algn="ctr"/>
            <a:r>
              <a:rPr lang="zh-CN" altLang="en-US" dirty="0"/>
              <a:t>二、大学生自我意识的特点</a:t>
            </a:r>
            <a:endParaRPr lang="zh-CN" altLang="en-US" dirty="0"/>
          </a:p>
        </p:txBody>
      </p:sp>
      <p:sp>
        <p:nvSpPr>
          <p:cNvPr id="3" name="内容占位符 2"/>
          <p:cNvSpPr>
            <a:spLocks noGrp="1"/>
          </p:cNvSpPr>
          <p:nvPr>
            <p:ph idx="1"/>
          </p:nvPr>
        </p:nvSpPr>
        <p:spPr>
          <a:xfrm>
            <a:off x="812483" y="1744028"/>
            <a:ext cx="11090275" cy="4589462"/>
          </a:xfrm>
        </p:spPr>
        <p:txBody>
          <a:bodyPr>
            <a:normAutofit/>
          </a:bodyPr>
          <a:p>
            <a:pPr marL="0" indent="0">
              <a:lnSpc>
                <a:spcPct val="150000"/>
              </a:lnSpc>
              <a:buNone/>
            </a:pPr>
            <a:r>
              <a:rPr lang="zh-CN" altLang="en-US" dirty="0">
                <a:sym typeface="+mn-ea"/>
              </a:rPr>
              <a:t>（一）日益增强的独立意识</a:t>
            </a:r>
            <a:endParaRPr lang="zh-CN" altLang="en-US" dirty="0">
              <a:sym typeface="+mn-ea"/>
            </a:endParaRPr>
          </a:p>
          <a:p>
            <a:pPr>
              <a:lnSpc>
                <a:spcPct val="150000"/>
              </a:lnSpc>
            </a:pPr>
            <a:r>
              <a:rPr lang="zh-CN" altLang="en-US" dirty="0"/>
              <a:t>大学生的自我认知随着年龄的增长、环境的变化和个人的成长，由以往依赖于成人和同龄群体逐渐发展为根据自己的价值标准取向进行自我评价和调整，对自我的认知更加全面和独立。</a:t>
            </a:r>
            <a:endParaRPr lang="zh-CN" altLang="en-US" dirty="0">
              <a:sym typeface="+mn-e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 y="2104157"/>
            <a:ext cx="3930285" cy="38752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标题 1"/>
          <p:cNvSpPr>
            <a:spLocks noGrp="1"/>
          </p:cNvSpPr>
          <p:nvPr>
            <p:ph type="title"/>
          </p:nvPr>
        </p:nvSpPr>
        <p:spPr>
          <a:xfrm>
            <a:off x="92671" y="880021"/>
            <a:ext cx="11090275" cy="1397000"/>
          </a:xfrm>
        </p:spPr>
        <p:txBody>
          <a:bodyPr/>
          <a:lstStyle/>
          <a:p>
            <a:pPr algn="l"/>
            <a:r>
              <a:rPr lang="en-US" altLang="zh-CN" dirty="0"/>
              <a:t>【</a:t>
            </a:r>
            <a:r>
              <a:rPr lang="zh-CN" altLang="en-US" dirty="0"/>
              <a:t>心语心言</a:t>
            </a:r>
            <a:r>
              <a:rPr lang="en-US" altLang="zh-CN" dirty="0" smtClean="0"/>
              <a:t>】</a:t>
            </a:r>
            <a:endParaRPr lang="zh-CN" altLang="en-US" dirty="0"/>
          </a:p>
        </p:txBody>
      </p:sp>
      <p:sp>
        <p:nvSpPr>
          <p:cNvPr id="3" name="内容占位符 2"/>
          <p:cNvSpPr>
            <a:spLocks noGrp="1"/>
          </p:cNvSpPr>
          <p:nvPr>
            <p:ph idx="1"/>
          </p:nvPr>
        </p:nvSpPr>
        <p:spPr>
          <a:xfrm>
            <a:off x="3621405" y="1960880"/>
            <a:ext cx="8706485" cy="3072130"/>
          </a:xfrm>
        </p:spPr>
        <p:txBody>
          <a:bodyPr>
            <a:noAutofit/>
          </a:bodyPr>
          <a:lstStyle/>
          <a:p>
            <a:pPr>
              <a:lnSpc>
                <a:spcPct val="120000"/>
              </a:lnSpc>
            </a:pPr>
            <a:r>
              <a:rPr lang="zh-CN" altLang="en-US" sz="2400" dirty="0"/>
              <a:t>毋意，毋必，毋固，毋我。</a:t>
            </a:r>
            <a:endParaRPr lang="zh-CN" altLang="en-US" sz="2400" dirty="0"/>
          </a:p>
          <a:p>
            <a:pPr marL="0" indent="0" algn="r">
              <a:lnSpc>
                <a:spcPct val="120000"/>
              </a:lnSpc>
              <a:buNone/>
            </a:pPr>
            <a:r>
              <a:rPr lang="zh-CN" altLang="en-US" sz="2400" dirty="0"/>
              <a:t>——〔春秋〕孔子</a:t>
            </a:r>
            <a:endParaRPr lang="zh-CN" altLang="en-US" sz="2400" dirty="0"/>
          </a:p>
          <a:p>
            <a:pPr>
              <a:lnSpc>
                <a:spcPct val="120000"/>
              </a:lnSpc>
            </a:pPr>
            <a:r>
              <a:rPr lang="zh-CN" altLang="en-US" sz="2400" dirty="0"/>
              <a:t>学须反己。若徒责人，只见得人不是，不见自己非。</a:t>
            </a:r>
            <a:endParaRPr lang="zh-CN" altLang="en-US" sz="2400" dirty="0"/>
          </a:p>
          <a:p>
            <a:pPr marL="0" indent="0" algn="r">
              <a:lnSpc>
                <a:spcPct val="120000"/>
              </a:lnSpc>
              <a:buNone/>
            </a:pPr>
            <a:r>
              <a:rPr lang="zh-CN" altLang="en-US" sz="2400" dirty="0"/>
              <a:t>——〔明〕王阳明</a:t>
            </a:r>
            <a:endParaRPr lang="zh-CN" altLang="en-US" sz="2400" dirty="0"/>
          </a:p>
          <a:p>
            <a:pPr>
              <a:lnSpc>
                <a:spcPct val="120000"/>
              </a:lnSpc>
            </a:pPr>
            <a:r>
              <a:rPr lang="zh-CN" altLang="en-US" sz="2400" dirty="0"/>
              <a:t>人生是不断与“理想的自己”进行比较，而非生活在他人的评价之下。</a:t>
            </a:r>
            <a:endParaRPr lang="zh-CN" altLang="en-US" sz="2400" dirty="0"/>
          </a:p>
          <a:p>
            <a:pPr marL="0" indent="0" algn="r">
              <a:lnSpc>
                <a:spcPct val="120000"/>
              </a:lnSpc>
              <a:buNone/>
            </a:pPr>
            <a:r>
              <a:rPr lang="zh-CN" altLang="en-US" sz="2400" dirty="0"/>
              <a:t>——〔奥地利〕阿德勒</a:t>
            </a:r>
            <a:endParaRPr lang="zh-CN" altLang="en-US" sz="24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dirty="0"/>
              <a:t>（</a:t>
            </a:r>
            <a:r>
              <a:rPr lang="zh-CN" altLang="en-US" dirty="0"/>
              <a:t>二）情绪情感体验的矛盾型</a:t>
            </a:r>
            <a:endParaRPr lang="zh-CN" altLang="en-US" dirty="0"/>
          </a:p>
        </p:txBody>
      </p:sp>
      <p:sp>
        <p:nvSpPr>
          <p:cNvPr id="3" name="内容占位符 2"/>
          <p:cNvSpPr>
            <a:spLocks noGrp="1"/>
          </p:cNvSpPr>
          <p:nvPr>
            <p:ph idx="1"/>
          </p:nvPr>
        </p:nvSpPr>
        <p:spPr/>
        <p:txBody>
          <a:bodyPr>
            <a:normAutofit/>
          </a:bodyPr>
          <a:p>
            <a:pPr>
              <a:lnSpc>
                <a:spcPct val="150000"/>
              </a:lnSpc>
            </a:pPr>
            <a:r>
              <a:rPr lang="zh-CN" altLang="en-US" sz="2400" dirty="0"/>
              <a:t>大学生的心理年龄明显低于其生理年龄，自我意识的发展也容易产生矛盾性。</a:t>
            </a:r>
            <a:endParaRPr lang="zh-CN" altLang="en-US" sz="2400" dirty="0"/>
          </a:p>
          <a:p>
            <a:pPr>
              <a:lnSpc>
                <a:spcPct val="150000"/>
              </a:lnSpc>
            </a:pPr>
            <a:r>
              <a:rPr lang="zh-CN" altLang="en-US" sz="2400" dirty="0"/>
              <a:t>最为突出的是独立性、依赖性的矛盾以及由此产生的非常强烈的逆反心理。</a:t>
            </a:r>
            <a:endParaRPr lang="zh-CN" altLang="en-US" sz="2400" dirty="0" smtClean="0"/>
          </a:p>
          <a:p>
            <a:pPr>
              <a:lnSpc>
                <a:spcPct val="150000"/>
              </a:lnSpc>
            </a:pPr>
            <a:r>
              <a:rPr lang="zh-CN" altLang="en-US" sz="2400" dirty="0"/>
              <a:t>青年期大学生的情绪和情感表现比较丰富、复杂且体验深刻，自我尊重和求得他人尊重的需要也异常强烈。</a:t>
            </a:r>
            <a:endParaRPr lang="en-US" altLang="zh-CN" sz="2400" dirty="0" smtClean="0"/>
          </a:p>
          <a:p>
            <a:pPr>
              <a:lnSpc>
                <a:spcPct val="150000"/>
              </a:lnSpc>
            </a:pPr>
            <a:endParaRPr lang="en-US" altLang="zh-CN" sz="2400" dirty="0" smtClean="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标题 2"/>
          <p:cNvSpPr>
            <a:spLocks noGrp="1"/>
          </p:cNvSpPr>
          <p:nvPr>
            <p:ph type="title"/>
          </p:nvPr>
        </p:nvSpPr>
        <p:spPr/>
        <p:txBody>
          <a:bodyPr/>
          <a:p>
            <a:r>
              <a:rPr lang="en-US" altLang="zh-CN" dirty="0"/>
              <a:t>【</a:t>
            </a:r>
            <a:r>
              <a:rPr lang="zh-CN" altLang="en-US" dirty="0"/>
              <a:t>身边的故事</a:t>
            </a:r>
            <a:r>
              <a:rPr lang="en-US" altLang="zh-CN" dirty="0" smtClean="0"/>
              <a:t>】</a:t>
            </a:r>
            <a:r>
              <a:rPr lang="zh-CN" altLang="en-US" dirty="0" smtClean="0"/>
              <a:t>彷徨的自我</a:t>
            </a:r>
            <a:endParaRPr lang="zh-CN" altLang="en-US" dirty="0" smtClean="0"/>
          </a:p>
        </p:txBody>
      </p:sp>
      <p:sp>
        <p:nvSpPr>
          <p:cNvPr id="4" name="内容占位符 3"/>
          <p:cNvSpPr>
            <a:spLocks noGrp="1"/>
          </p:cNvSpPr>
          <p:nvPr>
            <p:ph idx="1"/>
          </p:nvPr>
        </p:nvSpPr>
        <p:spPr>
          <a:xfrm>
            <a:off x="884555" y="1668780"/>
            <a:ext cx="11090275" cy="4846320"/>
          </a:xfrm>
        </p:spPr>
        <p:txBody>
          <a:bodyPr>
            <a:normAutofit fontScale="90000" lnSpcReduction="20000"/>
          </a:bodyPr>
          <a:p>
            <a:pPr>
              <a:lnSpc>
                <a:spcPct val="150000"/>
              </a:lnSpc>
            </a:pPr>
            <a:r>
              <a:rPr lang="zh-CN" altLang="en-US" dirty="0"/>
              <a:t>小文是刚刚步入大学的一年级新生，她最近情绪状态很不好，上课总是迟到早退，甚至不知去向，这可急坏了小文的辅导员老师。经过了解才知道，小文有一个非常强势的父亲。上大学以前，父亲对小文生活和学习的方方面面都要过问，连高考志愿和院校填写都是父亲一个人全权操办的，小文一点选择权都没有；但在内心深处，小文渴望独立与自由的愿望却越来越强烈。上大学后，为了逃避父亲的管束，小文常常对电话那边的父亲冷言相待，遇到被父亲斥责，小文便拒接电话甚至连续几个月不与家里联系，父女之间的矛盾也越演越烈。现在，这种矛盾已经明显影响到了小文的学习和生活，同时令她感到很痛苦和彷徨。</a:t>
            </a:r>
            <a:endParaRPr lang="zh-CN" altLang="en-US" dirty="0"/>
          </a:p>
          <a:p>
            <a:pPr>
              <a:lnSpc>
                <a:spcPct val="150000"/>
              </a:lnSpc>
            </a:pPr>
            <a:endParaRPr lang="zh-CN" alt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5709285" y="735965"/>
            <a:ext cx="6203950" cy="4589145"/>
          </a:xfrm>
        </p:spPr>
        <p:txBody>
          <a:bodyPr/>
          <a:p>
            <a:pPr>
              <a:lnSpc>
                <a:spcPct val="150000"/>
              </a:lnSpc>
            </a:pPr>
            <a:r>
              <a:rPr lang="zh-CN" altLang="en-US" dirty="0"/>
              <a:t>导致小文产生心理困扰的原因是什么？如何帮助小文改变现状？</a:t>
            </a:r>
            <a:endParaRPr lang="zh-CN" alt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dirty="0"/>
              <a:t>（三）自我认识的理性与非理性</a:t>
            </a:r>
            <a:endParaRPr lang="zh-CN" altLang="en-US" dirty="0"/>
          </a:p>
        </p:txBody>
      </p:sp>
      <p:sp>
        <p:nvSpPr>
          <p:cNvPr id="3" name="内容占位符 2"/>
          <p:cNvSpPr>
            <a:spLocks noGrp="1"/>
          </p:cNvSpPr>
          <p:nvPr>
            <p:ph idx="1"/>
          </p:nvPr>
        </p:nvSpPr>
        <p:spPr/>
        <p:txBody>
          <a:bodyPr>
            <a:normAutofit/>
          </a:bodyPr>
          <a:p>
            <a:pPr>
              <a:lnSpc>
                <a:spcPct val="150000"/>
              </a:lnSpc>
            </a:pPr>
            <a:r>
              <a:rPr lang="zh-CN" altLang="en-US" dirty="0"/>
              <a:t>大学生的认知对象逐步抽象化，逻辑推理过程也得到进一步完善；</a:t>
            </a:r>
            <a:endParaRPr lang="zh-CN" altLang="en-US" dirty="0"/>
          </a:p>
          <a:p>
            <a:pPr>
              <a:lnSpc>
                <a:spcPct val="150000"/>
              </a:lnSpc>
            </a:pPr>
            <a:r>
              <a:rPr lang="zh-CN" altLang="en-US" dirty="0"/>
              <a:t>大学生的自我认识同时会表现出非理性的特点。最为突出的就是自我认识的非辨证性，导致他们很容易产生对客观事物的理解与判断上的肤浅性和片面性。</a:t>
            </a:r>
            <a:endParaRPr lang="en-US" altLang="zh-CN" dirty="0" smtClean="0"/>
          </a:p>
          <a:p>
            <a:pPr>
              <a:lnSpc>
                <a:spcPct val="150000"/>
              </a:lnSpc>
            </a:pPr>
            <a:endParaRPr lang="zh-CN" alt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p:cNvPicPr>
            <a:picLocks noChangeAspect="1"/>
          </p:cNvPicPr>
          <p:nvPr/>
        </p:nvPicPr>
        <p:blipFill>
          <a:blip r:embed="rId1"/>
          <a:stretch>
            <a:fillRect/>
          </a:stretch>
        </p:blipFill>
        <p:spPr>
          <a:xfrm>
            <a:off x="925830" y="1906270"/>
            <a:ext cx="5019040" cy="3419475"/>
          </a:xfrm>
          <a:prstGeom prst="rect">
            <a:avLst/>
          </a:prstGeom>
          <a:effectLst>
            <a:softEdge rad="127000"/>
          </a:effectLst>
        </p:spPr>
      </p:pic>
      <p:sp>
        <p:nvSpPr>
          <p:cNvPr id="3" name="内容占位符 2"/>
          <p:cNvSpPr>
            <a:spLocks noGrp="1"/>
          </p:cNvSpPr>
          <p:nvPr>
            <p:ph idx="1"/>
          </p:nvPr>
        </p:nvSpPr>
        <p:spPr>
          <a:xfrm>
            <a:off x="812483" y="-128587"/>
            <a:ext cx="11090275" cy="4589462"/>
          </a:xfrm>
        </p:spPr>
        <p:txBody>
          <a:bodyPr/>
          <a:p>
            <a:endParaRPr lang="zh-CN" altLang="en-US" dirty="0"/>
          </a:p>
          <a:p>
            <a:endParaRPr lang="zh-CN" altLang="en-US" dirty="0"/>
          </a:p>
          <a:p>
            <a:endParaRPr lang="zh-CN" altLang="en-US" dirty="0"/>
          </a:p>
          <a:p>
            <a:r>
              <a:rPr lang="zh-CN" altLang="en-US" dirty="0"/>
              <a:t>现实世界并不是非黑即白，对自己的认识也同如此。</a:t>
            </a:r>
            <a:endParaRPr lang="zh-CN" alt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【测一测】一般自我效能感量表</a:t>
            </a:r>
            <a:endParaRPr lang="zh-CN" altLang="en-US"/>
          </a:p>
        </p:txBody>
      </p:sp>
      <p:sp>
        <p:nvSpPr>
          <p:cNvPr id="3" name="内容占位符 2"/>
          <p:cNvSpPr>
            <a:spLocks noGrp="1"/>
          </p:cNvSpPr>
          <p:nvPr>
            <p:ph idx="1"/>
          </p:nvPr>
        </p:nvSpPr>
        <p:spPr>
          <a:xfrm>
            <a:off x="884555" y="1625600"/>
            <a:ext cx="11559540" cy="5237480"/>
          </a:xfrm>
        </p:spPr>
        <p:txBody>
          <a:bodyPr>
            <a:normAutofit/>
          </a:bodyPr>
          <a:p>
            <a:pPr>
              <a:lnSpc>
                <a:spcPct val="150000"/>
              </a:lnSpc>
            </a:pPr>
            <a:r>
              <a:rPr lang="zh-CN" altLang="en-US"/>
              <a:t>以下是人们对自己看法的一些描述。请你根据这些描述符合自己的情况进行打分。1表示“完全不正确”，2表示“有点正确”，3表示“多数正确”，4表示“完全正确”。</a:t>
            </a:r>
            <a:endParaRPr lang="zh-CN" altLang="en-US"/>
          </a:p>
          <a:p>
            <a:pPr marL="0" indent="0">
              <a:buNone/>
            </a:pPr>
            <a:endParaRPr lang="zh-CN" alt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【计分与结果解析】</a:t>
            </a:r>
            <a:endParaRPr lang="zh-CN" altLang="en-US">
              <a:sym typeface="+mn-ea"/>
            </a:endParaRPr>
          </a:p>
        </p:txBody>
      </p:sp>
      <p:sp>
        <p:nvSpPr>
          <p:cNvPr id="3" name="内容占位符 2"/>
          <p:cNvSpPr>
            <a:spLocks noGrp="1"/>
          </p:cNvSpPr>
          <p:nvPr>
            <p:ph idx="1"/>
          </p:nvPr>
        </p:nvSpPr>
        <p:spPr/>
        <p:txBody>
          <a:bodyPr/>
          <a:p>
            <a:pPr>
              <a:lnSpc>
                <a:spcPct val="150000"/>
              </a:lnSpc>
            </a:pPr>
            <a:r>
              <a:rPr lang="zh-CN" altLang="en-US"/>
              <a:t>把10个项目的得分加起来除以10，得到项目平均分，分数越高表示一般自我效能感越高。</a:t>
            </a:r>
            <a:endParaRPr lang="zh-CN" alt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884555" y="605155"/>
            <a:ext cx="11090275" cy="1213485"/>
          </a:xfrm>
        </p:spPr>
        <p:txBody>
          <a:bodyPr/>
          <a:p>
            <a:r>
              <a:rPr lang="zh-CN" altLang="en-US">
                <a:sym typeface="+mn-ea"/>
              </a:rPr>
              <a:t>三、大学生常见的自我意识困扰</a:t>
            </a:r>
            <a:endParaRPr lang="zh-CN" altLang="en-US" dirty="0"/>
          </a:p>
        </p:txBody>
      </p:sp>
      <p:sp>
        <p:nvSpPr>
          <p:cNvPr id="3" name="内容占位符 2"/>
          <p:cNvSpPr>
            <a:spLocks noGrp="1"/>
          </p:cNvSpPr>
          <p:nvPr>
            <p:ph idx="1"/>
          </p:nvPr>
        </p:nvSpPr>
        <p:spPr>
          <a:xfrm>
            <a:off x="525780" y="1650365"/>
            <a:ext cx="11856720" cy="4864735"/>
          </a:xfrm>
        </p:spPr>
        <p:txBody>
          <a:bodyPr>
            <a:normAutofit lnSpcReduction="10000"/>
          </a:bodyPr>
          <a:p>
            <a:pPr marL="0" indent="0">
              <a:lnSpc>
                <a:spcPct val="150000"/>
              </a:lnSpc>
              <a:buNone/>
            </a:pPr>
            <a:r>
              <a:rPr lang="zh-CN" altLang="en-US" dirty="0">
                <a:sym typeface="+mn-ea"/>
              </a:rPr>
              <a:t>（一）自负</a:t>
            </a:r>
            <a:endParaRPr lang="zh-CN" altLang="en-US" dirty="0">
              <a:sym typeface="+mn-ea"/>
            </a:endParaRPr>
          </a:p>
          <a:p>
            <a:pPr>
              <a:lnSpc>
                <a:spcPct val="150000"/>
              </a:lnSpc>
            </a:pPr>
            <a:r>
              <a:rPr lang="zh-CN" altLang="en-US" sz="2400" dirty="0"/>
              <a:t>过高地估计自我，对自己的肯定评价超越自身的实际。</a:t>
            </a:r>
            <a:endParaRPr lang="zh-CN" altLang="en-US" sz="2400" dirty="0"/>
          </a:p>
          <a:p>
            <a:pPr>
              <a:lnSpc>
                <a:spcPct val="150000"/>
              </a:lnSpc>
            </a:pPr>
            <a:r>
              <a:rPr lang="zh-CN" altLang="en-US" sz="2400" dirty="0"/>
              <a:t>人际交往模式往往是“我好，你不好”或“我行，你不行”。</a:t>
            </a:r>
            <a:endParaRPr lang="zh-CN" altLang="en-US" sz="2400" dirty="0"/>
          </a:p>
          <a:p>
            <a:pPr>
              <a:lnSpc>
                <a:spcPct val="150000"/>
              </a:lnSpc>
            </a:pPr>
            <a:r>
              <a:rPr lang="zh-CN" altLang="en-US" sz="2400" dirty="0"/>
              <a:t>往往和认知来源的多少、格局的大小、水平的高低以及过度的自我中心有关。</a:t>
            </a:r>
            <a:endParaRPr lang="zh-CN" altLang="en-US" sz="2400" dirty="0"/>
          </a:p>
          <a:p>
            <a:pPr>
              <a:lnSpc>
                <a:spcPct val="150000"/>
              </a:lnSpc>
            </a:pPr>
            <a:r>
              <a:rPr lang="zh-CN" altLang="en-US" sz="2400" dirty="0"/>
              <a:t>容易盲目乐观，自以为是，对自己提出过高要求，承担无法完成的任务从而导致失败。</a:t>
            </a:r>
            <a:endParaRPr lang="zh-CN" altLang="en-US" sz="24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（二）</a:t>
            </a:r>
            <a:r>
              <a:rPr lang="zh-CN" altLang="en-US"/>
              <a:t>自卑</a:t>
            </a:r>
            <a:endParaRPr lang="zh-CN" altLang="en-US"/>
          </a:p>
        </p:txBody>
      </p:sp>
      <p:sp>
        <p:nvSpPr>
          <p:cNvPr id="3" name="内容占位符 2"/>
          <p:cNvSpPr>
            <a:spLocks noGrp="1"/>
          </p:cNvSpPr>
          <p:nvPr>
            <p:ph idx="1"/>
          </p:nvPr>
        </p:nvSpPr>
        <p:spPr>
          <a:xfrm>
            <a:off x="527050" y="1668780"/>
            <a:ext cx="11447780" cy="4846320"/>
          </a:xfrm>
        </p:spPr>
        <p:txBody>
          <a:bodyPr>
            <a:normAutofit fontScale="90000"/>
          </a:bodyPr>
          <a:p>
            <a:pPr>
              <a:lnSpc>
                <a:spcPct val="150000"/>
              </a:lnSpc>
            </a:pPr>
            <a:r>
              <a:rPr lang="zh-CN" altLang="en-US"/>
              <a:t>指个体因为感到自己有某些不足或缺陷而对自己不满意，觉得自己不如别人。</a:t>
            </a:r>
            <a:endParaRPr lang="zh-CN" altLang="en-US"/>
          </a:p>
          <a:p>
            <a:pPr>
              <a:lnSpc>
                <a:spcPct val="150000"/>
              </a:lnSpc>
            </a:pPr>
            <a:r>
              <a:rPr lang="zh-CN" altLang="en-US"/>
              <a:t>往往是由过度的自我拒绝所造成的。</a:t>
            </a:r>
            <a:endParaRPr lang="zh-CN" altLang="en-US"/>
          </a:p>
          <a:p>
            <a:pPr>
              <a:lnSpc>
                <a:spcPct val="150000"/>
              </a:lnSpc>
            </a:pPr>
            <a:r>
              <a:rPr lang="zh-CN" altLang="en-US"/>
              <a:t>倾向于不喜欢自己、不能接纳自己的缺点和弱点，否定、抱怨、指责自己。</a:t>
            </a:r>
            <a:endParaRPr lang="zh-CN" altLang="en-US"/>
          </a:p>
          <a:p>
            <a:pPr>
              <a:lnSpc>
                <a:spcPct val="150000"/>
              </a:lnSpc>
            </a:pPr>
            <a:r>
              <a:rPr lang="zh-CN" altLang="en-US"/>
              <a:t>人际交往模式一般是“我不好，你好”“我不行，你行”，或者“我不好，你也不好”“我不行，你也不行”。</a:t>
            </a:r>
            <a:endParaRPr lang="zh-CN" altLang="en-US"/>
          </a:p>
          <a:p>
            <a:pPr>
              <a:lnSpc>
                <a:spcPct val="150000"/>
              </a:lnSpc>
            </a:pPr>
            <a:r>
              <a:rPr lang="zh-CN" altLang="en-US"/>
              <a:t>会阻碍大学生的生活、学习和工作，导致不敢迈步，停滞不前，进而降低人生的追求，限制潜能的发挥，甚至还会封闭自己。</a:t>
            </a:r>
            <a:endParaRPr lang="zh-CN" alt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【身边的故事】职场失意的小徐</a:t>
            </a:r>
            <a:endParaRPr lang="zh-CN" altLang="en-US">
              <a:sym typeface="+mn-ea"/>
            </a:endParaRPr>
          </a:p>
        </p:txBody>
      </p:sp>
      <p:sp>
        <p:nvSpPr>
          <p:cNvPr id="3" name="内容占位符 2"/>
          <p:cNvSpPr>
            <a:spLocks noGrp="1"/>
          </p:cNvSpPr>
          <p:nvPr>
            <p:ph idx="1"/>
          </p:nvPr>
        </p:nvSpPr>
        <p:spPr>
          <a:xfrm>
            <a:off x="512445" y="1528445"/>
            <a:ext cx="11694160" cy="4889500"/>
          </a:xfrm>
        </p:spPr>
        <p:txBody>
          <a:bodyPr>
            <a:normAutofit fontScale="80000"/>
          </a:bodyPr>
          <a:p>
            <a:pPr>
              <a:lnSpc>
                <a:spcPct val="150000"/>
              </a:lnSpc>
            </a:pPr>
            <a:r>
              <a:rPr lang="zh-CN" altLang="en-US"/>
              <a:t>小徐毕业于一所高职院校，现在是某跨国公司的一名职员。她最近经常出现心情沉重、没有力气、容易疲劳、甚至不想去公司上班的症状。一开始的时候，医生的诊断是抑郁症，还给她开了药，但是服药后效果也不明显。</a:t>
            </a:r>
            <a:endParaRPr lang="zh-CN" altLang="en-US"/>
          </a:p>
          <a:p>
            <a:pPr>
              <a:lnSpc>
                <a:spcPct val="150000"/>
              </a:lnSpc>
            </a:pPr>
            <a:r>
              <a:rPr lang="zh-CN" altLang="en-US"/>
              <a:t>据小徐所诉，她刚进公司的时候起点比较低，负责简单的客服工作。后来由于表现优秀，她被分配到服务重要客户的业务部，负责很多重要的工作。那个时候，她的工作热情很高，也非常地努力。可是半年前，因为公司人事调整，小徐被调到了总务部。她觉得工作调动的原因可能是原来部门觉得她学历低，对她的业绩不满意。对于未来，小徐常常想“我的学历低能力差，再怎么努力也不过如此！”于是每天心情抑郁寡欢，愁眉不展。</a:t>
            </a:r>
            <a:endParaRPr lang="zh-CN" altLang="en-US"/>
          </a:p>
          <a:p>
            <a:pPr>
              <a:lnSpc>
                <a:spcPct val="150000"/>
              </a:lnSpc>
            </a:pPr>
            <a:r>
              <a:rPr lang="zh-CN" altLang="en-US"/>
              <a:t>【课堂讨论】导致小徐产生心理困扰的原因是什么？小徐应该怎样摆脱困扰？</a:t>
            </a:r>
            <a:endParaRPr lang="zh-CN"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95" y="880021"/>
            <a:ext cx="12857163" cy="54726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7605185" y="1672109"/>
            <a:ext cx="3816424" cy="3816424"/>
          </a:xfrm>
          <a:prstGeom prst="rect">
            <a:avLst/>
          </a:prstGeom>
          <a:blipFill dpi="0" rotWithShape="1">
            <a:blip r:embed="rId1"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0605839" y="4948070"/>
            <a:ext cx="1631540" cy="1631540"/>
          </a:xfrm>
          <a:prstGeom prst="rect">
            <a:avLst/>
          </a:prstGeom>
          <a:blipFill dpi="0" rotWithShape="1">
            <a:blip r:embed="rId2"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32"/>
          <p:cNvSpPr txBox="1"/>
          <p:nvPr/>
        </p:nvSpPr>
        <p:spPr>
          <a:xfrm>
            <a:off x="372973" y="1293541"/>
            <a:ext cx="6912768" cy="3930650"/>
          </a:xfrm>
          <a:prstGeom prst="rect">
            <a:avLst/>
          </a:prstGeom>
          <a:noFill/>
        </p:spPr>
        <p:txBody>
          <a:bodyPr wrap="square" rtlCol="0">
            <a:spAutoFit/>
          </a:bodyPr>
          <a:lstStyle/>
          <a:p>
            <a:pPr algn="just">
              <a:lnSpc>
                <a:spcPct val="130000"/>
              </a:lnSpc>
            </a:pPr>
            <a:r>
              <a:rPr lang="zh-CN" altLang="en-US" sz="3200" dirty="0">
                <a:solidFill>
                  <a:schemeClr val="bg1"/>
                </a:solidFill>
                <a:latin typeface="华文中宋" panose="02010600040101010101" pitchFamily="2" charset="-122"/>
                <a:ea typeface="华文中宋" panose="02010600040101010101" pitchFamily="2" charset="-122"/>
                <a:sym typeface="Arial" panose="020B0604020202020204" pitchFamily="34" charset="0"/>
              </a:rPr>
              <a:t>1.掌握自我意识的有关概念，从心理学的视角科学地描述自我意识；</a:t>
            </a:r>
            <a:endParaRPr lang="zh-CN" altLang="en-US" sz="3200" dirty="0">
              <a:solidFill>
                <a:schemeClr val="bg1"/>
              </a:solidFill>
              <a:latin typeface="华文中宋" panose="02010600040101010101" pitchFamily="2" charset="-122"/>
              <a:ea typeface="华文中宋" panose="02010600040101010101" pitchFamily="2" charset="-122"/>
              <a:sym typeface="Arial" panose="020B0604020202020204" pitchFamily="34" charset="0"/>
            </a:endParaRPr>
          </a:p>
          <a:p>
            <a:pPr algn="just">
              <a:lnSpc>
                <a:spcPct val="130000"/>
              </a:lnSpc>
            </a:pPr>
            <a:r>
              <a:rPr lang="zh-CN" altLang="en-US" sz="3200" dirty="0">
                <a:solidFill>
                  <a:schemeClr val="bg1"/>
                </a:solidFill>
                <a:latin typeface="华文中宋" panose="02010600040101010101" pitchFamily="2" charset="-122"/>
                <a:ea typeface="华文中宋" panose="02010600040101010101" pitchFamily="2" charset="-122"/>
                <a:sym typeface="Arial" panose="020B0604020202020204" pitchFamily="34" charset="0"/>
              </a:rPr>
              <a:t>2.了解自我意识发展的规律，学会剖析自我的特征；</a:t>
            </a:r>
            <a:endParaRPr lang="zh-CN" altLang="en-US" sz="3200" dirty="0">
              <a:solidFill>
                <a:schemeClr val="bg1"/>
              </a:solidFill>
              <a:latin typeface="华文中宋" panose="02010600040101010101" pitchFamily="2" charset="-122"/>
              <a:ea typeface="华文中宋" panose="02010600040101010101" pitchFamily="2" charset="-122"/>
              <a:sym typeface="Arial" panose="020B0604020202020204" pitchFamily="34" charset="0"/>
            </a:endParaRPr>
          </a:p>
          <a:p>
            <a:pPr algn="just">
              <a:lnSpc>
                <a:spcPct val="130000"/>
              </a:lnSpc>
            </a:pPr>
            <a:r>
              <a:rPr lang="zh-CN" altLang="en-US" sz="3200" dirty="0">
                <a:solidFill>
                  <a:schemeClr val="bg1"/>
                </a:solidFill>
                <a:latin typeface="华文中宋" panose="02010600040101010101" pitchFamily="2" charset="-122"/>
                <a:ea typeface="华文中宋" panose="02010600040101010101" pitchFamily="2" charset="-122"/>
                <a:sym typeface="Arial" panose="020B0604020202020204" pitchFamily="34" charset="0"/>
              </a:rPr>
              <a:t>3.积极地审视自己，接纳自己，塑造积极、健康、向上的自我意识。</a:t>
            </a:r>
            <a:endParaRPr lang="zh-CN" altLang="en-US" sz="3200" dirty="0">
              <a:solidFill>
                <a:schemeClr val="bg1"/>
              </a:solidFill>
              <a:latin typeface="华文中宋" panose="02010600040101010101" pitchFamily="2" charset="-122"/>
              <a:ea typeface="华文中宋" panose="02010600040101010101" pitchFamily="2" charset="-122"/>
              <a:sym typeface="Arial" panose="020B0604020202020204" pitchFamily="34" charset="0"/>
            </a:endParaRPr>
          </a:p>
        </p:txBody>
      </p:sp>
      <p:sp>
        <p:nvSpPr>
          <p:cNvPr id="8" name="文本框 7"/>
          <p:cNvSpPr txBox="1"/>
          <p:nvPr/>
        </p:nvSpPr>
        <p:spPr>
          <a:xfrm>
            <a:off x="372972" y="228647"/>
            <a:ext cx="2964741" cy="651374"/>
          </a:xfrm>
          <a:prstGeom prst="rect">
            <a:avLst/>
          </a:prstGeom>
          <a:noFill/>
        </p:spPr>
        <p:txBody>
          <a:bodyPr wrap="none" lIns="96434" tIns="48217" rIns="96434" bIns="48217" rtlCol="0">
            <a:spAutoFit/>
          </a:bodyPr>
          <a:lstStyle/>
          <a:p>
            <a:pPr defTabSz="964565"/>
            <a:r>
              <a:rPr lang="en-US" altLang="zh-CN" sz="36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a:t>
            </a:r>
            <a:r>
              <a:rPr lang="zh-CN" altLang="en-US" sz="36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学习目标</a:t>
            </a:r>
            <a:r>
              <a:rPr lang="en-US" altLang="zh-CN" sz="36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a:t>
            </a:r>
            <a:endParaRPr lang="zh-CN" altLang="en-US" sz="3600" dirty="0">
              <a:solidFill>
                <a:srgbClr val="E7E6E6">
                  <a:lumMod val="25000"/>
                </a:srgbClr>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499"/>
                                          </p:stCondLst>
                                        </p:cTn>
                                        <p:tgtEl>
                                          <p:spTgt spid="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499"/>
                                          </p:stCondLst>
                                        </p:cTn>
                                        <p:tgtEl>
                                          <p:spTgt spid="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41" presetClass="entr" presetSubtype="0" fill="hold" grpId="0" nodeType="clickEffect">
                                  <p:stCondLst>
                                    <p:cond delay="0"/>
                                  </p:stCondLst>
                                  <p:iterate type="lt">
                                    <p:tmPct val="10000"/>
                                  </p:iterate>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5"/>
                                        </p:tgtEl>
                                        <p:attrNameLst>
                                          <p:attrName>ppt_y</p:attrName>
                                        </p:attrNameLst>
                                      </p:cBhvr>
                                      <p:tavLst>
                                        <p:tav tm="0">
                                          <p:val>
                                            <p:strVal val="#ppt_y"/>
                                          </p:val>
                                        </p:tav>
                                        <p:tav tm="100000">
                                          <p:val>
                                            <p:strVal val="#ppt_y"/>
                                          </p:val>
                                        </p:tav>
                                      </p:tavLst>
                                    </p:anim>
                                    <p:anim calcmode="lin" valueType="num">
                                      <p:cBhvr>
                                        <p:cTn id="22"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dirty="0"/>
              <a:t>（</a:t>
            </a:r>
            <a:r>
              <a:rPr lang="zh-CN" altLang="en-US" dirty="0"/>
              <a:t>三）叛逆</a:t>
            </a:r>
            <a:endParaRPr lang="zh-CN" altLang="en-US" dirty="0"/>
          </a:p>
        </p:txBody>
      </p:sp>
      <p:sp>
        <p:nvSpPr>
          <p:cNvPr id="3" name="内容占位符 2"/>
          <p:cNvSpPr>
            <a:spLocks noGrp="1"/>
          </p:cNvSpPr>
          <p:nvPr>
            <p:ph idx="1"/>
          </p:nvPr>
        </p:nvSpPr>
        <p:spPr>
          <a:xfrm>
            <a:off x="701040" y="1484630"/>
            <a:ext cx="11762740" cy="4074160"/>
          </a:xfrm>
        </p:spPr>
        <p:txBody>
          <a:bodyPr>
            <a:noAutofit/>
          </a:bodyPr>
          <a:p>
            <a:pPr>
              <a:lnSpc>
                <a:spcPct val="150000"/>
              </a:lnSpc>
            </a:pPr>
            <a:r>
              <a:rPr lang="zh-CN" altLang="en-US" sz="2400" dirty="0"/>
              <a:t>叛逆或逆反心理是大学生自我意识发展中的一种非理性产物，常常表现为：</a:t>
            </a:r>
            <a:endParaRPr lang="zh-CN" altLang="en-US" sz="2400" dirty="0"/>
          </a:p>
          <a:p>
            <a:pPr marL="0" indent="0">
              <a:lnSpc>
                <a:spcPct val="150000"/>
              </a:lnSpc>
              <a:buNone/>
            </a:pPr>
            <a:r>
              <a:rPr lang="zh-CN" altLang="en-US" sz="2400" dirty="0"/>
              <a:t>1.盲目性。凡事不论是否可行，只要我想干就干，随心所欲，不考虑后果。</a:t>
            </a:r>
            <a:endParaRPr lang="zh-CN" altLang="en-US" sz="2400" dirty="0"/>
          </a:p>
          <a:p>
            <a:pPr marL="0" indent="0">
              <a:lnSpc>
                <a:spcPct val="150000"/>
              </a:lnSpc>
              <a:buNone/>
            </a:pPr>
            <a:r>
              <a:rPr lang="zh-CN" altLang="en-US" sz="2400" dirty="0"/>
              <a:t>2.抵触性。对社会的某些行为规范、道德要求和学校的规章制度等不满，产生应付、抵制、消极对抗的态度，如一些大学生喜欢挑战权威，凡事不管正确与否，都盲目抵制，反其道而行之。</a:t>
            </a:r>
            <a:endParaRPr lang="zh-CN" altLang="en-US" sz="2400" dirty="0"/>
          </a:p>
          <a:p>
            <a:pPr marL="0" indent="0">
              <a:lnSpc>
                <a:spcPct val="150000"/>
              </a:lnSpc>
              <a:buNone/>
            </a:pPr>
            <a:r>
              <a:rPr lang="zh-CN" altLang="en-US" sz="2400" dirty="0"/>
              <a:t>3.放纵性。听不进别人的忠告、劝阻、批评、提醒，我行我素。</a:t>
            </a:r>
            <a:endParaRPr lang="zh-CN" altLang="en-US" sz="2400" dirty="0"/>
          </a:p>
          <a:p>
            <a:pPr marL="0" indent="0">
              <a:lnSpc>
                <a:spcPct val="150000"/>
              </a:lnSpc>
              <a:buNone/>
            </a:pPr>
            <a:r>
              <a:rPr lang="zh-CN" altLang="en-US" sz="2400" dirty="0"/>
              <a:t>4.极端性。对事物的认知抱有偏见，常常有极端的观点和行为表现。</a:t>
            </a:r>
            <a:endParaRPr lang="zh-CN" altLang="en-US" sz="2400"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（四）迷茫</a:t>
            </a:r>
            <a:endParaRPr lang="zh-CN" altLang="en-US"/>
          </a:p>
        </p:txBody>
      </p:sp>
      <p:sp>
        <p:nvSpPr>
          <p:cNvPr id="3" name="内容占位符 2"/>
          <p:cNvSpPr>
            <a:spLocks noGrp="1"/>
          </p:cNvSpPr>
          <p:nvPr>
            <p:ph idx="1"/>
          </p:nvPr>
        </p:nvSpPr>
        <p:spPr>
          <a:xfrm>
            <a:off x="835025" y="1551305"/>
            <a:ext cx="11652885" cy="4638040"/>
          </a:xfrm>
        </p:spPr>
        <p:txBody>
          <a:bodyPr>
            <a:normAutofit fontScale="90000" lnSpcReduction="10000"/>
          </a:bodyPr>
          <a:p>
            <a:pPr>
              <a:lnSpc>
                <a:spcPct val="150000"/>
              </a:lnSpc>
            </a:pPr>
            <a:r>
              <a:rPr lang="zh-CN" altLang="en-US"/>
              <a:t>迷茫表现为对现状的不清晰、对未来的不确定以及面对理想与现实之间巨大反差时的不知所措。</a:t>
            </a:r>
            <a:endParaRPr lang="zh-CN" altLang="en-US"/>
          </a:p>
          <a:p>
            <a:pPr>
              <a:lnSpc>
                <a:spcPct val="150000"/>
              </a:lnSpc>
            </a:pPr>
            <a:r>
              <a:rPr lang="zh-CN" altLang="en-US"/>
              <a:t>受到学业压力、就业压力、情感压力以及社会环境的影响，迷茫成为当代大学生普遍存在的一种心理状态。</a:t>
            </a:r>
            <a:endParaRPr lang="zh-CN" altLang="en-US"/>
          </a:p>
          <a:p>
            <a:pPr>
              <a:lnSpc>
                <a:spcPct val="150000"/>
              </a:lnSpc>
            </a:pPr>
            <a:r>
              <a:rPr lang="zh-CN" altLang="en-US"/>
              <a:t>导致大学生迷茫的有内部和外部两方面原因。</a:t>
            </a:r>
            <a:endParaRPr lang="zh-CN" altLang="en-US"/>
          </a:p>
          <a:p>
            <a:pPr lvl="1">
              <a:lnSpc>
                <a:spcPct val="150000"/>
              </a:lnSpc>
            </a:pPr>
            <a:r>
              <a:rPr lang="zh-CN" altLang="en-US"/>
              <a:t>内部因素：大学生活目标的缺失；缺乏阅历和对真实社会的了解；信息过载而又缺乏准确判断。</a:t>
            </a:r>
            <a:endParaRPr lang="zh-CN" altLang="en-US"/>
          </a:p>
          <a:p>
            <a:pPr lvl="1">
              <a:lnSpc>
                <a:spcPct val="150000"/>
              </a:lnSpc>
            </a:pPr>
            <a:r>
              <a:rPr lang="zh-CN" altLang="en-US"/>
              <a:t>外部因素：大学生活的外部环境相对宽松、自由；社会评价标准的多元化。</a:t>
            </a:r>
            <a:endParaRPr lang="zh-CN" alt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normAutofit/>
          </a:bodyPr>
          <a:p>
            <a:r>
              <a:rPr lang="zh-CN" altLang="en-US">
                <a:sym typeface="+mn-ea"/>
              </a:rPr>
              <a:t>【心理加油站】当我内心足够强大</a:t>
            </a:r>
            <a:br>
              <a:rPr lang="zh-CN" altLang="en-US">
                <a:sym typeface="+mn-ea"/>
              </a:rPr>
            </a:br>
            <a:r>
              <a:rPr lang="en-US" altLang="zh-CN" sz="3200">
                <a:sym typeface="+mn-ea"/>
              </a:rPr>
              <a:t>——</a:t>
            </a:r>
            <a:r>
              <a:rPr lang="zh-CN" altLang="en-US" sz="3200">
                <a:sym typeface="+mn-ea"/>
              </a:rPr>
              <a:t>[美]维吉尼亚·萨提亚</a:t>
            </a:r>
            <a:endParaRPr lang="zh-CN" altLang="en-US" sz="3200">
              <a:sym typeface="+mn-ea"/>
            </a:endParaRPr>
          </a:p>
        </p:txBody>
      </p:sp>
      <p:sp>
        <p:nvSpPr>
          <p:cNvPr id="3" name="内容占位符 2"/>
          <p:cNvSpPr>
            <a:spLocks noGrp="1"/>
          </p:cNvSpPr>
          <p:nvPr>
            <p:ph idx="1"/>
          </p:nvPr>
        </p:nvSpPr>
        <p:spPr/>
        <p:txBody>
          <a:bodyPr>
            <a:normAutofit fontScale="55000"/>
          </a:bodyPr>
          <a:p>
            <a:endParaRPr lang="zh-CN" altLang="en-US"/>
          </a:p>
          <a:p>
            <a:pPr marL="0" indent="0" algn="ctr">
              <a:buNone/>
            </a:pPr>
            <a:r>
              <a:rPr lang="zh-CN" altLang="en-US" sz="4000"/>
              <a:t>当我内心足够强大,</a:t>
            </a:r>
            <a:endParaRPr lang="zh-CN" altLang="en-US" sz="4000"/>
          </a:p>
          <a:p>
            <a:pPr marL="0" indent="0" algn="ctr">
              <a:buNone/>
            </a:pPr>
            <a:r>
              <a:rPr lang="zh-CN" altLang="en-US" sz="4000"/>
              <a:t>你指责我，</a:t>
            </a:r>
            <a:endParaRPr lang="zh-CN" altLang="en-US" sz="4000"/>
          </a:p>
          <a:p>
            <a:pPr marL="0" indent="0" algn="ctr">
              <a:buNone/>
            </a:pPr>
            <a:r>
              <a:rPr lang="zh-CN" altLang="en-US" sz="4000"/>
              <a:t>我感受到的是你的受伤，</a:t>
            </a:r>
            <a:endParaRPr lang="zh-CN" altLang="en-US" sz="4000"/>
          </a:p>
          <a:p>
            <a:pPr marL="0" indent="0" algn="ctr">
              <a:buNone/>
            </a:pPr>
            <a:r>
              <a:rPr lang="zh-CN" altLang="en-US" sz="4000"/>
              <a:t>你讨好我，</a:t>
            </a:r>
            <a:endParaRPr lang="zh-CN" altLang="en-US" sz="4000"/>
          </a:p>
          <a:p>
            <a:pPr marL="0" indent="0" algn="ctr">
              <a:buNone/>
            </a:pPr>
            <a:r>
              <a:rPr lang="zh-CN" altLang="en-US" sz="4000"/>
              <a:t>我看到你需要被认可，</a:t>
            </a:r>
            <a:endParaRPr lang="zh-CN" altLang="en-US" sz="4000"/>
          </a:p>
          <a:p>
            <a:pPr marL="0" indent="0" algn="ctr">
              <a:buNone/>
            </a:pPr>
            <a:r>
              <a:rPr lang="zh-CN" altLang="en-US" sz="4000"/>
              <a:t>你超理智，</a:t>
            </a:r>
            <a:endParaRPr lang="zh-CN" altLang="en-US" sz="4000"/>
          </a:p>
          <a:p>
            <a:pPr marL="0" indent="0" algn="ctr">
              <a:buNone/>
            </a:pPr>
            <a:r>
              <a:rPr lang="zh-CN" altLang="en-US" sz="4000"/>
              <a:t>我体会到你的脆弱和害怕，</a:t>
            </a:r>
            <a:endParaRPr lang="zh-CN" altLang="en-US" sz="4000"/>
          </a:p>
          <a:p>
            <a:pPr marL="0" indent="0" algn="ctr">
              <a:buNone/>
            </a:pPr>
            <a:r>
              <a:rPr lang="zh-CN" altLang="en-US" sz="4000"/>
              <a:t>你打岔，</a:t>
            </a:r>
            <a:endParaRPr lang="zh-CN" altLang="en-US" sz="4000"/>
          </a:p>
          <a:p>
            <a:pPr marL="0" indent="0" algn="ctr">
              <a:buNone/>
            </a:pPr>
            <a:r>
              <a:rPr lang="zh-CN" altLang="en-US" sz="4000"/>
              <a:t>我懂得你是如此渴望被看到。</a:t>
            </a:r>
            <a:endParaRPr lang="zh-CN" altLang="en-US" sz="4000"/>
          </a:p>
          <a:p>
            <a:pPr marL="0" indent="0" algn="ctr">
              <a:buNone/>
            </a:pPr>
            <a:endParaRPr lang="zh-CN" altLang="en-US" sz="400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normAutofit lnSpcReduction="20000"/>
          </a:bodyPr>
          <a:p>
            <a:pPr marL="0" indent="0" algn="ctr">
              <a:buNone/>
            </a:pPr>
            <a:r>
              <a:rPr lang="zh-CN" altLang="en-US">
                <a:sym typeface="+mn-ea"/>
              </a:rPr>
              <a:t>当我内心足够强大，</a:t>
            </a:r>
            <a:endParaRPr lang="zh-CN" altLang="en-US"/>
          </a:p>
          <a:p>
            <a:pPr marL="0" indent="0" algn="ctr">
              <a:buNone/>
            </a:pPr>
            <a:r>
              <a:rPr lang="zh-CN" altLang="en-US">
                <a:sym typeface="+mn-ea"/>
              </a:rPr>
              <a:t>我不再防卫，</a:t>
            </a:r>
            <a:endParaRPr lang="zh-CN" altLang="en-US"/>
          </a:p>
          <a:p>
            <a:pPr marL="0" indent="0" algn="ctr">
              <a:buNone/>
            </a:pPr>
            <a:r>
              <a:rPr lang="zh-CN" altLang="en-US">
                <a:sym typeface="+mn-ea"/>
              </a:rPr>
              <a:t>所有的力量在我们之间自由流动，</a:t>
            </a:r>
            <a:endParaRPr lang="zh-CN" altLang="en-US"/>
          </a:p>
          <a:p>
            <a:pPr marL="0" indent="0" algn="ctr">
              <a:buNone/>
            </a:pPr>
            <a:r>
              <a:rPr lang="zh-CN" altLang="en-US">
                <a:sym typeface="+mn-ea"/>
              </a:rPr>
              <a:t>委屈、沮丧、内疚、悲伤、痛苦、愤怒，</a:t>
            </a:r>
            <a:endParaRPr lang="zh-CN" altLang="en-US"/>
          </a:p>
          <a:p>
            <a:pPr marL="0" indent="0" algn="ctr">
              <a:buNone/>
            </a:pPr>
            <a:r>
              <a:rPr lang="zh-CN" altLang="en-US">
                <a:sym typeface="+mn-ea"/>
              </a:rPr>
              <a:t>当他们自由地流淌，</a:t>
            </a:r>
            <a:endParaRPr lang="zh-CN" altLang="en-US"/>
          </a:p>
          <a:p>
            <a:pPr marL="0" indent="0" algn="ctr">
              <a:buNone/>
            </a:pPr>
            <a:r>
              <a:rPr lang="zh-CN" altLang="en-US">
                <a:sym typeface="+mn-ea"/>
              </a:rPr>
              <a:t>我在悲伤里感到温暖，</a:t>
            </a:r>
            <a:endParaRPr lang="zh-CN" altLang="en-US"/>
          </a:p>
          <a:p>
            <a:pPr marL="0" indent="0" algn="ctr">
              <a:buNone/>
            </a:pPr>
            <a:r>
              <a:rPr lang="zh-CN" altLang="en-US">
                <a:sym typeface="+mn-ea"/>
              </a:rPr>
              <a:t>在愤怒里发现力量，</a:t>
            </a:r>
            <a:endParaRPr lang="zh-CN" altLang="en-US"/>
          </a:p>
          <a:p>
            <a:pPr marL="0" indent="0" algn="ctr">
              <a:buNone/>
            </a:pPr>
            <a:r>
              <a:rPr lang="zh-CN" altLang="en-US">
                <a:sym typeface="+mn-ea"/>
              </a:rPr>
              <a:t>在痛苦里看到希望。</a:t>
            </a:r>
            <a:endParaRPr lang="zh-CN" altLang="en-U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normAutofit fontScale="75000"/>
          </a:bodyPr>
          <a:p>
            <a:pPr marL="0" indent="0" algn="ctr">
              <a:buNone/>
            </a:pPr>
            <a:r>
              <a:rPr lang="zh-CN" altLang="en-US">
                <a:sym typeface="+mn-ea"/>
              </a:rPr>
              <a:t>当我内心足够强大，</a:t>
            </a:r>
            <a:endParaRPr lang="zh-CN" altLang="en-US"/>
          </a:p>
          <a:p>
            <a:pPr marL="0" indent="0" algn="ctr">
              <a:buNone/>
            </a:pPr>
            <a:r>
              <a:rPr lang="zh-CN" altLang="en-US">
                <a:sym typeface="+mn-ea"/>
              </a:rPr>
              <a:t>我不再攻击，</a:t>
            </a:r>
            <a:endParaRPr lang="zh-CN" altLang="en-US"/>
          </a:p>
          <a:p>
            <a:pPr marL="0" indent="0" algn="ctr">
              <a:buNone/>
            </a:pPr>
            <a:r>
              <a:rPr lang="zh-CN" altLang="en-US">
                <a:sym typeface="+mn-ea"/>
              </a:rPr>
              <a:t>我知道，</a:t>
            </a:r>
            <a:endParaRPr lang="zh-CN" altLang="en-US"/>
          </a:p>
          <a:p>
            <a:pPr marL="0" indent="0" algn="ctr">
              <a:buNone/>
            </a:pPr>
            <a:r>
              <a:rPr lang="zh-CN" altLang="en-US">
                <a:sym typeface="+mn-ea"/>
              </a:rPr>
              <a:t>当我不再伤害自己，</a:t>
            </a:r>
            <a:endParaRPr lang="zh-CN" altLang="en-US"/>
          </a:p>
          <a:p>
            <a:pPr marL="0" indent="0" algn="ctr">
              <a:buNone/>
            </a:pPr>
            <a:r>
              <a:rPr lang="zh-CN" altLang="en-US">
                <a:sym typeface="+mn-ea"/>
              </a:rPr>
              <a:t>便没有人可以伤害我。</a:t>
            </a:r>
            <a:endParaRPr lang="zh-CN" altLang="en-US"/>
          </a:p>
          <a:p>
            <a:pPr marL="0" indent="0" algn="ctr">
              <a:buNone/>
            </a:pPr>
            <a:r>
              <a:rPr lang="zh-CN" altLang="en-US">
                <a:sym typeface="+mn-ea"/>
              </a:rPr>
              <a:t>我放下武器，</a:t>
            </a:r>
            <a:endParaRPr lang="zh-CN" altLang="en-US"/>
          </a:p>
          <a:p>
            <a:pPr marL="0" indent="0" algn="ctr">
              <a:buNone/>
            </a:pPr>
            <a:r>
              <a:rPr lang="zh-CN" altLang="en-US">
                <a:sym typeface="+mn-ea"/>
              </a:rPr>
              <a:t>敞开心，</a:t>
            </a:r>
            <a:endParaRPr lang="zh-CN" altLang="en-US"/>
          </a:p>
          <a:p>
            <a:pPr marL="0" indent="0" algn="ctr">
              <a:buNone/>
            </a:pPr>
            <a:r>
              <a:rPr lang="zh-CN" altLang="en-US">
                <a:sym typeface="+mn-ea"/>
              </a:rPr>
              <a:t>当我的心，</a:t>
            </a:r>
            <a:endParaRPr lang="zh-CN" altLang="en-US"/>
          </a:p>
          <a:p>
            <a:pPr marL="0" indent="0" algn="ctr">
              <a:buNone/>
            </a:pPr>
            <a:r>
              <a:rPr lang="zh-CN" altLang="en-US">
                <a:sym typeface="+mn-ea"/>
              </a:rPr>
              <a:t>柔软起来，</a:t>
            </a:r>
            <a:endParaRPr lang="zh-CN" altLang="en-US"/>
          </a:p>
          <a:p>
            <a:pPr marL="0" indent="0" algn="ctr">
              <a:buNone/>
            </a:pPr>
            <a:r>
              <a:rPr lang="zh-CN" altLang="en-US">
                <a:sym typeface="+mn-ea"/>
              </a:rPr>
              <a:t>便在爱和慈悲里，</a:t>
            </a:r>
            <a:endParaRPr lang="zh-CN" altLang="en-US"/>
          </a:p>
          <a:p>
            <a:pPr marL="0" indent="0" algn="ctr">
              <a:buNone/>
            </a:pPr>
            <a:r>
              <a:rPr lang="zh-CN" altLang="en-US">
                <a:sym typeface="+mn-ea"/>
              </a:rPr>
              <a:t>与你明亮而温暖地相遇。</a:t>
            </a:r>
            <a:endParaRPr lang="zh-CN" altLang="en-US"/>
          </a:p>
          <a:p>
            <a:pPr marL="0" indent="0" algn="ctr">
              <a:buNone/>
            </a:pPr>
            <a:endParaRPr lang="zh-CN" altLang="en-US"/>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normAutofit lnSpcReduction="20000"/>
          </a:bodyPr>
          <a:p>
            <a:pPr marL="0" indent="0" algn="ctr">
              <a:buNone/>
            </a:pPr>
            <a:r>
              <a:rPr lang="zh-CN" altLang="en-US">
                <a:sym typeface="+mn-ea"/>
              </a:rPr>
              <a:t>原来，</a:t>
            </a:r>
            <a:endParaRPr lang="zh-CN" altLang="en-US"/>
          </a:p>
          <a:p>
            <a:pPr marL="0" indent="0" algn="ctr">
              <a:buNone/>
            </a:pPr>
            <a:r>
              <a:rPr lang="zh-CN" altLang="en-US">
                <a:sym typeface="+mn-ea"/>
              </a:rPr>
              <a:t>让内心强大，</a:t>
            </a:r>
            <a:endParaRPr lang="zh-CN" altLang="en-US"/>
          </a:p>
          <a:p>
            <a:pPr marL="0" indent="0" algn="ctr">
              <a:buNone/>
            </a:pPr>
            <a:r>
              <a:rPr lang="zh-CN" altLang="en-US">
                <a:sym typeface="+mn-ea"/>
              </a:rPr>
              <a:t>我只需要，</a:t>
            </a:r>
            <a:endParaRPr lang="zh-CN" altLang="en-US"/>
          </a:p>
          <a:p>
            <a:pPr marL="0" indent="0" algn="ctr">
              <a:buNone/>
            </a:pPr>
            <a:r>
              <a:rPr lang="zh-CN" altLang="en-US">
                <a:sym typeface="+mn-ea"/>
              </a:rPr>
              <a:t>看到自己，</a:t>
            </a:r>
            <a:endParaRPr lang="zh-CN" altLang="en-US"/>
          </a:p>
          <a:p>
            <a:pPr marL="0" indent="0" algn="ctr">
              <a:buNone/>
            </a:pPr>
            <a:r>
              <a:rPr lang="zh-CN" altLang="en-US">
                <a:sym typeface="+mn-ea"/>
              </a:rPr>
              <a:t>接纳我还不能做的，</a:t>
            </a:r>
            <a:endParaRPr lang="zh-CN" altLang="en-US"/>
          </a:p>
          <a:p>
            <a:pPr marL="0" indent="0" algn="ctr">
              <a:buNone/>
            </a:pPr>
            <a:r>
              <a:rPr lang="zh-CN" altLang="en-US">
                <a:sym typeface="+mn-ea"/>
              </a:rPr>
              <a:t>欣赏我已经做到的，</a:t>
            </a:r>
            <a:endParaRPr lang="zh-CN" altLang="en-US"/>
          </a:p>
          <a:p>
            <a:pPr marL="0" indent="0" algn="ctr">
              <a:buNone/>
            </a:pPr>
            <a:r>
              <a:rPr lang="zh-CN" altLang="en-US">
                <a:sym typeface="+mn-ea"/>
              </a:rPr>
              <a:t>并且相信，</a:t>
            </a:r>
            <a:endParaRPr lang="zh-CN" altLang="en-US"/>
          </a:p>
          <a:p>
            <a:pPr marL="0" indent="0" algn="ctr">
              <a:buNone/>
            </a:pPr>
            <a:r>
              <a:rPr lang="zh-CN" altLang="en-US">
                <a:sym typeface="+mn-ea"/>
              </a:rPr>
              <a:t>走过这个历程，</a:t>
            </a:r>
            <a:endParaRPr lang="zh-CN" altLang="en-US"/>
          </a:p>
          <a:p>
            <a:pPr marL="0" indent="0" algn="ctr">
              <a:buNone/>
            </a:pPr>
            <a:r>
              <a:rPr lang="zh-CN" altLang="en-US">
                <a:sym typeface="+mn-ea"/>
              </a:rPr>
              <a:t>终究可以活出自己，</a:t>
            </a:r>
            <a:endParaRPr lang="zh-CN" altLang="en-US"/>
          </a:p>
          <a:p>
            <a:pPr marL="0" indent="0" algn="ctr">
              <a:buNone/>
            </a:pPr>
            <a:r>
              <a:rPr lang="zh-CN" altLang="en-US">
                <a:sym typeface="+mn-ea"/>
              </a:rPr>
              <a:t>绽放自己。</a:t>
            </a:r>
            <a:endParaRPr lang="zh-CN" altLang="en-US"/>
          </a:p>
          <a:p>
            <a:endParaRPr lang="zh-CN" altLang="en-US"/>
          </a:p>
          <a:p>
            <a:endParaRPr lang="zh-CN" altLang="en-US"/>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704" y="2322830"/>
            <a:ext cx="12857339" cy="2551749"/>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等腰三角形 44"/>
            <p:cNvSpPr/>
            <p:nvPr/>
          </p:nvSpPr>
          <p:spPr>
            <a:xfrm flipV="1">
              <a:off x="200258" y="602633"/>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矩形 45"/>
            <p:cNvSpPr/>
            <p:nvPr/>
          </p:nvSpPr>
          <p:spPr>
            <a:xfrm>
              <a:off x="170694" y="261768"/>
              <a:ext cx="3936003" cy="6119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平行四边形 46"/>
            <p:cNvSpPr/>
            <p:nvPr/>
          </p:nvSpPr>
          <p:spPr>
            <a:xfrm>
              <a:off x="376965" y="178257"/>
              <a:ext cx="1036076" cy="779005"/>
            </a:xfrm>
            <a:prstGeom prst="parallelogram">
              <a:avLst>
                <a:gd name="adj" fmla="val 4820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6"/>
            <p:cNvSpPr txBox="1"/>
            <p:nvPr/>
          </p:nvSpPr>
          <p:spPr>
            <a:xfrm>
              <a:off x="627581" y="284178"/>
              <a:ext cx="569115" cy="529913"/>
            </a:xfrm>
            <a:prstGeom prst="rect">
              <a:avLst/>
            </a:prstGeom>
            <a:noFill/>
          </p:spPr>
          <p:txBody>
            <a:bodyPr wrap="square" lIns="0" tIns="0" rIns="0" bIns="0" rtlCol="0">
              <a:spAutoFit/>
            </a:bodyPr>
            <a:lstStyle/>
            <a:p>
              <a:pPr algn="ctr"/>
              <a:r>
                <a:rPr lang="en-US" altLang="zh-CN" sz="1125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03</a:t>
              </a:r>
              <a:endParaRPr lang="zh-CN" altLang="en-US"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Box 48"/>
          <p:cNvSpPr txBox="1"/>
          <p:nvPr/>
        </p:nvSpPr>
        <p:spPr>
          <a:xfrm>
            <a:off x="3719195" y="3119755"/>
            <a:ext cx="8976360" cy="830580"/>
          </a:xfrm>
          <a:prstGeom prst="rect">
            <a:avLst/>
          </a:prstGeom>
          <a:noFill/>
        </p:spPr>
        <p:txBody>
          <a:bodyPr wrap="square" lIns="0" tIns="0" rIns="0" bIns="0" rtlCol="0">
            <a:spAutoFit/>
          </a:bodyPr>
          <a:lstStyle/>
          <a:p>
            <a:r>
              <a:rPr lang="zh-CN" altLang="en-US" sz="5400" dirty="0">
                <a:solidFill>
                  <a:schemeClr val="bg1"/>
                </a:solidFill>
                <a:latin typeface="Arial" panose="020B0604020202020204" pitchFamily="34" charset="0"/>
                <a:ea typeface="微软雅黑" panose="020B0503020204020204" pitchFamily="34" charset="-122"/>
                <a:sym typeface="Arial" panose="020B0604020202020204" pitchFamily="34" charset="0"/>
              </a:rPr>
              <a:t>大学生自我意识的完善</a:t>
            </a:r>
            <a:endParaRPr lang="zh-CN" altLang="en-US" sz="5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49"/>
                                        </p:tgtEl>
                                        <p:attrNameLst>
                                          <p:attrName>style.visibility</p:attrName>
                                        </p:attrNameLst>
                                      </p:cBhvr>
                                      <p:to>
                                        <p:strVal val="visible"/>
                                      </p:to>
                                    </p:set>
                                    <p:animEffect transition="in" filter="wipe(left)">
                                      <p:cBhvr>
                                        <p:cTn id="12" dur="200"/>
                                        <p:tgtEl>
                                          <p:spTgt spid="49"/>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49"/>
                                        </p:tgtEl>
                                      </p:cBhvr>
                                      <p:to x="80000" y="100000"/>
                                    </p:animScale>
                                    <p:anim by="(#ppt_w*0.10)" calcmode="lin" valueType="num">
                                      <p:cBhvr>
                                        <p:cTn id="15" dur="50" autoRev="1" fill="hold">
                                          <p:stCondLst>
                                            <p:cond delay="0"/>
                                          </p:stCondLst>
                                        </p:cTn>
                                        <p:tgtEl>
                                          <p:spTgt spid="49"/>
                                        </p:tgtEl>
                                        <p:attrNameLst>
                                          <p:attrName>ppt_x</p:attrName>
                                        </p:attrNameLst>
                                      </p:cBhvr>
                                    </p:anim>
                                    <p:anim by="(-#ppt_w*0.10)" calcmode="lin" valueType="num">
                                      <p:cBhvr>
                                        <p:cTn id="16" dur="50" autoRev="1" fill="hold">
                                          <p:stCondLst>
                                            <p:cond delay="0"/>
                                          </p:stCondLst>
                                        </p:cTn>
                                        <p:tgtEl>
                                          <p:spTgt spid="49"/>
                                        </p:tgtEl>
                                        <p:attrNameLst>
                                          <p:attrName>ppt_y</p:attrName>
                                        </p:attrNameLst>
                                      </p:cBhvr>
                                    </p:anim>
                                    <p:animRot by="-480000">
                                      <p:cBhvr>
                                        <p:cTn id="17" dur="50" autoRev="1" fill="hold">
                                          <p:stCondLst>
                                            <p:cond delay="0"/>
                                          </p:stCondLst>
                                        </p:cTn>
                                        <p:tgtEl>
                                          <p:spTgt spid="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ltLang="zh-CN" dirty="0"/>
              <a:t>【</a:t>
            </a:r>
            <a:r>
              <a:rPr lang="zh-CN" altLang="en-US" dirty="0"/>
              <a:t>案例导入</a:t>
            </a:r>
            <a:r>
              <a:rPr lang="en-US" altLang="zh-CN" dirty="0" smtClean="0"/>
              <a:t>】</a:t>
            </a:r>
            <a:r>
              <a:rPr dirty="0">
                <a:sym typeface="+mn-ea"/>
              </a:rPr>
              <a:t>晓梦的自我实现之旅</a:t>
            </a:r>
            <a:endParaRPr lang="zh-CN" altLang="en-US" dirty="0"/>
          </a:p>
        </p:txBody>
      </p:sp>
      <p:sp>
        <p:nvSpPr>
          <p:cNvPr id="100" name="文本框 99"/>
          <p:cNvSpPr txBox="1"/>
          <p:nvPr/>
        </p:nvSpPr>
        <p:spPr>
          <a:xfrm>
            <a:off x="452755" y="1384300"/>
            <a:ext cx="12265025" cy="5426075"/>
          </a:xfrm>
          <a:prstGeom prst="rect">
            <a:avLst/>
          </a:prstGeom>
          <a:noFill/>
          <a:ln w="9525">
            <a:noFill/>
          </a:ln>
        </p:spPr>
        <p:txBody>
          <a:bodyPr wrap="square">
            <a:spAutoFit/>
          </a:bodyPr>
          <a:p>
            <a:pPr marL="0" indent="0" algn="l" defTabSz="914400" fontAlgn="auto">
              <a:lnSpc>
                <a:spcPct val="150000"/>
              </a:lnSpc>
              <a:spcBef>
                <a:spcPts val="1000"/>
              </a:spcBef>
              <a:buClrTx/>
              <a:buSzTx/>
              <a:buFont typeface="Arial" panose="020B0604020202020204" pitchFamily="34" charset="0"/>
              <a:buNone/>
            </a:pPr>
            <a:r>
              <a:rPr lang="en-US" sz="2000" b="0" dirty="0">
                <a:latin typeface="华文中宋" panose="02010600040101010101" pitchFamily="2" charset="-122"/>
                <a:ea typeface="华文中宋" panose="02010600040101010101" pitchFamily="2" charset="-122"/>
              </a:rPr>
              <a:t>      </a:t>
            </a:r>
            <a:r>
              <a:rPr sz="2000" b="0" dirty="0">
                <a:latin typeface="华文中宋" panose="02010600040101010101" pitchFamily="2" charset="-122"/>
                <a:ea typeface="华文中宋" panose="02010600040101010101" pitchFamily="2" charset="-122"/>
              </a:rPr>
              <a:t>晓梦，一个来自边远农村家庭的孩子，迎来了她人生中的重要阶段——大学。然而，面对多姿多彩的大学活动，晓梦感到无所适从。大学的教育是自由、开放、多元的，她应该朝哪个方向发展呢？一次偶然的机会，晓梦通过社团招新活动加入了学校的心理健康协会，成为一名心灵使者。后来，她又被选为班级心理委员，负责班级的心理健康宣传和活动组织。</a:t>
            </a:r>
            <a:endParaRPr sz="2000" b="0" dirty="0">
              <a:latin typeface="华文中宋" panose="02010600040101010101" pitchFamily="2" charset="-122"/>
              <a:ea typeface="华文中宋" panose="02010600040101010101" pitchFamily="2" charset="-122"/>
            </a:endParaRPr>
          </a:p>
          <a:p>
            <a:pPr marL="0" indent="0" algn="l" defTabSz="914400" fontAlgn="auto">
              <a:lnSpc>
                <a:spcPct val="150000"/>
              </a:lnSpc>
              <a:spcBef>
                <a:spcPts val="1000"/>
              </a:spcBef>
              <a:buClrTx/>
              <a:buSzTx/>
              <a:buFont typeface="Arial" panose="020B0604020202020204" pitchFamily="34" charset="0"/>
              <a:buNone/>
            </a:pPr>
            <a:r>
              <a:rPr sz="2000" b="0" dirty="0">
                <a:latin typeface="华文中宋" panose="02010600040101010101" pitchFamily="2" charset="-122"/>
                <a:ea typeface="华文中宋" panose="02010600040101010101" pitchFamily="2" charset="-122"/>
              </a:rPr>
              <a:t> </a:t>
            </a:r>
            <a:r>
              <a:rPr lang="en-US" sz="2000" b="0" dirty="0">
                <a:latin typeface="华文中宋" panose="02010600040101010101" pitchFamily="2" charset="-122"/>
                <a:ea typeface="华文中宋" panose="02010600040101010101" pitchFamily="2" charset="-122"/>
              </a:rPr>
              <a:t>     </a:t>
            </a:r>
            <a:r>
              <a:rPr sz="2000" b="0" dirty="0">
                <a:latin typeface="华文中宋" panose="02010600040101010101" pitchFamily="2" charset="-122"/>
                <a:ea typeface="华文中宋" panose="02010600040101010101" pitchFamily="2" charset="-122"/>
              </a:rPr>
              <a:t>在心理健康协会的第一次培训上，晓梦第一次听到“自我实现”这个名词。开始时她并不是很理解，只是产生了一个疑问：“我要成为怎样的自己？”后来，指导老师用苏轼的一句名言“博观而约取，厚积而薄发”来启发晓梦，让她意识到，既然不知道想成为怎样的自己，那就在有限的时间里多经历、多学习，通过实践去寻找答案。</a:t>
            </a:r>
            <a:endParaRPr sz="2000" b="0" dirty="0">
              <a:latin typeface="华文中宋" panose="02010600040101010101" pitchFamily="2" charset="-122"/>
              <a:ea typeface="华文中宋" panose="02010600040101010101" pitchFamily="2" charset="-122"/>
            </a:endParaRPr>
          </a:p>
          <a:p>
            <a:pPr marL="0" indent="0" algn="l" defTabSz="914400" fontAlgn="auto">
              <a:lnSpc>
                <a:spcPct val="150000"/>
              </a:lnSpc>
              <a:spcBef>
                <a:spcPts val="1000"/>
              </a:spcBef>
              <a:buClrTx/>
              <a:buSzTx/>
              <a:buFont typeface="Arial" panose="020B0604020202020204" pitchFamily="34" charset="0"/>
              <a:buNone/>
            </a:pPr>
            <a:r>
              <a:rPr sz="2000" b="0" dirty="0">
                <a:latin typeface="华文中宋" panose="02010600040101010101" pitchFamily="2" charset="-122"/>
                <a:ea typeface="华文中宋" panose="02010600040101010101" pitchFamily="2" charset="-122"/>
              </a:rPr>
              <a:t> </a:t>
            </a:r>
            <a:r>
              <a:rPr lang="en-US" sz="2000" b="0" dirty="0">
                <a:latin typeface="华文中宋" panose="02010600040101010101" pitchFamily="2" charset="-122"/>
                <a:ea typeface="华文中宋" panose="02010600040101010101" pitchFamily="2" charset="-122"/>
              </a:rPr>
              <a:t>     </a:t>
            </a:r>
            <a:r>
              <a:rPr sz="2000" b="0" dirty="0">
                <a:latin typeface="华文中宋" panose="02010600040101010101" pitchFamily="2" charset="-122"/>
                <a:ea typeface="华文中宋" panose="02010600040101010101" pitchFamily="2" charset="-122"/>
              </a:rPr>
              <a:t>大学三年来，晓梦积极参与心理健康协会的特教关爱之旅活动，并在每一年的暑假参加学校组织的“三下乡”爱心支教公益活动。这些丰富的经历让晓梦逐渐明白，她想要成为一个积极实现自我价值的人。与此同时，她发现自己可以通过帮助别人来作大自己的人生格局，实现人生价值的最大化。</a:t>
            </a:r>
            <a:endParaRPr sz="2000" b="0" dirty="0">
              <a:latin typeface="华文中宋" panose="02010600040101010101" pitchFamily="2" charset="-122"/>
              <a:ea typeface="华文中宋" panose="02010600040101010101" pitchFamily="2" charset="-122"/>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思考</a:t>
            </a:r>
            <a:endParaRPr lang="zh-CN" altLang="en-US" dirty="0"/>
          </a:p>
        </p:txBody>
      </p:sp>
      <p:sp>
        <p:nvSpPr>
          <p:cNvPr id="3" name="内容占位符 2"/>
          <p:cNvSpPr>
            <a:spLocks noGrp="1"/>
          </p:cNvSpPr>
          <p:nvPr>
            <p:ph idx="1"/>
          </p:nvPr>
        </p:nvSpPr>
        <p:spPr>
          <a:xfrm>
            <a:off x="4269135" y="1925638"/>
            <a:ext cx="7128792" cy="4589462"/>
          </a:xfrm>
        </p:spPr>
        <p:txBody>
          <a:bodyPr/>
          <a:lstStyle/>
          <a:p>
            <a:pPr>
              <a:lnSpc>
                <a:spcPct val="150000"/>
              </a:lnSpc>
            </a:pPr>
            <a:r>
              <a:rPr lang="zh-CN" altLang="en-US" dirty="0"/>
              <a:t>你想成为一个怎样的自己？</a:t>
            </a:r>
            <a:endParaRPr lang="zh-CN" altLang="en-US" dirty="0"/>
          </a:p>
          <a:p>
            <a:pPr>
              <a:lnSpc>
                <a:spcPct val="150000"/>
              </a:lnSpc>
            </a:pPr>
            <a:r>
              <a:rPr lang="zh-CN" altLang="en-US" dirty="0"/>
              <a:t>大学生该如何实现自我价值？</a:t>
            </a:r>
            <a:endParaRPr lang="zh-CN" altLang="en-US" dirty="0"/>
          </a:p>
          <a:p>
            <a:pPr marL="0" indent="0">
              <a:buNone/>
            </a:pPr>
            <a:endParaRPr lang="zh-CN" altLang="en-US" dirty="0"/>
          </a:p>
          <a:p>
            <a:pPr marL="0" indent="0">
              <a:buNone/>
            </a:pPr>
            <a:endParaRPr lang="zh-CN" altLang="en-US" dirty="0"/>
          </a:p>
        </p:txBody>
      </p:sp>
      <p:grpSp>
        <p:nvGrpSpPr>
          <p:cNvPr id="4" name="Group 4"/>
          <p:cNvGrpSpPr/>
          <p:nvPr/>
        </p:nvGrpSpPr>
        <p:grpSpPr>
          <a:xfrm>
            <a:off x="392689" y="3853000"/>
            <a:ext cx="3679629" cy="1884340"/>
            <a:chOff x="1047907" y="3811318"/>
            <a:chExt cx="3673475" cy="1881188"/>
          </a:xfrm>
        </p:grpSpPr>
        <p:grpSp>
          <p:nvGrpSpPr>
            <p:cNvPr id="5" name="Group 5"/>
            <p:cNvGrpSpPr/>
            <p:nvPr/>
          </p:nvGrpSpPr>
          <p:grpSpPr bwMode="auto">
            <a:xfrm>
              <a:off x="1047907" y="3965306"/>
              <a:ext cx="3673475" cy="1727200"/>
              <a:chOff x="1728" y="3024"/>
              <a:chExt cx="2304" cy="1080"/>
            </a:xfrm>
          </p:grpSpPr>
          <p:sp>
            <p:nvSpPr>
              <p:cNvPr id="7" name="Freeform 5"/>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6"/>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grpSp>
        <p:nvGrpSpPr>
          <p:cNvPr id="9" name="Group 9"/>
          <p:cNvGrpSpPr/>
          <p:nvPr/>
        </p:nvGrpSpPr>
        <p:grpSpPr>
          <a:xfrm>
            <a:off x="1004904" y="2828943"/>
            <a:ext cx="2488600" cy="1544044"/>
            <a:chOff x="1659095" y="2788969"/>
            <a:chExt cx="2484437" cy="1541462"/>
          </a:xfrm>
        </p:grpSpPr>
        <p:grpSp>
          <p:nvGrpSpPr>
            <p:cNvPr id="10" name="Group 8"/>
            <p:cNvGrpSpPr/>
            <p:nvPr/>
          </p:nvGrpSpPr>
          <p:grpSpPr bwMode="auto">
            <a:xfrm>
              <a:off x="1659095" y="2957244"/>
              <a:ext cx="2484437" cy="1373187"/>
              <a:chOff x="2016" y="1944"/>
              <a:chExt cx="1728" cy="936"/>
            </a:xfrm>
          </p:grpSpPr>
          <p:sp>
            <p:nvSpPr>
              <p:cNvPr id="12" name="Freeform 9"/>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0"/>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sp>
        <p:nvSpPr>
          <p:cNvPr id="14" name="Freeform 12"/>
          <p:cNvSpPr/>
          <p:nvPr/>
        </p:nvSpPr>
        <p:spPr bwMode="auto">
          <a:xfrm>
            <a:off x="1532831" y="1674479"/>
            <a:ext cx="1432734" cy="1469310"/>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p:spPr>
        <p:txBody>
          <a:bodyPr wrap="none" anchor="ctr"/>
          <a:lstStyle/>
          <a:p>
            <a:pPr algn="just" defTabSz="916305">
              <a:lnSpc>
                <a:spcPct val="120000"/>
              </a:lnSpc>
              <a:defRPr/>
            </a:pPr>
            <a:endParaRPr lang="zh-CN" altLang="en-US" sz="780"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9"/>
          <p:cNvSpPr>
            <a:spLocks noEditPoints="1"/>
          </p:cNvSpPr>
          <p:nvPr/>
        </p:nvSpPr>
        <p:spPr bwMode="auto">
          <a:xfrm>
            <a:off x="2063446" y="3667406"/>
            <a:ext cx="459409" cy="443617"/>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1"/>
          <p:cNvSpPr>
            <a:spLocks noChangeAspect="1" noEditPoints="1"/>
          </p:cNvSpPr>
          <p:nvPr/>
        </p:nvSpPr>
        <p:spPr bwMode="auto">
          <a:xfrm>
            <a:off x="2010829" y="2407745"/>
            <a:ext cx="480357" cy="480867"/>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en-US" sz="78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7" name="Group 21"/>
          <p:cNvGrpSpPr/>
          <p:nvPr/>
        </p:nvGrpSpPr>
        <p:grpSpPr>
          <a:xfrm>
            <a:off x="2033876" y="5027656"/>
            <a:ext cx="452232" cy="443617"/>
            <a:chOff x="6786562" y="796925"/>
            <a:chExt cx="500063" cy="490538"/>
          </a:xfrm>
          <a:solidFill>
            <a:schemeClr val="bg1"/>
          </a:solidFill>
        </p:grpSpPr>
        <p:sp>
          <p:nvSpPr>
            <p:cNvPr id="18"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29"/>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0"/>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900" fill="hold"/>
                                        <p:tgtEl>
                                          <p:spTgt spid="4"/>
                                        </p:tgtEl>
                                        <p:attrNameLst>
                                          <p:attrName>ppt_x</p:attrName>
                                        </p:attrNameLst>
                                      </p:cBhvr>
                                      <p:tavLst>
                                        <p:tav tm="0">
                                          <p:val>
                                            <p:strVal val="#ppt_x"/>
                                          </p:val>
                                        </p:tav>
                                        <p:tav tm="100000">
                                          <p:val>
                                            <p:strVal val="#ppt_x"/>
                                          </p:val>
                                        </p:tav>
                                      </p:tavLst>
                                    </p:anim>
                                    <p:anim calcmode="lin" valueType="num">
                                      <p:cBhvr additive="base">
                                        <p:cTn id="8" dur="19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Effect transition="in" filter="fade">
                                      <p:cBhvr>
                                        <p:cTn id="21" dur="500"/>
                                        <p:tgtEl>
                                          <p:spTgt spid="17"/>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P spid="15" grpId="0" bldLvl="0" animBg="1"/>
      <p:bldP spid="16" grpId="0" bldLvl="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dirty="0"/>
              <a:t>一、正确认识自我</a:t>
            </a:r>
            <a:endParaRPr lang="zh-CN" altLang="en-US" dirty="0"/>
          </a:p>
        </p:txBody>
      </p:sp>
      <p:sp>
        <p:nvSpPr>
          <p:cNvPr id="3" name="内容占位符 2"/>
          <p:cNvSpPr>
            <a:spLocks noGrp="1"/>
          </p:cNvSpPr>
          <p:nvPr>
            <p:ph idx="1"/>
          </p:nvPr>
        </p:nvSpPr>
        <p:spPr/>
        <p:txBody>
          <a:bodyPr>
            <a:normAutofit/>
          </a:bodyPr>
          <a:p>
            <a:pPr>
              <a:lnSpc>
                <a:spcPct val="150000"/>
              </a:lnSpc>
            </a:pPr>
            <a:r>
              <a:rPr lang="zh-CN" altLang="en-US" dirty="0"/>
              <a:t>“人贵有自知之明”，如果一个人能够全面正确地认识自我，客观准确地评价自我，他就能够量力而行，进而确立恰当的奋斗目标，并为实现自我价值做出不懈的努力。</a:t>
            </a:r>
            <a:endParaRPr lang="zh-CN" altLang="en-US" dirty="0"/>
          </a:p>
          <a:p>
            <a:pPr>
              <a:lnSpc>
                <a:spcPct val="150000"/>
              </a:lnSpc>
            </a:pPr>
            <a:r>
              <a:rPr lang="zh-CN" altLang="en-US" dirty="0"/>
              <a:t>大学生可以从两个方面加强对自我的认识：</a:t>
            </a:r>
            <a:endParaRPr lang="zh-CN" altLang="en-US" dirty="0"/>
          </a:p>
          <a:p>
            <a:pPr lvl="1">
              <a:lnSpc>
                <a:spcPct val="150000"/>
              </a:lnSpc>
              <a:buFont typeface="Wingdings" panose="05000000000000000000" charset="0"/>
              <a:buChar char="ü"/>
            </a:pPr>
            <a:r>
              <a:rPr lang="zh-CN" altLang="en-US" dirty="0"/>
              <a:t>从对内的反思、自省中认识自我</a:t>
            </a:r>
            <a:endParaRPr lang="zh-CN" altLang="en-US" dirty="0"/>
          </a:p>
          <a:p>
            <a:pPr lvl="1">
              <a:lnSpc>
                <a:spcPct val="150000"/>
              </a:lnSpc>
              <a:buFont typeface="Wingdings" panose="05000000000000000000" charset="0"/>
              <a:buChar char="ü"/>
            </a:pPr>
            <a:r>
              <a:rPr lang="zh-CN" altLang="en-US" dirty="0"/>
              <a:t>从我与他人的关系中认识自我</a:t>
            </a:r>
            <a:endParaRPr lang="zh-CN" altLang="en-US" dirty="0"/>
          </a:p>
          <a:p>
            <a:pPr>
              <a:lnSpc>
                <a:spcPct val="150000"/>
              </a:lnSpc>
            </a:pPr>
            <a:endParaRPr lang="zh-CN" alt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p:nvPr/>
        </p:nvSpPr>
        <p:spPr bwMode="auto">
          <a:xfrm>
            <a:off x="0" y="0"/>
            <a:ext cx="8071561" cy="4596949"/>
          </a:xfrm>
          <a:custGeom>
            <a:avLst/>
            <a:gdLst>
              <a:gd name="T0" fmla="*/ 2665 w 2665"/>
              <a:gd name="T1" fmla="*/ 0 h 1127"/>
              <a:gd name="T2" fmla="*/ 0 w 2665"/>
              <a:gd name="T3" fmla="*/ 0 h 1127"/>
              <a:gd name="T4" fmla="*/ 652 w 2665"/>
              <a:gd name="T5" fmla="*/ 1127 h 1127"/>
              <a:gd name="T6" fmla="*/ 2665 w 2665"/>
              <a:gd name="T7" fmla="*/ 0 h 1127"/>
              <a:gd name="connsiteX0" fmla="*/ 10000 w 10000"/>
              <a:gd name="connsiteY0" fmla="*/ 0 h 13164"/>
              <a:gd name="connsiteX1" fmla="*/ 0 w 10000"/>
              <a:gd name="connsiteY1" fmla="*/ 0 h 13164"/>
              <a:gd name="connsiteX2" fmla="*/ 16 w 10000"/>
              <a:gd name="connsiteY2" fmla="*/ 13164 h 13164"/>
              <a:gd name="connsiteX3" fmla="*/ 10000 w 10000"/>
              <a:gd name="connsiteY3" fmla="*/ 0 h 13164"/>
            </a:gdLst>
            <a:ahLst/>
            <a:cxnLst>
              <a:cxn ang="0">
                <a:pos x="connsiteX0" y="connsiteY0"/>
              </a:cxn>
              <a:cxn ang="0">
                <a:pos x="connsiteX1" y="connsiteY1"/>
              </a:cxn>
              <a:cxn ang="0">
                <a:pos x="connsiteX2" y="connsiteY2"/>
              </a:cxn>
              <a:cxn ang="0">
                <a:pos x="connsiteX3" y="connsiteY3"/>
              </a:cxn>
            </a:cxnLst>
            <a:rect l="l" t="t" r="r" b="b"/>
            <a:pathLst>
              <a:path w="10000" h="13164">
                <a:moveTo>
                  <a:pt x="10000" y="0"/>
                </a:moveTo>
                <a:lnTo>
                  <a:pt x="0" y="0"/>
                </a:lnTo>
                <a:cubicBezTo>
                  <a:pt x="5" y="4388"/>
                  <a:pt x="11" y="8776"/>
                  <a:pt x="16" y="13164"/>
                </a:cubicBezTo>
                <a:lnTo>
                  <a:pt x="10000" y="0"/>
                </a:lnTo>
                <a:close/>
              </a:path>
            </a:pathLst>
          </a:custGeom>
          <a:solidFill>
            <a:schemeClr val="accent1"/>
          </a:solidFill>
          <a:ln>
            <a:noFill/>
          </a:ln>
        </p:spPr>
        <p:txBody>
          <a:bodyPr vert="horz" wrap="square" lIns="128580" tIns="64290" rIns="128580" bIns="64290" numCol="1" anchor="t" anchorCtr="0" compatLnSpc="1"/>
          <a:lstStyle/>
          <a:p>
            <a:endParaRPr lang="zh-CN" altLang="en-US"/>
          </a:p>
        </p:txBody>
      </p:sp>
      <p:sp>
        <p:nvSpPr>
          <p:cNvPr id="10" name="任意多边形 9"/>
          <p:cNvSpPr/>
          <p:nvPr/>
        </p:nvSpPr>
        <p:spPr bwMode="auto">
          <a:xfrm>
            <a:off x="0" y="0"/>
            <a:ext cx="6303578" cy="7232650"/>
          </a:xfrm>
          <a:custGeom>
            <a:avLst/>
            <a:gdLst>
              <a:gd name="connsiteX0" fmla="*/ 0 w 6303578"/>
              <a:gd name="connsiteY0" fmla="*/ 5940123 h 7232650"/>
              <a:gd name="connsiteX1" fmla="*/ 707864 w 6303578"/>
              <a:gd name="connsiteY1" fmla="*/ 7232650 h 7232650"/>
              <a:gd name="connsiteX2" fmla="*/ 0 w 6303578"/>
              <a:gd name="connsiteY2" fmla="*/ 7232650 h 7232650"/>
              <a:gd name="connsiteX3" fmla="*/ 0 w 6303578"/>
              <a:gd name="connsiteY3" fmla="*/ 0 h 7232650"/>
              <a:gd name="connsiteX4" fmla="*/ 2087752 w 6303578"/>
              <a:gd name="connsiteY4" fmla="*/ 0 h 7232650"/>
              <a:gd name="connsiteX5" fmla="*/ 6303578 w 6303578"/>
              <a:gd name="connsiteY5" fmla="*/ 7232650 h 7232650"/>
              <a:gd name="connsiteX6" fmla="*/ 707865 w 6303578"/>
              <a:gd name="connsiteY6" fmla="*/ 7232650 h 7232650"/>
              <a:gd name="connsiteX7" fmla="*/ 0 w 6303578"/>
              <a:gd name="connsiteY7" fmla="*/ 5940123 h 7232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03578" h="7232650">
                <a:moveTo>
                  <a:pt x="0" y="5940123"/>
                </a:moveTo>
                <a:lnTo>
                  <a:pt x="707864" y="7232650"/>
                </a:lnTo>
                <a:lnTo>
                  <a:pt x="0" y="7232650"/>
                </a:lnTo>
                <a:close/>
                <a:moveTo>
                  <a:pt x="0" y="0"/>
                </a:moveTo>
                <a:lnTo>
                  <a:pt x="2087752" y="0"/>
                </a:lnTo>
                <a:lnTo>
                  <a:pt x="6303578" y="7232650"/>
                </a:lnTo>
                <a:lnTo>
                  <a:pt x="707865" y="7232650"/>
                </a:lnTo>
                <a:lnTo>
                  <a:pt x="0" y="5940123"/>
                </a:lnTo>
                <a:close/>
              </a:path>
            </a:pathLst>
          </a:custGeom>
          <a:solidFill>
            <a:schemeClr val="accent2"/>
          </a:solidFill>
          <a:ln>
            <a:noFill/>
          </a:ln>
        </p:spPr>
        <p:txBody>
          <a:bodyPr vert="horz" wrap="square" lIns="128580" tIns="64290" rIns="128580" bIns="64290" numCol="1" anchor="t" anchorCtr="0" compatLnSpc="1">
            <a:noAutofit/>
          </a:bodyPr>
          <a:lstStyle/>
          <a:p>
            <a:endParaRPr lang="zh-CN" altLang="en-US"/>
          </a:p>
        </p:txBody>
      </p:sp>
      <p:sp>
        <p:nvSpPr>
          <p:cNvPr id="11" name="MH_Number_1"/>
          <p:cNvSpPr/>
          <p:nvPr>
            <p:custDataLst>
              <p:tags r:id="rId1"/>
            </p:custDataLst>
          </p:nvPr>
        </p:nvSpPr>
        <p:spPr>
          <a:xfrm>
            <a:off x="6573391" y="1672109"/>
            <a:ext cx="379667" cy="379667"/>
          </a:xfrm>
          <a:prstGeom prst="ellipse">
            <a:avLst/>
          </a:prstGeom>
          <a:solidFill>
            <a:schemeClr val="accent1"/>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1</a:t>
            </a:r>
            <a:endParaRPr lang="zh-CN" altLang="en-US"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2" name="MH_Entry_1"/>
          <p:cNvSpPr/>
          <p:nvPr>
            <p:custDataLst>
              <p:tags r:id="rId2"/>
            </p:custDataLst>
          </p:nvPr>
        </p:nvSpPr>
        <p:spPr>
          <a:xfrm>
            <a:off x="7190906" y="1704380"/>
            <a:ext cx="2251181" cy="38862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r>
              <a:rPr lang="zh-CN" altLang="en-US" sz="2530" dirty="0">
                <a:solidFill>
                  <a:schemeClr val="accent2"/>
                </a:solidFill>
                <a:latin typeface="Arial" panose="020B0604020202020204" pitchFamily="34" charset="0"/>
                <a:ea typeface="微软雅黑" panose="020B0503020204020204" pitchFamily="34" charset="-122"/>
                <a:sym typeface="Arial" panose="020B0604020202020204" pitchFamily="34" charset="0"/>
              </a:rPr>
              <a:t>自我意识概述</a:t>
            </a:r>
            <a:endParaRPr lang="zh-CN" altLang="en-US" sz="12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MH_Number_2"/>
          <p:cNvSpPr/>
          <p:nvPr>
            <p:custDataLst>
              <p:tags r:id="rId3"/>
            </p:custDataLst>
          </p:nvPr>
        </p:nvSpPr>
        <p:spPr>
          <a:xfrm>
            <a:off x="6573391" y="2565498"/>
            <a:ext cx="379667" cy="379667"/>
          </a:xfrm>
          <a:prstGeom prst="ellipse">
            <a:avLst/>
          </a:prstGeom>
          <a:solidFill>
            <a:schemeClr val="accent2"/>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2</a:t>
            </a:r>
            <a:endParaRPr lang="zh-CN" altLang="en-US"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4" name="MH_Entry_2"/>
          <p:cNvSpPr/>
          <p:nvPr>
            <p:custDataLst>
              <p:tags r:id="rId4"/>
            </p:custDataLst>
          </p:nvPr>
        </p:nvSpPr>
        <p:spPr>
          <a:xfrm>
            <a:off x="7190740" y="2597468"/>
            <a:ext cx="4951095" cy="38862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lvl="0"/>
            <a:r>
              <a:rPr lang="zh-CN" altLang="en-US" sz="2530" dirty="0">
                <a:solidFill>
                  <a:schemeClr val="accent2"/>
                </a:solidFill>
                <a:latin typeface="Arial" panose="020B0604020202020204" pitchFamily="34" charset="0"/>
                <a:ea typeface="微软雅黑" panose="020B0503020204020204" pitchFamily="34" charset="-122"/>
                <a:sym typeface="Arial" panose="020B0604020202020204" pitchFamily="34" charset="0"/>
              </a:rPr>
              <a:t>大学生自我意识的特点和常见困扰</a:t>
            </a:r>
            <a:endParaRPr lang="zh-CN" altLang="en-US" sz="253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MH_Number_3"/>
          <p:cNvSpPr/>
          <p:nvPr>
            <p:custDataLst>
              <p:tags r:id="rId5"/>
            </p:custDataLst>
          </p:nvPr>
        </p:nvSpPr>
        <p:spPr>
          <a:xfrm>
            <a:off x="6573391" y="3458887"/>
            <a:ext cx="379667" cy="379667"/>
          </a:xfrm>
          <a:prstGeom prst="ellipse">
            <a:avLst/>
          </a:prstGeom>
          <a:solidFill>
            <a:schemeClr val="accent3"/>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10"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3</a:t>
            </a:r>
            <a:endParaRPr lang="zh-CN" altLang="en-US"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6" name="MH_Entry_3"/>
          <p:cNvSpPr/>
          <p:nvPr>
            <p:custDataLst>
              <p:tags r:id="rId6"/>
            </p:custDataLst>
          </p:nvPr>
        </p:nvSpPr>
        <p:spPr>
          <a:xfrm>
            <a:off x="7190906" y="3491158"/>
            <a:ext cx="3342925" cy="38862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lvl="0"/>
            <a:r>
              <a:rPr lang="zh-CN" altLang="en-US" sz="2530" dirty="0">
                <a:solidFill>
                  <a:schemeClr val="accent2"/>
                </a:solidFill>
                <a:latin typeface="Arial" panose="020B0604020202020204" pitchFamily="34" charset="0"/>
                <a:ea typeface="微软雅黑" panose="020B0503020204020204" pitchFamily="34" charset="-122"/>
                <a:sym typeface="Arial" panose="020B0604020202020204" pitchFamily="34" charset="0"/>
              </a:rPr>
              <a:t>大学生自我意识的</a:t>
            </a:r>
            <a:r>
              <a:rPr lang="zh-CN" altLang="en-US" sz="2530" dirty="0">
                <a:solidFill>
                  <a:schemeClr val="accent2"/>
                </a:solidFill>
                <a:latin typeface="Arial" panose="020B0604020202020204" pitchFamily="34" charset="0"/>
                <a:ea typeface="微软雅黑" panose="020B0503020204020204" pitchFamily="34" charset="-122"/>
                <a:sym typeface="Arial" panose="020B0604020202020204" pitchFamily="34" charset="0"/>
              </a:rPr>
              <a:t>完善</a:t>
            </a:r>
            <a:endParaRPr lang="zh-CN" altLang="en-US" sz="253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MH_Others_1"/>
          <p:cNvSpPr txBox="1"/>
          <p:nvPr>
            <p:custDataLst>
              <p:tags r:id="rId7"/>
            </p:custDataLst>
          </p:nvPr>
        </p:nvSpPr>
        <p:spPr>
          <a:xfrm>
            <a:off x="1240497" y="2431950"/>
            <a:ext cx="2626654" cy="1107996"/>
          </a:xfrm>
          <a:prstGeom prst="rect">
            <a:avLst/>
          </a:prstGeom>
          <a:noFill/>
        </p:spPr>
        <p:txBody>
          <a:bodyPr vert="horz" wrap="square" lIns="0" tIns="0" rIns="0" bIns="0" rtlCol="0" anchor="ctr" anchorCtr="0">
            <a:spAutoFit/>
          </a:bodyPr>
          <a:lstStyle/>
          <a:p>
            <a:pPr algn="ctr"/>
            <a:r>
              <a:rPr lang="zh-CN" altLang="en-US" sz="7200" b="1"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目 录</a:t>
            </a:r>
            <a:endParaRPr lang="zh-CN" altLang="en-US" sz="72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MH_Others_2"/>
          <p:cNvSpPr txBox="1"/>
          <p:nvPr>
            <p:custDataLst>
              <p:tags r:id="rId8"/>
            </p:custDataLst>
          </p:nvPr>
        </p:nvSpPr>
        <p:spPr>
          <a:xfrm>
            <a:off x="1388815" y="3609695"/>
            <a:ext cx="2330017" cy="492443"/>
          </a:xfrm>
          <a:prstGeom prst="rect">
            <a:avLst/>
          </a:prstGeom>
          <a:noFill/>
        </p:spPr>
        <p:txBody>
          <a:bodyPr vert="horz" wrap="square" lIns="0" tIns="0" rIns="0" bIns="0">
            <a:spAutoFit/>
          </a:bodyPr>
          <a:lstStyle/>
          <a:p>
            <a:pPr algn="ctr">
              <a:defRPr/>
            </a:pPr>
            <a:r>
              <a:rPr lang="en-US" altLang="zh-CN" sz="3200" b="1" dirty="0">
                <a:solidFill>
                  <a:schemeClr val="bg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32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19"/>
                                        </p:tgtEl>
                                        <p:attrNameLst>
                                          <p:attrName>style.visibility</p:attrName>
                                        </p:attrNameLst>
                                      </p:cBhvr>
                                      <p:to>
                                        <p:strVal val="visible"/>
                                      </p:to>
                                    </p:set>
                                    <p:anim by="(-#ppt_w*2)" calcmode="lin" valueType="num">
                                      <p:cBhvr rctx="PPT">
                                        <p:cTn id="17" dur="500" autoRev="1" fill="hold">
                                          <p:stCondLst>
                                            <p:cond delay="0"/>
                                          </p:stCondLst>
                                        </p:cTn>
                                        <p:tgtEl>
                                          <p:spTgt spid="19"/>
                                        </p:tgtEl>
                                        <p:attrNameLst>
                                          <p:attrName>ppt_w</p:attrName>
                                        </p:attrNameLst>
                                      </p:cBhvr>
                                    </p:anim>
                                    <p:anim by="(#ppt_w*0.50)" calcmode="lin" valueType="num">
                                      <p:cBhvr>
                                        <p:cTn id="18" dur="500" decel="50000" autoRev="1" fill="hold">
                                          <p:stCondLst>
                                            <p:cond delay="0"/>
                                          </p:stCondLst>
                                        </p:cTn>
                                        <p:tgtEl>
                                          <p:spTgt spid="19"/>
                                        </p:tgtEl>
                                        <p:attrNameLst>
                                          <p:attrName>ppt_x</p:attrName>
                                        </p:attrNameLst>
                                      </p:cBhvr>
                                    </p:anim>
                                    <p:anim from="(-#ppt_h/2)" to="(#ppt_y)" calcmode="lin" valueType="num">
                                      <p:cBhvr>
                                        <p:cTn id="19" dur="1000" fill="hold">
                                          <p:stCondLst>
                                            <p:cond delay="0"/>
                                          </p:stCondLst>
                                        </p:cTn>
                                        <p:tgtEl>
                                          <p:spTgt spid="19"/>
                                        </p:tgtEl>
                                        <p:attrNameLst>
                                          <p:attrName>ppt_y</p:attrName>
                                        </p:attrNameLst>
                                      </p:cBhvr>
                                    </p:anim>
                                    <p:animRot by="21600000">
                                      <p:cBhvr>
                                        <p:cTn id="20" dur="1000" fill="hold">
                                          <p:stCondLst>
                                            <p:cond delay="0"/>
                                          </p:stCondLst>
                                        </p:cTn>
                                        <p:tgtEl>
                                          <p:spTgt spid="19"/>
                                        </p:tgtEl>
                                        <p:attrNameLst>
                                          <p:attrName>r</p:attrName>
                                        </p:attrNameLst>
                                      </p:cBhvr>
                                    </p:animRot>
                                  </p:childTnLst>
                                </p:cTn>
                              </p:par>
                              <p:par>
                                <p:cTn id="21" presetID="56" presetClass="entr" presetSubtype="0" fill="hold" grpId="0" nodeType="withEffect">
                                  <p:stCondLst>
                                    <p:cond delay="0"/>
                                  </p:stCondLst>
                                  <p:iterate type="lt">
                                    <p:tmPct val="10000"/>
                                  </p:iterate>
                                  <p:childTnLst>
                                    <p:set>
                                      <p:cBhvr>
                                        <p:cTn id="22" dur="1" fill="hold">
                                          <p:stCondLst>
                                            <p:cond delay="0"/>
                                          </p:stCondLst>
                                        </p:cTn>
                                        <p:tgtEl>
                                          <p:spTgt spid="20"/>
                                        </p:tgtEl>
                                        <p:attrNameLst>
                                          <p:attrName>style.visibility</p:attrName>
                                        </p:attrNameLst>
                                      </p:cBhvr>
                                      <p:to>
                                        <p:strVal val="visible"/>
                                      </p:to>
                                    </p:set>
                                    <p:anim by="(-#ppt_w*2)" calcmode="lin" valueType="num">
                                      <p:cBhvr rctx="PPT">
                                        <p:cTn id="23" dur="500" autoRev="1" fill="hold">
                                          <p:stCondLst>
                                            <p:cond delay="0"/>
                                          </p:stCondLst>
                                        </p:cTn>
                                        <p:tgtEl>
                                          <p:spTgt spid="20"/>
                                        </p:tgtEl>
                                        <p:attrNameLst>
                                          <p:attrName>ppt_w</p:attrName>
                                        </p:attrNameLst>
                                      </p:cBhvr>
                                    </p:anim>
                                    <p:anim by="(#ppt_w*0.50)" calcmode="lin" valueType="num">
                                      <p:cBhvr>
                                        <p:cTn id="24" dur="500" decel="50000" autoRev="1" fill="hold">
                                          <p:stCondLst>
                                            <p:cond delay="0"/>
                                          </p:stCondLst>
                                        </p:cTn>
                                        <p:tgtEl>
                                          <p:spTgt spid="20"/>
                                        </p:tgtEl>
                                        <p:attrNameLst>
                                          <p:attrName>ppt_x</p:attrName>
                                        </p:attrNameLst>
                                      </p:cBhvr>
                                    </p:anim>
                                    <p:anim from="(-#ppt_h/2)" to="(#ppt_y)" calcmode="lin" valueType="num">
                                      <p:cBhvr>
                                        <p:cTn id="25" dur="1000" fill="hold">
                                          <p:stCondLst>
                                            <p:cond delay="0"/>
                                          </p:stCondLst>
                                        </p:cTn>
                                        <p:tgtEl>
                                          <p:spTgt spid="20"/>
                                        </p:tgtEl>
                                        <p:attrNameLst>
                                          <p:attrName>ppt_y</p:attrName>
                                        </p:attrNameLst>
                                      </p:cBhvr>
                                    </p:anim>
                                    <p:animRot by="21600000">
                                      <p:cBhvr>
                                        <p:cTn id="26" dur="1000" fill="hold">
                                          <p:stCondLst>
                                            <p:cond delay="0"/>
                                          </p:stCondLst>
                                        </p:cTn>
                                        <p:tgtEl>
                                          <p:spTgt spid="20"/>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Effect transition="in" filter="fade">
                                      <p:cBhvr>
                                        <p:cTn id="33" dur="500"/>
                                        <p:tgtEl>
                                          <p:spTgt spid="11"/>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p:cTn id="36" dur="500" fill="hold"/>
                                        <p:tgtEl>
                                          <p:spTgt spid="13"/>
                                        </p:tgtEl>
                                        <p:attrNameLst>
                                          <p:attrName>ppt_w</p:attrName>
                                        </p:attrNameLst>
                                      </p:cBhvr>
                                      <p:tavLst>
                                        <p:tav tm="0">
                                          <p:val>
                                            <p:fltVal val="0"/>
                                          </p:val>
                                        </p:tav>
                                        <p:tav tm="100000">
                                          <p:val>
                                            <p:strVal val="#ppt_w"/>
                                          </p:val>
                                        </p:tav>
                                      </p:tavLst>
                                    </p:anim>
                                    <p:anim calcmode="lin" valueType="num">
                                      <p:cBhvr>
                                        <p:cTn id="37" dur="500" fill="hold"/>
                                        <p:tgtEl>
                                          <p:spTgt spid="13"/>
                                        </p:tgtEl>
                                        <p:attrNameLst>
                                          <p:attrName>ppt_h</p:attrName>
                                        </p:attrNameLst>
                                      </p:cBhvr>
                                      <p:tavLst>
                                        <p:tav tm="0">
                                          <p:val>
                                            <p:fltVal val="0"/>
                                          </p:val>
                                        </p:tav>
                                        <p:tav tm="100000">
                                          <p:val>
                                            <p:strVal val="#ppt_h"/>
                                          </p:val>
                                        </p:tav>
                                      </p:tavLst>
                                    </p:anim>
                                    <p:animEffect transition="in" filter="fade">
                                      <p:cBhvr>
                                        <p:cTn id="38" dur="500"/>
                                        <p:tgtEl>
                                          <p:spTgt spid="13"/>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p:cTn id="41" dur="500" fill="hold"/>
                                        <p:tgtEl>
                                          <p:spTgt spid="15"/>
                                        </p:tgtEl>
                                        <p:attrNameLst>
                                          <p:attrName>ppt_w</p:attrName>
                                        </p:attrNameLst>
                                      </p:cBhvr>
                                      <p:tavLst>
                                        <p:tav tm="0">
                                          <p:val>
                                            <p:fltVal val="0"/>
                                          </p:val>
                                        </p:tav>
                                        <p:tav tm="100000">
                                          <p:val>
                                            <p:strVal val="#ppt_w"/>
                                          </p:val>
                                        </p:tav>
                                      </p:tavLst>
                                    </p:anim>
                                    <p:anim calcmode="lin" valueType="num">
                                      <p:cBhvr>
                                        <p:cTn id="42" dur="500" fill="hold"/>
                                        <p:tgtEl>
                                          <p:spTgt spid="15"/>
                                        </p:tgtEl>
                                        <p:attrNameLst>
                                          <p:attrName>ppt_h</p:attrName>
                                        </p:attrNameLst>
                                      </p:cBhvr>
                                      <p:tavLst>
                                        <p:tav tm="0">
                                          <p:val>
                                            <p:fltVal val="0"/>
                                          </p:val>
                                        </p:tav>
                                        <p:tav tm="100000">
                                          <p:val>
                                            <p:strVal val="#ppt_h"/>
                                          </p:val>
                                        </p:tav>
                                      </p:tavLst>
                                    </p:anim>
                                    <p:animEffect transition="in" filter="fade">
                                      <p:cBhvr>
                                        <p:cTn id="43" dur="500"/>
                                        <p:tgtEl>
                                          <p:spTgt spid="15"/>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grpId="0" nodeType="click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wipe(down)">
                                      <p:cBhvr>
                                        <p:cTn id="48" dur="500"/>
                                        <p:tgtEl>
                                          <p:spTgt spid="12"/>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down)">
                                      <p:cBhvr>
                                        <p:cTn id="51" dur="500"/>
                                        <p:tgtEl>
                                          <p:spTgt spid="14"/>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wipe(down)">
                                      <p:cBhvr>
                                        <p:cTn id="5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11" grpId="0" animBg="1"/>
      <p:bldP spid="12" grpId="0" bldLvl="0" animBg="1"/>
      <p:bldP spid="13" grpId="0" animBg="1"/>
      <p:bldP spid="14" grpId="0" bldLvl="0" animBg="1"/>
      <p:bldP spid="15" grpId="0" animBg="1"/>
      <p:bldP spid="16" grpId="0" bldLvl="0" animBg="1"/>
      <p:bldP spid="19" grpId="0"/>
      <p:bldP spid="20"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dirty="0"/>
              <a:t>二、积极接纳自我</a:t>
            </a:r>
            <a:endParaRPr lang="zh-CN" altLang="en-US" dirty="0"/>
          </a:p>
        </p:txBody>
      </p:sp>
      <p:sp>
        <p:nvSpPr>
          <p:cNvPr id="3" name="内容占位符 2"/>
          <p:cNvSpPr>
            <a:spLocks noGrp="1"/>
          </p:cNvSpPr>
          <p:nvPr>
            <p:ph idx="1"/>
          </p:nvPr>
        </p:nvSpPr>
        <p:spPr/>
        <p:txBody>
          <a:bodyPr>
            <a:normAutofit/>
          </a:bodyPr>
          <a:p>
            <a:pPr>
              <a:lnSpc>
                <a:spcPct val="150000"/>
              </a:lnSpc>
            </a:pPr>
            <a:r>
              <a:rPr lang="zh-CN" altLang="en-US" dirty="0"/>
              <a:t>在正确认识自我的基础上悦纳自我，是发展健全自我的核心和关键。</a:t>
            </a:r>
            <a:endParaRPr lang="zh-CN" altLang="en-US" dirty="0"/>
          </a:p>
          <a:p>
            <a:pPr>
              <a:lnSpc>
                <a:spcPct val="150000"/>
              </a:lnSpc>
            </a:pPr>
            <a:r>
              <a:rPr lang="zh-CN" altLang="en-US" dirty="0"/>
              <a:t>自我接纳，其实是指一个人，在多大程度上可以接受自己所有的特点，无论那些特点是积极的，还是消极的。</a:t>
            </a:r>
            <a:endParaRPr lang="zh-CN" altLang="en-US" dirty="0"/>
          </a:p>
          <a:p>
            <a:pPr>
              <a:lnSpc>
                <a:spcPct val="150000"/>
              </a:lnSpc>
            </a:pPr>
            <a:r>
              <a:rPr lang="zh-CN" altLang="en-US" dirty="0"/>
              <a:t>一个自我接纳的人，会发自内心地接纳自己的身体和外在，会在负面评判面前保护自己，会承认自己的缺点和不足，会承认、欣赏、相信自己的能力，对自己的能力怀有积极的想法和感受。</a:t>
            </a:r>
            <a:endParaRPr lang="zh-CN" altLang="en-US" dirty="0"/>
          </a:p>
          <a:p>
            <a:pPr marL="0" indent="0">
              <a:lnSpc>
                <a:spcPct val="150000"/>
              </a:lnSpc>
              <a:buNone/>
            </a:pPr>
            <a:endParaRPr lang="en-US" altLang="zh-CN" dirty="0" smtClean="0"/>
          </a:p>
          <a:p>
            <a:pPr>
              <a:lnSpc>
                <a:spcPct val="150000"/>
              </a:lnSpc>
            </a:pPr>
            <a:endParaRPr lang="zh-CN" altLang="en-U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【心理加油站】如何理解自我接纳？</a:t>
            </a:r>
            <a:endParaRPr lang="zh-CN" altLang="en-US">
              <a:sym typeface="+mn-ea"/>
            </a:endParaRPr>
          </a:p>
        </p:txBody>
      </p:sp>
      <p:sp>
        <p:nvSpPr>
          <p:cNvPr id="3" name="内容占位符 2"/>
          <p:cNvSpPr>
            <a:spLocks noGrp="1"/>
          </p:cNvSpPr>
          <p:nvPr>
            <p:ph idx="1"/>
          </p:nvPr>
        </p:nvSpPr>
        <p:spPr/>
        <p:txBody>
          <a:bodyPr>
            <a:normAutofit fontScale="90000" lnSpcReduction="20000"/>
          </a:bodyPr>
          <a:p>
            <a:pPr>
              <a:lnSpc>
                <a:spcPct val="150000"/>
              </a:lnSpc>
            </a:pPr>
            <a:r>
              <a:rPr lang="zh-CN" altLang="en-US"/>
              <a:t>误解1：自我接纳意味着不思进取，自我放纵，不再为目标而努力。</a:t>
            </a:r>
            <a:endParaRPr lang="zh-CN" altLang="en-US"/>
          </a:p>
          <a:p>
            <a:pPr>
              <a:lnSpc>
                <a:spcPct val="150000"/>
              </a:lnSpc>
            </a:pPr>
            <a:r>
              <a:rPr lang="zh-CN" altLang="en-US"/>
              <a:t>事实1：自我接纳是看清自己的优点、缺点，接受自己当前的样子。一个自我接纳的人，对自己有着准确的认知，然后在此基础上建立现实的、可以达到的目标——而不是就此“躺平”，不再努力。</a:t>
            </a:r>
            <a:endParaRPr lang="zh-CN" altLang="en-US"/>
          </a:p>
          <a:p>
            <a:pPr>
              <a:lnSpc>
                <a:spcPct val="150000"/>
              </a:lnSpc>
            </a:pPr>
            <a:r>
              <a:rPr lang="zh-CN" altLang="en-US"/>
              <a:t>误解2：自我接纳就是无视自己的缺点。</a:t>
            </a:r>
            <a:endParaRPr lang="zh-CN" altLang="en-US"/>
          </a:p>
          <a:p>
            <a:pPr>
              <a:lnSpc>
                <a:spcPct val="150000"/>
              </a:lnSpc>
            </a:pPr>
            <a:r>
              <a:rPr lang="zh-CN" altLang="en-US"/>
              <a:t>事实2：自我接纳其实是承认和接受自己的一切特质，包括“缺点”和“不足”。如果一个人承认自己的缺点，但难以接受自己有缺点，就会陷入内耗，阻碍成长。</a:t>
            </a:r>
            <a:endParaRPr lang="zh-CN" altLang="en-US"/>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【心理加油站】如何理解自我接纳？</a:t>
            </a:r>
            <a:endParaRPr lang="zh-CN" altLang="en-US">
              <a:sym typeface="+mn-ea"/>
            </a:endParaRPr>
          </a:p>
        </p:txBody>
      </p:sp>
      <p:sp>
        <p:nvSpPr>
          <p:cNvPr id="3" name="内容占位符 2"/>
          <p:cNvSpPr>
            <a:spLocks noGrp="1"/>
          </p:cNvSpPr>
          <p:nvPr>
            <p:ph idx="1"/>
          </p:nvPr>
        </p:nvSpPr>
        <p:spPr/>
        <p:txBody>
          <a:bodyPr>
            <a:normAutofit lnSpcReduction="20000"/>
          </a:bodyPr>
          <a:p>
            <a:pPr>
              <a:lnSpc>
                <a:spcPct val="150000"/>
              </a:lnSpc>
            </a:pPr>
            <a:r>
              <a:rPr lang="zh-CN" altLang="en-US"/>
              <a:t>误解3：自我接纳的人，不会感到烦恼和不快乐。</a:t>
            </a:r>
            <a:endParaRPr lang="zh-CN" altLang="en-US"/>
          </a:p>
          <a:p>
            <a:pPr>
              <a:lnSpc>
                <a:spcPct val="150000"/>
              </a:lnSpc>
            </a:pPr>
            <a:r>
              <a:rPr lang="zh-CN" altLang="en-US"/>
              <a:t>事实3：自我接纳不是没烦恼，而是能够接受自己有时的确会烦恼。自我接纳的人知道，感到烦恼和不快乐，并不意味着自己不好，也不一定是自己哪里做错了。</a:t>
            </a:r>
            <a:endParaRPr lang="zh-CN" altLang="en-US"/>
          </a:p>
          <a:p>
            <a:pPr>
              <a:lnSpc>
                <a:spcPct val="150000"/>
              </a:lnSpc>
            </a:pPr>
            <a:r>
              <a:rPr lang="zh-CN" altLang="en-US"/>
              <a:t>误解4：自我接纳是盲目的自我膨胀，是一种自恋。</a:t>
            </a:r>
            <a:endParaRPr lang="zh-CN" altLang="en-US"/>
          </a:p>
          <a:p>
            <a:pPr>
              <a:lnSpc>
                <a:spcPct val="150000"/>
              </a:lnSpc>
            </a:pPr>
            <a:r>
              <a:rPr lang="zh-CN" altLang="en-US"/>
              <a:t>事实4：自我接纳会为一个人带来稳定的高自尊，但不需要他人的赞扬来不断佐证，也不因为他人的否定而瞬间动摇。</a:t>
            </a:r>
            <a:endParaRPr lang="zh-CN" altLang="en-US"/>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dirty="0"/>
              <a:t>三、有效控制自我</a:t>
            </a:r>
            <a:endParaRPr lang="zh-CN" altLang="en-US" dirty="0"/>
          </a:p>
        </p:txBody>
      </p:sp>
      <p:sp>
        <p:nvSpPr>
          <p:cNvPr id="3" name="内容占位符 2"/>
          <p:cNvSpPr>
            <a:spLocks noGrp="1"/>
          </p:cNvSpPr>
          <p:nvPr>
            <p:ph idx="1"/>
          </p:nvPr>
        </p:nvSpPr>
        <p:spPr/>
        <p:txBody>
          <a:bodyPr>
            <a:normAutofit/>
          </a:bodyPr>
          <a:p>
            <a:pPr marL="0" indent="0">
              <a:lnSpc>
                <a:spcPct val="150000"/>
              </a:lnSpc>
              <a:buNone/>
            </a:pPr>
            <a:endParaRPr lang="en-US" altLang="zh-CN" dirty="0" smtClean="0"/>
          </a:p>
          <a:p>
            <a:pPr>
              <a:lnSpc>
                <a:spcPct val="150000"/>
              </a:lnSpc>
            </a:pPr>
            <a:endParaRPr lang="zh-CN" altLang="en-US" dirty="0"/>
          </a:p>
        </p:txBody>
      </p:sp>
      <p:sp>
        <p:nvSpPr>
          <p:cNvPr id="4" name="内容占位符 2"/>
          <p:cNvSpPr>
            <a:spLocks noGrp="1"/>
          </p:cNvSpPr>
          <p:nvPr/>
        </p:nvSpPr>
        <p:spPr>
          <a:xfrm>
            <a:off x="1011238" y="1671638"/>
            <a:ext cx="11090275" cy="458946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华文中宋" panose="02010600040101010101" pitchFamily="2" charset="-122"/>
                <a:ea typeface="华文中宋" panose="02010600040101010101" pitchFamily="2"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华文中宋" panose="02010600040101010101" pitchFamily="2" charset="-122"/>
                <a:ea typeface="华文中宋" panose="02010600040101010101" pitchFamily="2"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华文中宋" panose="02010600040101010101" pitchFamily="2" charset="-122"/>
                <a:ea typeface="华文中宋" panose="02010600040101010101" pitchFamily="2"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华文中宋" panose="02010600040101010101" pitchFamily="2" charset="-122"/>
                <a:ea typeface="华文中宋" panose="02010600040101010101" pitchFamily="2"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华文中宋" panose="02010600040101010101" pitchFamily="2" charset="-122"/>
                <a:ea typeface="华文中宋" panose="02010600040101010101"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dirty="0"/>
              <a:t>自我控制是个体按照某种适应性的标准，通过付出一定的努力主动改变自己的心理和行为表现，从而实现预定目标的能力。</a:t>
            </a:r>
            <a:endParaRPr lang="zh-CN" altLang="en-US" dirty="0"/>
          </a:p>
          <a:p>
            <a:pPr>
              <a:lnSpc>
                <a:spcPct val="150000"/>
              </a:lnSpc>
            </a:pPr>
            <a:r>
              <a:rPr lang="zh-CN" altLang="en-US" dirty="0"/>
              <a:t>大学生应根据自己的实际情况和社会发展的需要，确立适合自己的抱负水平，明确自己的目标和计划，锻炼自己的意志力和耐力，控制和调节好自己的情绪，加强自我监控和反思能力，以提高自我控制能力，从而更好地适应生活中的变化和挑战，实现自我的目标。</a:t>
            </a:r>
            <a:endParaRPr lang="zh-CN" altLang="en-US" dirty="0"/>
          </a:p>
          <a:p>
            <a:pPr>
              <a:lnSpc>
                <a:spcPct val="150000"/>
              </a:lnSpc>
            </a:pPr>
            <a:endParaRPr lang="zh-CN" alt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dirty="0"/>
              <a:t>四、科学塑造自我</a:t>
            </a:r>
            <a:endParaRPr lang="zh-CN" altLang="en-US" dirty="0"/>
          </a:p>
        </p:txBody>
      </p:sp>
      <p:sp>
        <p:nvSpPr>
          <p:cNvPr id="4" name="内容占位符 2"/>
          <p:cNvSpPr>
            <a:spLocks noGrp="1"/>
          </p:cNvSpPr>
          <p:nvPr/>
        </p:nvSpPr>
        <p:spPr>
          <a:xfrm>
            <a:off x="1011555" y="1782445"/>
            <a:ext cx="11090275" cy="482663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华文中宋" panose="02010600040101010101" pitchFamily="2" charset="-122"/>
                <a:ea typeface="华文中宋" panose="02010600040101010101" pitchFamily="2"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华文中宋" panose="02010600040101010101" pitchFamily="2" charset="-122"/>
                <a:ea typeface="华文中宋" panose="02010600040101010101" pitchFamily="2"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华文中宋" panose="02010600040101010101" pitchFamily="2" charset="-122"/>
                <a:ea typeface="华文中宋" panose="02010600040101010101" pitchFamily="2"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华文中宋" panose="02010600040101010101" pitchFamily="2" charset="-122"/>
                <a:ea typeface="华文中宋" panose="02010600040101010101" pitchFamily="2"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华文中宋" panose="02010600040101010101" pitchFamily="2" charset="-122"/>
                <a:ea typeface="华文中宋" panose="02010600040101010101"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dirty="0"/>
              <a:t>自我完善是个体在认识自我、悦纳自我的基础上，自觉规划自我成长目标，主动调节自身行为，积极完善自己的人格，使自身得到全面发展以适应社会要求的过程。</a:t>
            </a:r>
            <a:endParaRPr lang="zh-CN" altLang="en-US" dirty="0"/>
          </a:p>
          <a:p>
            <a:pPr marL="0" indent="0">
              <a:lnSpc>
                <a:spcPct val="150000"/>
              </a:lnSpc>
              <a:buNone/>
            </a:pPr>
            <a:r>
              <a:rPr lang="en-US" altLang="zh-CN" dirty="0" smtClean="0"/>
              <a:t>（一）确立正确的理想自我</a:t>
            </a:r>
            <a:endParaRPr lang="en-US" altLang="zh-CN" dirty="0" smtClean="0"/>
          </a:p>
          <a:p>
            <a:pPr marL="0" indent="0">
              <a:lnSpc>
                <a:spcPct val="150000"/>
              </a:lnSpc>
              <a:buNone/>
            </a:pPr>
            <a:r>
              <a:rPr lang="en-US" altLang="zh-CN" dirty="0" smtClean="0"/>
              <a:t>（二）努力提升现实自我</a:t>
            </a:r>
            <a:endParaRPr lang="en-US" altLang="zh-CN" dirty="0" smtClean="0"/>
          </a:p>
          <a:p>
            <a:pPr marL="0" indent="0">
              <a:lnSpc>
                <a:spcPct val="150000"/>
              </a:lnSpc>
              <a:buNone/>
            </a:pPr>
            <a:r>
              <a:rPr lang="en-US" altLang="zh-CN" dirty="0" smtClean="0"/>
              <a:t>（三）克服自我发展障碍</a:t>
            </a:r>
            <a:endParaRPr lang="en-US" altLang="zh-CN" dirty="0" smtClean="0"/>
          </a:p>
          <a:p>
            <a:pPr>
              <a:lnSpc>
                <a:spcPct val="150000"/>
              </a:lnSpc>
            </a:pPr>
            <a:endParaRPr lang="zh-CN" altLang="en-US"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ltLang="zh-CN" dirty="0"/>
              <a:t>【</a:t>
            </a:r>
            <a:r>
              <a:rPr lang="zh-CN" altLang="en-US" dirty="0"/>
              <a:t>心理加油站</a:t>
            </a:r>
            <a:r>
              <a:rPr lang="en-US" altLang="zh-CN" dirty="0"/>
              <a:t>】</a:t>
            </a:r>
            <a:r>
              <a:rPr lang="zh-CN" altLang="en-US" dirty="0"/>
              <a:t>成为一个自我实现的人</a:t>
            </a:r>
            <a:endParaRPr lang="zh-CN" altLang="en-US" dirty="0"/>
          </a:p>
        </p:txBody>
      </p:sp>
      <p:sp>
        <p:nvSpPr>
          <p:cNvPr id="3" name="内容占位符 2"/>
          <p:cNvSpPr>
            <a:spLocks noGrp="1"/>
          </p:cNvSpPr>
          <p:nvPr>
            <p:ph idx="1"/>
          </p:nvPr>
        </p:nvSpPr>
        <p:spPr>
          <a:xfrm>
            <a:off x="6861175" y="1925955"/>
            <a:ext cx="5659755" cy="4589145"/>
          </a:xfrm>
        </p:spPr>
        <p:txBody>
          <a:bodyPr>
            <a:normAutofit lnSpcReduction="20000"/>
          </a:bodyPr>
          <a:p>
            <a:pPr>
              <a:lnSpc>
                <a:spcPct val="150000"/>
              </a:lnSpc>
            </a:pPr>
            <a:r>
              <a:rPr lang="zh-CN" altLang="en-US" dirty="0"/>
              <a:t>自我实现是人本主义心理学家马斯洛（Maslow）的一个重要理论，马斯洛认为，自我实现是一种高层次的需要，只有在低层次的需要满足之后才会产生；拥有自我实现需要的人更加渴望不断地完善自己，实现自己的人生价值。</a:t>
            </a:r>
            <a:endParaRPr lang="zh-CN" altLang="en-US" dirty="0"/>
          </a:p>
          <a:p>
            <a:pPr marL="0" indent="0">
              <a:lnSpc>
                <a:spcPct val="150000"/>
              </a:lnSpc>
              <a:buNone/>
            </a:pPr>
            <a:endParaRPr lang="zh-CN" altLang="en-US" dirty="0"/>
          </a:p>
        </p:txBody>
      </p:sp>
      <p:graphicFrame>
        <p:nvGraphicFramePr>
          <p:cNvPr id="4" name="表格 3"/>
          <p:cNvGraphicFramePr/>
          <p:nvPr/>
        </p:nvGraphicFramePr>
        <p:xfrm>
          <a:off x="884555" y="1997075"/>
          <a:ext cx="5730240" cy="4160520"/>
        </p:xfrm>
        <a:graphic>
          <a:graphicData uri="http://schemas.openxmlformats.org/drawingml/2006/table">
            <a:tbl>
              <a:tblPr firstRow="1" bandRow="1">
                <a:tableStyleId>{5940675A-B579-460E-94D1-54222C63F5DA}</a:tableStyleId>
              </a:tblPr>
              <a:tblGrid>
                <a:gridCol w="843280"/>
                <a:gridCol w="4886960"/>
              </a:tblGrid>
              <a:tr h="535305">
                <a:tc rowSpan="9">
                  <a:txBody>
                    <a:bodyPr/>
                    <a:p>
                      <a:pPr indent="0" algn="ctr">
                        <a:buNone/>
                      </a:pPr>
                      <a:r>
                        <a:rPr lang="en-US" sz="2800" b="0">
                          <a:latin typeface="楷体" panose="02010609060101010101" charset="-122"/>
                          <a:ea typeface="楷体" panose="02010609060101010101" charset="-122"/>
                          <a:cs typeface="楷体" panose="02010609060101010101" charset="-122"/>
                        </a:rPr>
                        <a:t>自</a:t>
                      </a:r>
                      <a:endParaRPr lang="en-US" sz="2800" b="0">
                        <a:latin typeface="楷体" panose="02010609060101010101" charset="-122"/>
                        <a:ea typeface="楷体" panose="02010609060101010101" charset="-122"/>
                        <a:cs typeface="楷体" panose="02010609060101010101" charset="-122"/>
                      </a:endParaRPr>
                    </a:p>
                    <a:p>
                      <a:pPr indent="0" algn="ctr">
                        <a:buNone/>
                      </a:pPr>
                      <a:r>
                        <a:rPr lang="en-US" sz="2800" b="0">
                          <a:latin typeface="楷体" panose="02010609060101010101" charset="-122"/>
                          <a:ea typeface="楷体" panose="02010609060101010101" charset="-122"/>
                          <a:cs typeface="楷体" panose="02010609060101010101" charset="-122"/>
                        </a:rPr>
                        <a:t>我</a:t>
                      </a:r>
                      <a:endParaRPr lang="en-US" sz="2800" b="0">
                        <a:latin typeface="楷体" panose="02010609060101010101" charset="-122"/>
                        <a:ea typeface="楷体" panose="02010609060101010101" charset="-122"/>
                        <a:cs typeface="楷体" panose="02010609060101010101" charset="-122"/>
                      </a:endParaRPr>
                    </a:p>
                    <a:p>
                      <a:pPr indent="0" algn="ctr">
                        <a:buNone/>
                      </a:pPr>
                      <a:r>
                        <a:rPr lang="en-US" sz="2800" b="0">
                          <a:latin typeface="楷体" panose="02010609060101010101" charset="-122"/>
                          <a:ea typeface="楷体" panose="02010609060101010101" charset="-122"/>
                          <a:cs typeface="楷体" panose="02010609060101010101" charset="-122"/>
                        </a:rPr>
                        <a:t>实</a:t>
                      </a:r>
                      <a:endParaRPr lang="en-US" sz="2800" b="0">
                        <a:latin typeface="楷体" panose="02010609060101010101" charset="-122"/>
                        <a:ea typeface="楷体" panose="02010609060101010101" charset="-122"/>
                        <a:cs typeface="楷体" panose="02010609060101010101" charset="-122"/>
                      </a:endParaRPr>
                    </a:p>
                    <a:p>
                      <a:pPr indent="0" algn="ctr">
                        <a:buNone/>
                      </a:pPr>
                      <a:r>
                        <a:rPr lang="en-US" sz="2800" b="0">
                          <a:latin typeface="楷体" panose="02010609060101010101" charset="-122"/>
                          <a:ea typeface="楷体" panose="02010609060101010101" charset="-122"/>
                          <a:cs typeface="楷体" panose="02010609060101010101" charset="-122"/>
                        </a:rPr>
                        <a:t>现</a:t>
                      </a:r>
                      <a:endParaRPr lang="en-US" sz="2800" b="0">
                        <a:latin typeface="楷体" panose="02010609060101010101" charset="-122"/>
                        <a:ea typeface="楷体" panose="02010609060101010101" charset="-122"/>
                        <a:cs typeface="楷体" panose="02010609060101010101" charset="-122"/>
                      </a:endParaRPr>
                    </a:p>
                    <a:p>
                      <a:pPr indent="0" algn="ctr">
                        <a:buNone/>
                      </a:pPr>
                      <a:r>
                        <a:rPr lang="en-US" sz="2800" b="0">
                          <a:latin typeface="楷体" panose="02010609060101010101" charset="-122"/>
                          <a:ea typeface="楷体" panose="02010609060101010101" charset="-122"/>
                          <a:cs typeface="楷体" panose="02010609060101010101" charset="-122"/>
                        </a:rPr>
                        <a:t>者</a:t>
                      </a:r>
                      <a:endParaRPr lang="en-US" sz="2800" b="0">
                        <a:latin typeface="楷体" panose="02010609060101010101" charset="-122"/>
                        <a:ea typeface="楷体" panose="02010609060101010101" charset="-122"/>
                        <a:cs typeface="楷体" panose="02010609060101010101" charset="-122"/>
                      </a:endParaRPr>
                    </a:p>
                    <a:p>
                      <a:pPr indent="0" algn="ctr">
                        <a:buNone/>
                      </a:pPr>
                      <a:r>
                        <a:rPr lang="en-US" sz="2800" b="0">
                          <a:latin typeface="楷体" panose="02010609060101010101" charset="-122"/>
                          <a:ea typeface="楷体" panose="02010609060101010101" charset="-122"/>
                          <a:cs typeface="楷体" panose="02010609060101010101" charset="-122"/>
                        </a:rPr>
                        <a:t>的</a:t>
                      </a:r>
                      <a:endParaRPr lang="en-US" sz="2800" b="0">
                        <a:latin typeface="楷体" panose="02010609060101010101" charset="-122"/>
                        <a:ea typeface="楷体" panose="02010609060101010101" charset="-122"/>
                        <a:cs typeface="楷体" panose="02010609060101010101" charset="-122"/>
                      </a:endParaRPr>
                    </a:p>
                    <a:p>
                      <a:pPr indent="0" algn="ctr">
                        <a:buNone/>
                      </a:pPr>
                      <a:r>
                        <a:rPr lang="en-US" sz="2800" b="0">
                          <a:latin typeface="楷体" panose="02010609060101010101" charset="-122"/>
                          <a:ea typeface="楷体" panose="02010609060101010101" charset="-122"/>
                          <a:cs typeface="楷体" panose="02010609060101010101" charset="-122"/>
                        </a:rPr>
                        <a:t>特</a:t>
                      </a:r>
                      <a:endParaRPr lang="en-US" sz="2800" b="0">
                        <a:latin typeface="楷体" panose="02010609060101010101" charset="-122"/>
                        <a:ea typeface="楷体" panose="02010609060101010101" charset="-122"/>
                        <a:cs typeface="楷体" panose="02010609060101010101" charset="-122"/>
                      </a:endParaRPr>
                    </a:p>
                    <a:p>
                      <a:pPr indent="0" algn="ctr">
                        <a:buNone/>
                      </a:pPr>
                      <a:r>
                        <a:rPr lang="en-US" sz="2800" b="0">
                          <a:latin typeface="楷体" panose="02010609060101010101" charset="-122"/>
                          <a:ea typeface="楷体" panose="02010609060101010101" charset="-122"/>
                          <a:cs typeface="楷体" panose="02010609060101010101" charset="-122"/>
                        </a:rPr>
                        <a:t>征</a:t>
                      </a:r>
                      <a:endParaRPr lang="en-US" altLang="en-US" sz="2800" b="0">
                        <a:latin typeface="楷体" panose="02010609060101010101" charset="-122"/>
                        <a:ea typeface="楷体" panose="02010609060101010101" charset="-122"/>
                        <a:cs typeface="楷体" panose="02010609060101010101" charset="-122"/>
                      </a:endParaRPr>
                    </a:p>
                  </a:txBody>
                  <a:tcPr marL="68580" marR="68580" marT="0" marB="0" vert="horz" anchor="t">
                    <a:lnL w="12700" cap="flat" cmpd="sng">
                      <a:solidFill>
                        <a:srgbClr val="FFFF99"/>
                      </a:solidFill>
                      <a:prstDash val="solid"/>
                      <a:headEnd type="none" w="med" len="med"/>
                      <a:tailEnd type="none" w="med" len="med"/>
                    </a:lnL>
                    <a:lnR>
                      <a:noFill/>
                    </a:lnR>
                    <a:lnT w="12700" cap="flat" cmpd="sng">
                      <a:solidFill>
                        <a:srgbClr val="FFFF99"/>
                      </a:solidFill>
                      <a:prstDash val="solid"/>
                      <a:headEnd type="none" w="med" len="med"/>
                      <a:tailEnd type="none" w="med" len="med"/>
                    </a:lnT>
                    <a:lnB cap="flat">
                      <a:noFill/>
                    </a:lnB>
                    <a:lnTlToBr>
                      <a:noFill/>
                    </a:lnTlToBr>
                    <a:lnBlToTr>
                      <a:noFill/>
                    </a:lnBlToTr>
                    <a:gradFill>
                      <a:gsLst>
                        <a:gs pos="0">
                          <a:srgbClr val="14CD68"/>
                        </a:gs>
                        <a:gs pos="100000">
                          <a:srgbClr val="035C7D"/>
                        </a:gs>
                      </a:gsLst>
                      <a:lin ang="5400000" scaled="0"/>
                    </a:gradFill>
                  </a:tcPr>
                </a:tc>
                <a:tc>
                  <a:txBody>
                    <a:bodyPr/>
                    <a:p>
                      <a:pPr indent="0">
                        <a:buNone/>
                      </a:pPr>
                      <a:r>
                        <a:rPr lang="en-US" sz="2800" b="0">
                          <a:latin typeface="楷体" panose="02010609060101010101" charset="-122"/>
                          <a:ea typeface="楷体" panose="02010609060101010101" charset="-122"/>
                          <a:cs typeface="楷体" panose="02010609060101010101" charset="-122"/>
                        </a:rPr>
                        <a:t>具有超然于世和独处的需要</a:t>
                      </a:r>
                      <a:endParaRPr lang="en-US" altLang="en-US" sz="2800" b="0">
                        <a:latin typeface="楷体" panose="02010609060101010101" charset="-122"/>
                        <a:ea typeface="楷体" panose="02010609060101010101" charset="-122"/>
                        <a:cs typeface="楷体" panose="02010609060101010101" charset="-122"/>
                      </a:endParaRPr>
                    </a:p>
                  </a:txBody>
                  <a:tcPr marL="68580" marR="68580" marT="0" marB="0" vert="horz" anchor="t">
                    <a:lnL>
                      <a:noFill/>
                    </a:lnL>
                    <a:lnR w="12700" cap="flat" cmpd="sng">
                      <a:solidFill>
                        <a:srgbClr val="FFFF99"/>
                      </a:solidFill>
                      <a:prstDash val="solid"/>
                      <a:headEnd type="none" w="med" len="med"/>
                      <a:tailEnd type="none" w="med" len="med"/>
                    </a:lnR>
                    <a:lnT w="12700" cap="flat" cmpd="sng">
                      <a:solidFill>
                        <a:srgbClr val="FFFF99"/>
                      </a:solidFill>
                      <a:prstDash val="solid"/>
                      <a:headEnd type="none" w="med" len="med"/>
                      <a:tailEnd type="none" w="med" len="med"/>
                    </a:lnT>
                    <a:lnB cap="flat">
                      <a:noFill/>
                    </a:lnB>
                    <a:lnTlToBr>
                      <a:noFill/>
                    </a:lnTlToBr>
                    <a:lnBlToTr>
                      <a:noFill/>
                    </a:lnBlToTr>
                    <a:gradFill>
                      <a:gsLst>
                        <a:gs pos="0">
                          <a:srgbClr val="007BD3"/>
                        </a:gs>
                        <a:gs pos="100000">
                          <a:srgbClr val="034373"/>
                        </a:gs>
                      </a:gsLst>
                      <a:lin ang="5400000" scaled="0"/>
                    </a:gradFill>
                  </a:tcPr>
                </a:tc>
              </a:tr>
              <a:tr h="438785">
                <a:tc vMerge="1">
                  <a:tcPr>
                    <a:lnL w="12700" cap="flat" cmpd="sng">
                      <a:solidFill>
                        <a:srgbClr val="FFFF99"/>
                      </a:solidFill>
                      <a:prstDash val="solid"/>
                      <a:headEnd type="none" w="med" len="med"/>
                      <a:tailEnd type="none" w="med" len="med"/>
                    </a:lnL>
                  </a:tcPr>
                </a:tc>
                <a:tc>
                  <a:txBody>
                    <a:bodyPr/>
                    <a:p>
                      <a:pPr indent="0">
                        <a:buNone/>
                      </a:pPr>
                      <a:r>
                        <a:rPr lang="en-US" sz="2800" b="0">
                          <a:latin typeface="楷体" panose="02010609060101010101" charset="-122"/>
                          <a:ea typeface="楷体" panose="02010609060101010101" charset="-122"/>
                          <a:cs typeface="楷体" panose="02010609060101010101" charset="-122"/>
                        </a:rPr>
                        <a:t>具有难以形容的高峰体验</a:t>
                      </a:r>
                      <a:endParaRPr lang="en-US" altLang="en-US" sz="2800" b="0">
                        <a:latin typeface="楷体" panose="02010609060101010101" charset="-122"/>
                        <a:ea typeface="楷体" panose="02010609060101010101" charset="-122"/>
                        <a:cs typeface="楷体" panose="02010609060101010101" charset="-122"/>
                      </a:endParaRPr>
                    </a:p>
                  </a:txBody>
                  <a:tcPr marL="68580" marR="68580" marT="0" marB="0" vert="horz" anchor="t">
                    <a:lnL>
                      <a:noFill/>
                    </a:lnL>
                    <a:lnR w="12700" cap="flat" cmpd="sng">
                      <a:solidFill>
                        <a:srgbClr val="FFFF99"/>
                      </a:solidFill>
                      <a:prstDash val="solid"/>
                      <a:headEnd type="none" w="med" len="med"/>
                      <a:tailEnd type="none" w="med" len="med"/>
                    </a:lnR>
                    <a:lnT cap="flat">
                      <a:noFill/>
                    </a:lnT>
                    <a:lnB cap="flat">
                      <a:noFill/>
                    </a:lnB>
                    <a:lnTlToBr>
                      <a:noFill/>
                    </a:lnTlToBr>
                    <a:lnBlToTr>
                      <a:noFill/>
                    </a:lnBlToTr>
                    <a:solidFill>
                      <a:srgbClr val="FFFF99"/>
                    </a:solidFill>
                  </a:tcPr>
                </a:tc>
              </a:tr>
              <a:tr h="455295">
                <a:tc vMerge="1">
                  <a:tcPr>
                    <a:lnL w="12700" cap="flat" cmpd="sng">
                      <a:solidFill>
                        <a:srgbClr val="FFFF99"/>
                      </a:solidFill>
                      <a:prstDash val="solid"/>
                      <a:headEnd type="none" w="med" len="med"/>
                      <a:tailEnd type="none" w="med" len="med"/>
                    </a:lnL>
                  </a:tcPr>
                </a:tc>
                <a:tc>
                  <a:txBody>
                    <a:bodyPr/>
                    <a:p>
                      <a:pPr indent="0">
                        <a:buNone/>
                      </a:pPr>
                      <a:r>
                        <a:rPr lang="en-US" sz="2800" b="0">
                          <a:latin typeface="楷体" panose="02010609060101010101" charset="-122"/>
                          <a:ea typeface="楷体" panose="02010609060101010101" charset="-122"/>
                          <a:cs typeface="楷体" panose="02010609060101010101" charset="-122"/>
                        </a:rPr>
                        <a:t>对人充满爱心</a:t>
                      </a:r>
                      <a:endParaRPr lang="en-US" altLang="en-US" sz="2800" b="0">
                        <a:latin typeface="楷体" panose="02010609060101010101" charset="-122"/>
                        <a:ea typeface="楷体" panose="02010609060101010101" charset="-122"/>
                        <a:cs typeface="楷体" panose="02010609060101010101" charset="-122"/>
                      </a:endParaRPr>
                    </a:p>
                  </a:txBody>
                  <a:tcPr marL="68580" marR="68580" marT="0" marB="0" vert="horz" anchor="t">
                    <a:lnL>
                      <a:noFill/>
                    </a:lnL>
                    <a:lnR w="12700" cap="flat" cmpd="sng">
                      <a:solidFill>
                        <a:srgbClr val="FFFF99"/>
                      </a:solidFill>
                      <a:prstDash val="solid"/>
                      <a:headEnd type="none" w="med" len="med"/>
                      <a:tailEnd type="none" w="med" len="med"/>
                    </a:lnR>
                    <a:lnT cap="flat">
                      <a:noFill/>
                    </a:lnT>
                    <a:lnB cap="flat">
                      <a:noFill/>
                    </a:lnB>
                    <a:lnTlToBr>
                      <a:noFill/>
                    </a:lnTlToBr>
                    <a:lnBlToTr>
                      <a:noFill/>
                    </a:lnBlToTr>
                    <a:gradFill>
                      <a:gsLst>
                        <a:gs pos="0">
                          <a:srgbClr val="007BD3"/>
                        </a:gs>
                        <a:gs pos="100000">
                          <a:srgbClr val="034373"/>
                        </a:gs>
                      </a:gsLst>
                      <a:lin ang="5400000" scaled="0"/>
                    </a:gradFill>
                  </a:tcPr>
                </a:tc>
              </a:tr>
              <a:tr h="454660">
                <a:tc vMerge="1">
                  <a:tcPr>
                    <a:lnL w="12700" cap="flat" cmpd="sng">
                      <a:solidFill>
                        <a:srgbClr val="FFFF99"/>
                      </a:solidFill>
                      <a:prstDash val="solid"/>
                      <a:headEnd type="none" w="med" len="med"/>
                      <a:tailEnd type="none" w="med" len="med"/>
                    </a:lnL>
                  </a:tcPr>
                </a:tc>
                <a:tc>
                  <a:txBody>
                    <a:bodyPr/>
                    <a:p>
                      <a:pPr indent="0">
                        <a:buNone/>
                      </a:pPr>
                      <a:r>
                        <a:rPr lang="en-US" sz="2800" b="0">
                          <a:latin typeface="楷体" panose="02010609060101010101" charset="-122"/>
                          <a:ea typeface="楷体" panose="02010609060101010101" charset="-122"/>
                          <a:cs typeface="楷体" panose="02010609060101010101" charset="-122"/>
                        </a:rPr>
                        <a:t>具有深厚的友谊</a:t>
                      </a:r>
                      <a:endParaRPr lang="en-US" altLang="en-US" sz="2800" b="0">
                        <a:latin typeface="楷体" panose="02010609060101010101" charset="-122"/>
                        <a:ea typeface="楷体" panose="02010609060101010101" charset="-122"/>
                        <a:cs typeface="楷体" panose="02010609060101010101" charset="-122"/>
                      </a:endParaRPr>
                    </a:p>
                  </a:txBody>
                  <a:tcPr marL="68580" marR="68580" marT="0" marB="0" vert="horz" anchor="t">
                    <a:lnL>
                      <a:noFill/>
                    </a:lnL>
                    <a:lnR w="12700" cap="flat" cmpd="sng">
                      <a:solidFill>
                        <a:srgbClr val="FFFF99"/>
                      </a:solidFill>
                      <a:prstDash val="solid"/>
                      <a:headEnd type="none" w="med" len="med"/>
                      <a:tailEnd type="none" w="med" len="med"/>
                    </a:lnR>
                    <a:lnT cap="flat">
                      <a:noFill/>
                    </a:lnT>
                    <a:lnB cap="flat">
                      <a:noFill/>
                    </a:lnB>
                    <a:lnTlToBr>
                      <a:noFill/>
                    </a:lnTlToBr>
                    <a:lnBlToTr>
                      <a:noFill/>
                    </a:lnBlToTr>
                    <a:solidFill>
                      <a:srgbClr val="FFFF99"/>
                    </a:solidFill>
                  </a:tcPr>
                </a:tc>
              </a:tr>
              <a:tr h="455295">
                <a:tc vMerge="1">
                  <a:tcPr>
                    <a:lnL w="12700" cap="flat" cmpd="sng">
                      <a:solidFill>
                        <a:srgbClr val="FFFF99"/>
                      </a:solidFill>
                      <a:prstDash val="solid"/>
                      <a:headEnd type="none" w="med" len="med"/>
                      <a:tailEnd type="none" w="med" len="med"/>
                    </a:lnL>
                  </a:tcPr>
                </a:tc>
                <a:tc>
                  <a:txBody>
                    <a:bodyPr/>
                    <a:p>
                      <a:pPr indent="0">
                        <a:buNone/>
                      </a:pPr>
                      <a:r>
                        <a:rPr lang="en-US" sz="2800" b="0">
                          <a:latin typeface="楷体" panose="02010609060101010101" charset="-122"/>
                          <a:ea typeface="楷体" panose="02010609060101010101" charset="-122"/>
                          <a:cs typeface="楷体" panose="02010609060101010101" charset="-122"/>
                        </a:rPr>
                        <a:t>具备民主的精神</a:t>
                      </a:r>
                      <a:endParaRPr lang="en-US" altLang="en-US" sz="2800" b="0">
                        <a:latin typeface="楷体" panose="02010609060101010101" charset="-122"/>
                        <a:ea typeface="楷体" panose="02010609060101010101" charset="-122"/>
                        <a:cs typeface="楷体" panose="02010609060101010101" charset="-122"/>
                      </a:endParaRPr>
                    </a:p>
                  </a:txBody>
                  <a:tcPr marL="68580" marR="68580" marT="0" marB="0" vert="horz" anchor="t">
                    <a:lnL>
                      <a:noFill/>
                    </a:lnL>
                    <a:lnR w="12700" cap="flat" cmpd="sng">
                      <a:solidFill>
                        <a:srgbClr val="FFFF99"/>
                      </a:solidFill>
                      <a:prstDash val="solid"/>
                      <a:headEnd type="none" w="med" len="med"/>
                      <a:tailEnd type="none" w="med" len="med"/>
                    </a:lnR>
                    <a:lnT cap="flat">
                      <a:noFill/>
                    </a:lnT>
                    <a:lnB cap="flat">
                      <a:noFill/>
                    </a:lnB>
                    <a:lnTlToBr>
                      <a:noFill/>
                    </a:lnTlToBr>
                    <a:lnBlToTr>
                      <a:noFill/>
                    </a:lnBlToTr>
                    <a:gradFill>
                      <a:gsLst>
                        <a:gs pos="0">
                          <a:srgbClr val="007BD3"/>
                        </a:gs>
                        <a:gs pos="100000">
                          <a:srgbClr val="034373"/>
                        </a:gs>
                      </a:gsLst>
                      <a:lin ang="5400000" scaled="0"/>
                    </a:gradFill>
                  </a:tcPr>
                </a:tc>
              </a:tr>
              <a:tr h="471805">
                <a:tc vMerge="1">
                  <a:tcPr>
                    <a:lnL w="12700" cap="flat" cmpd="sng">
                      <a:solidFill>
                        <a:srgbClr val="FFFF99"/>
                      </a:solidFill>
                      <a:prstDash val="solid"/>
                      <a:headEnd type="none" w="med" len="med"/>
                      <a:tailEnd type="none" w="med" len="med"/>
                    </a:lnL>
                  </a:tcPr>
                </a:tc>
                <a:tc>
                  <a:txBody>
                    <a:bodyPr/>
                    <a:p>
                      <a:pPr indent="0">
                        <a:buNone/>
                      </a:pPr>
                      <a:r>
                        <a:rPr lang="en-US" sz="2800" b="0">
                          <a:latin typeface="楷体" panose="02010609060101010101" charset="-122"/>
                          <a:ea typeface="楷体" panose="02010609060101010101" charset="-122"/>
                          <a:cs typeface="楷体" panose="02010609060101010101" charset="-122"/>
                        </a:rPr>
                        <a:t>区分手段与目的</a:t>
                      </a:r>
                      <a:endParaRPr lang="en-US" altLang="en-US" sz="2800" b="0">
                        <a:latin typeface="楷体" panose="02010609060101010101" charset="-122"/>
                        <a:ea typeface="楷体" panose="02010609060101010101" charset="-122"/>
                        <a:cs typeface="楷体" panose="02010609060101010101" charset="-122"/>
                      </a:endParaRPr>
                    </a:p>
                  </a:txBody>
                  <a:tcPr marL="68580" marR="68580" marT="0" marB="0" vert="horz" anchor="t">
                    <a:lnL>
                      <a:noFill/>
                    </a:lnL>
                    <a:lnR w="12700" cap="flat" cmpd="sng">
                      <a:solidFill>
                        <a:srgbClr val="FFFF99"/>
                      </a:solidFill>
                      <a:prstDash val="solid"/>
                      <a:headEnd type="none" w="med" len="med"/>
                      <a:tailEnd type="none" w="med" len="med"/>
                    </a:lnR>
                    <a:lnT cap="flat">
                      <a:noFill/>
                    </a:lnT>
                    <a:lnB cap="flat">
                      <a:noFill/>
                    </a:lnB>
                    <a:lnTlToBr>
                      <a:noFill/>
                    </a:lnTlToBr>
                    <a:lnBlToTr>
                      <a:noFill/>
                    </a:lnBlToTr>
                    <a:solidFill>
                      <a:srgbClr val="FFFF99"/>
                    </a:solidFill>
                  </a:tcPr>
                </a:tc>
              </a:tr>
              <a:tr h="455295">
                <a:tc vMerge="1">
                  <a:tcPr>
                    <a:lnL w="12700" cap="flat" cmpd="sng">
                      <a:solidFill>
                        <a:srgbClr val="FFFF99"/>
                      </a:solidFill>
                      <a:prstDash val="solid"/>
                      <a:headEnd type="none" w="med" len="med"/>
                      <a:tailEnd type="none" w="med" len="med"/>
                    </a:lnL>
                  </a:tcPr>
                </a:tc>
                <a:tc>
                  <a:txBody>
                    <a:bodyPr/>
                    <a:p>
                      <a:pPr indent="0">
                        <a:buNone/>
                      </a:pPr>
                      <a:r>
                        <a:rPr lang="en-US" sz="2800" b="0">
                          <a:latin typeface="楷体" panose="02010609060101010101" charset="-122"/>
                          <a:ea typeface="楷体" panose="02010609060101010101" charset="-122"/>
                          <a:cs typeface="楷体" panose="02010609060101010101" charset="-122"/>
                        </a:rPr>
                        <a:t>富于创造性</a:t>
                      </a:r>
                      <a:endParaRPr lang="en-US" altLang="en-US" sz="2800" b="0">
                        <a:latin typeface="楷体" panose="02010609060101010101" charset="-122"/>
                        <a:ea typeface="楷体" panose="02010609060101010101" charset="-122"/>
                        <a:cs typeface="楷体" panose="02010609060101010101" charset="-122"/>
                      </a:endParaRPr>
                    </a:p>
                  </a:txBody>
                  <a:tcPr marL="68580" marR="68580" marT="0" marB="0" vert="horz" anchor="t">
                    <a:lnL>
                      <a:noFill/>
                    </a:lnL>
                    <a:lnR w="12700" cap="flat" cmpd="sng">
                      <a:solidFill>
                        <a:srgbClr val="FFFF99"/>
                      </a:solidFill>
                      <a:prstDash val="solid"/>
                      <a:headEnd type="none" w="med" len="med"/>
                      <a:tailEnd type="none" w="med" len="med"/>
                    </a:lnR>
                    <a:lnT cap="flat">
                      <a:noFill/>
                    </a:lnT>
                    <a:lnB cap="flat">
                      <a:noFill/>
                    </a:lnB>
                    <a:lnTlToBr>
                      <a:noFill/>
                    </a:lnTlToBr>
                    <a:lnBlToTr>
                      <a:noFill/>
                    </a:lnBlToTr>
                    <a:gradFill>
                      <a:gsLst>
                        <a:gs pos="0">
                          <a:srgbClr val="007BD3"/>
                        </a:gs>
                        <a:gs pos="100000">
                          <a:srgbClr val="034373"/>
                        </a:gs>
                      </a:gsLst>
                      <a:lin ang="5400000" scaled="0"/>
                    </a:gradFill>
                  </a:tcPr>
                </a:tc>
              </a:tr>
              <a:tr h="454660">
                <a:tc vMerge="1">
                  <a:tcPr>
                    <a:lnL w="12700" cap="flat" cmpd="sng">
                      <a:solidFill>
                        <a:srgbClr val="FFFF99"/>
                      </a:solidFill>
                      <a:prstDash val="solid"/>
                      <a:headEnd type="none" w="med" len="med"/>
                      <a:tailEnd type="none" w="med" len="med"/>
                    </a:lnL>
                  </a:tcPr>
                </a:tc>
                <a:tc>
                  <a:txBody>
                    <a:bodyPr/>
                    <a:p>
                      <a:pPr indent="0">
                        <a:buNone/>
                      </a:pPr>
                      <a:r>
                        <a:rPr lang="en-US" sz="2800" b="0">
                          <a:latin typeface="楷体" panose="02010609060101010101" charset="-122"/>
                          <a:ea typeface="楷体" panose="02010609060101010101" charset="-122"/>
                          <a:cs typeface="楷体" panose="02010609060101010101" charset="-122"/>
                        </a:rPr>
                        <a:t>处事幽默风趣</a:t>
                      </a:r>
                      <a:endParaRPr lang="en-US" altLang="en-US" sz="2800" b="0">
                        <a:latin typeface="楷体" panose="02010609060101010101" charset="-122"/>
                        <a:ea typeface="楷体" panose="02010609060101010101" charset="-122"/>
                        <a:cs typeface="楷体" panose="02010609060101010101" charset="-122"/>
                      </a:endParaRPr>
                    </a:p>
                  </a:txBody>
                  <a:tcPr marL="68580" marR="68580" marT="0" marB="0" vert="horz" anchor="t">
                    <a:lnL>
                      <a:noFill/>
                    </a:lnL>
                    <a:lnR w="12700" cap="flat" cmpd="sng">
                      <a:solidFill>
                        <a:srgbClr val="FFFF99"/>
                      </a:solidFill>
                      <a:prstDash val="solid"/>
                      <a:headEnd type="none" w="med" len="med"/>
                      <a:tailEnd type="none" w="med" len="med"/>
                    </a:lnR>
                    <a:lnT cap="flat">
                      <a:noFill/>
                    </a:lnT>
                    <a:lnB cap="flat">
                      <a:noFill/>
                    </a:lnB>
                    <a:lnTlToBr>
                      <a:noFill/>
                    </a:lnTlToBr>
                    <a:lnBlToTr>
                      <a:noFill/>
                    </a:lnBlToTr>
                    <a:solidFill>
                      <a:srgbClr val="FFFF99"/>
                    </a:solidFill>
                  </a:tcPr>
                </a:tc>
              </a:tr>
              <a:tr h="439420">
                <a:tc vMerge="1">
                  <a:tcPr>
                    <a:lnL w="12700" cap="flat" cmpd="sng">
                      <a:solidFill>
                        <a:srgbClr val="FFFF99"/>
                      </a:solidFill>
                      <a:prstDash val="solid"/>
                      <a:headEnd type="none" w="med" len="med"/>
                      <a:tailEnd type="none" w="med" len="med"/>
                    </a:lnL>
                    <a:lnB cap="flat">
                      <a:noFill/>
                    </a:lnB>
                  </a:tcPr>
                </a:tc>
                <a:tc>
                  <a:txBody>
                    <a:bodyPr/>
                    <a:p>
                      <a:pPr indent="0">
                        <a:buNone/>
                      </a:pPr>
                      <a:r>
                        <a:rPr lang="en-US" sz="2800" b="0">
                          <a:latin typeface="楷体" panose="02010609060101010101" charset="-122"/>
                          <a:ea typeface="楷体" panose="02010609060101010101" charset="-122"/>
                          <a:cs typeface="楷体" panose="02010609060101010101" charset="-122"/>
                        </a:rPr>
                        <a:t>反对盲目遵从</a:t>
                      </a:r>
                      <a:endParaRPr lang="en-US" altLang="en-US" sz="2800" b="0">
                        <a:latin typeface="楷体" panose="02010609060101010101" charset="-122"/>
                        <a:ea typeface="楷体" panose="02010609060101010101" charset="-122"/>
                        <a:cs typeface="楷体" panose="02010609060101010101" charset="-122"/>
                      </a:endParaRPr>
                    </a:p>
                  </a:txBody>
                  <a:tcPr marL="68580" marR="68580" marT="0" marB="0" vert="horz" anchor="t">
                    <a:lnL>
                      <a:noFill/>
                    </a:lnL>
                    <a:lnR w="12700" cap="flat" cmpd="sng">
                      <a:solidFill>
                        <a:srgbClr val="FFFF99"/>
                      </a:solidFill>
                      <a:prstDash val="solid"/>
                      <a:headEnd type="none" w="med" len="med"/>
                      <a:tailEnd type="none" w="med" len="med"/>
                    </a:lnR>
                    <a:lnT cap="flat">
                      <a:noFill/>
                    </a:lnT>
                    <a:lnB w="12700" cap="flat" cmpd="sng">
                      <a:solidFill>
                        <a:srgbClr val="FFFF99"/>
                      </a:solidFill>
                      <a:prstDash val="solid"/>
                      <a:headEnd type="none" w="med" len="med"/>
                      <a:tailEnd type="none" w="med" len="med"/>
                    </a:lnB>
                    <a:lnTlToBr>
                      <a:noFill/>
                    </a:lnTlToBr>
                    <a:lnBlToTr>
                      <a:noFill/>
                    </a:lnBlToTr>
                    <a:gradFill>
                      <a:gsLst>
                        <a:gs pos="0">
                          <a:srgbClr val="007BD3"/>
                        </a:gs>
                        <a:gs pos="100000">
                          <a:srgbClr val="034373"/>
                        </a:gs>
                      </a:gsLst>
                      <a:lin ang="5400000" scaled="0"/>
                    </a:gradFill>
                  </a:tcPr>
                </a:tc>
              </a:tr>
            </a:tbl>
          </a:graphicData>
        </a:graphic>
      </p:graphicFrame>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同心圆 34"/>
          <p:cNvSpPr/>
          <p:nvPr/>
        </p:nvSpPr>
        <p:spPr>
          <a:xfrm>
            <a:off x="740743" y="3286085"/>
            <a:ext cx="3671678" cy="3671678"/>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6" name="同心圆 35"/>
          <p:cNvSpPr/>
          <p:nvPr/>
        </p:nvSpPr>
        <p:spPr>
          <a:xfrm>
            <a:off x="1172791" y="3437968"/>
            <a:ext cx="2733904" cy="2733904"/>
          </a:xfrm>
          <a:prstGeom prst="donut">
            <a:avLst>
              <a:gd name="adj" fmla="val 7852"/>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635000" extrusionH="95250" prstMaterial="flat">
            <a:bevelT h="57150"/>
            <a:bevelB h="571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7" name="同心圆 36"/>
          <p:cNvSpPr/>
          <p:nvPr/>
        </p:nvSpPr>
        <p:spPr>
          <a:xfrm>
            <a:off x="1628442" y="3519627"/>
            <a:ext cx="1822602" cy="1822602"/>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270000" extrusionH="95250" prstMaterial="flat">
            <a:bevelT w="44450" h="25400"/>
            <a:bevelB w="44450" h="254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同心圆 37"/>
          <p:cNvSpPr/>
          <p:nvPr/>
        </p:nvSpPr>
        <p:spPr>
          <a:xfrm>
            <a:off x="1994914" y="3817677"/>
            <a:ext cx="1089658" cy="1089658"/>
          </a:xfrm>
          <a:prstGeom prst="donut">
            <a:avLst>
              <a:gd name="adj" fmla="val 12925"/>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905000" extrusionH="95250" prstMaterial="flat">
            <a:bevelT w="38100" h="19050"/>
            <a:bevelB w="38100" h="190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9" name="椭圆 38"/>
          <p:cNvSpPr/>
          <p:nvPr/>
        </p:nvSpPr>
        <p:spPr>
          <a:xfrm flipV="1">
            <a:off x="2311918" y="3920093"/>
            <a:ext cx="455651" cy="455651"/>
          </a:xfrm>
          <a:prstGeom prst="ellipse">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2374900"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 name="矩形 1"/>
          <p:cNvSpPr/>
          <p:nvPr/>
        </p:nvSpPr>
        <p:spPr>
          <a:xfrm>
            <a:off x="4413250" y="589280"/>
            <a:ext cx="8313420" cy="6073775"/>
          </a:xfrm>
          <a:prstGeom prst="rect">
            <a:avLst/>
          </a:prstGeom>
        </p:spPr>
        <p:txBody>
          <a:bodyPr wrap="square">
            <a:noAutofit/>
          </a:bodyPr>
          <a:lstStyle/>
          <a:p>
            <a:pPr>
              <a:lnSpc>
                <a:spcPct val="130000"/>
              </a:lnSpc>
            </a:pPr>
            <a:r>
              <a:rPr lang="zh-CN" altLang="en-US" sz="2400" dirty="0">
                <a:latin typeface="华文中宋" panose="02010600040101010101" pitchFamily="2" charset="-122"/>
                <a:ea typeface="华文中宋" panose="02010600040101010101" pitchFamily="2" charset="-122"/>
                <a:sym typeface="+mn-ea"/>
              </a:rPr>
              <a:t>（2）分类</a:t>
            </a:r>
            <a:endParaRPr lang="zh-CN" altLang="en-US" sz="2400" dirty="0">
              <a:latin typeface="华文中宋" panose="02010600040101010101" pitchFamily="2" charset="-122"/>
              <a:ea typeface="华文中宋" panose="02010600040101010101" pitchFamily="2" charset="-122"/>
              <a:sym typeface="+mn-ea"/>
            </a:endParaRPr>
          </a:p>
          <a:p>
            <a:pPr>
              <a:lnSpc>
                <a:spcPct val="130000"/>
              </a:lnSpc>
            </a:pPr>
            <a:r>
              <a:rPr lang="en-US" altLang="zh-CN" sz="2400" dirty="0">
                <a:latin typeface="华文中宋" panose="02010600040101010101" pitchFamily="2" charset="-122"/>
                <a:ea typeface="华文中宋" panose="02010600040101010101" pitchFamily="2" charset="-122"/>
                <a:sym typeface="+mn-ea"/>
              </a:rPr>
              <a:t>      </a:t>
            </a:r>
            <a:r>
              <a:rPr lang="zh-CN" altLang="en-US" sz="2400" dirty="0">
                <a:latin typeface="华文中宋" panose="02010600040101010101" pitchFamily="2" charset="-122"/>
                <a:ea typeface="华文中宋" panose="02010600040101010101" pitchFamily="2" charset="-122"/>
                <a:sym typeface="+mn-ea"/>
              </a:rPr>
              <a:t>将陈述的15个句子作下列归类：</a:t>
            </a:r>
            <a:endParaRPr lang="zh-CN" altLang="en-US" sz="2400" dirty="0">
              <a:latin typeface="华文中宋" panose="02010600040101010101" pitchFamily="2" charset="-122"/>
              <a:ea typeface="华文中宋" panose="02010600040101010101" pitchFamily="2" charset="-122"/>
              <a:sym typeface="+mn-ea"/>
            </a:endParaRPr>
          </a:p>
          <a:p>
            <a:pPr>
              <a:lnSpc>
                <a:spcPct val="130000"/>
              </a:lnSpc>
            </a:pPr>
            <a:r>
              <a:rPr lang="zh-CN" altLang="en-US" sz="2400" dirty="0">
                <a:latin typeface="华文中宋" panose="02010600040101010101" pitchFamily="2" charset="-122"/>
                <a:ea typeface="华文中宋" panose="02010600040101010101" pitchFamily="2" charset="-122"/>
                <a:sym typeface="+mn-ea"/>
              </a:rPr>
              <a:t>①身体状况（属于你的生理特征，如年龄、身高、体型等）</a:t>
            </a:r>
            <a:endParaRPr lang="zh-CN" altLang="en-US" sz="2400" dirty="0">
              <a:latin typeface="华文中宋" panose="02010600040101010101" pitchFamily="2" charset="-122"/>
              <a:ea typeface="华文中宋" panose="02010600040101010101" pitchFamily="2" charset="-122"/>
              <a:sym typeface="+mn-ea"/>
            </a:endParaRPr>
          </a:p>
          <a:p>
            <a:pPr>
              <a:lnSpc>
                <a:spcPct val="130000"/>
              </a:lnSpc>
            </a:pPr>
            <a:r>
              <a:rPr lang="zh-CN" altLang="en-US" sz="2400" dirty="0">
                <a:latin typeface="华文中宋" panose="02010600040101010101" pitchFamily="2" charset="-122"/>
                <a:ea typeface="华文中宋" panose="02010600040101010101" pitchFamily="2" charset="-122"/>
                <a:sym typeface="+mn-ea"/>
              </a:rPr>
              <a:t>②心理行为（属于你的心理行为特征，如你的思维特点、性格、气质、爱好、意志力等）</a:t>
            </a:r>
            <a:endParaRPr lang="zh-CN" altLang="en-US" sz="2400" dirty="0">
              <a:latin typeface="华文中宋" panose="02010600040101010101" pitchFamily="2" charset="-122"/>
              <a:ea typeface="华文中宋" panose="02010600040101010101" pitchFamily="2" charset="-122"/>
              <a:sym typeface="+mn-ea"/>
            </a:endParaRPr>
          </a:p>
          <a:p>
            <a:pPr>
              <a:lnSpc>
                <a:spcPct val="130000"/>
              </a:lnSpc>
            </a:pPr>
            <a:r>
              <a:rPr lang="zh-CN" altLang="en-US" sz="2400" dirty="0">
                <a:latin typeface="华文中宋" panose="02010600040101010101" pitchFamily="2" charset="-122"/>
                <a:ea typeface="华文中宋" panose="02010600040101010101" pitchFamily="2" charset="-122"/>
                <a:sym typeface="+mn-ea"/>
              </a:rPr>
              <a:t>③社会角色类型（属于你的社会角色，如班长、社团骨干、学生会干事等）</a:t>
            </a:r>
            <a:endParaRPr lang="zh-CN" altLang="en-US" sz="2400" dirty="0">
              <a:latin typeface="华文中宋" panose="02010600040101010101" pitchFamily="2" charset="-122"/>
              <a:ea typeface="华文中宋" panose="02010600040101010101" pitchFamily="2" charset="-122"/>
              <a:sym typeface="+mn-ea"/>
            </a:endParaRPr>
          </a:p>
          <a:p>
            <a:pPr>
              <a:lnSpc>
                <a:spcPct val="130000"/>
              </a:lnSpc>
            </a:pPr>
            <a:r>
              <a:rPr lang="zh-CN" altLang="en-US" sz="2400" dirty="0">
                <a:latin typeface="华文中宋" panose="02010600040101010101" pitchFamily="2" charset="-122"/>
                <a:ea typeface="华文中宋" panose="02010600040101010101" pitchFamily="2" charset="-122"/>
                <a:sym typeface="+mn-ea"/>
              </a:rPr>
              <a:t>（3）评估</a:t>
            </a:r>
            <a:endParaRPr lang="zh-CN" altLang="en-US" sz="2400" dirty="0">
              <a:latin typeface="华文中宋" panose="02010600040101010101" pitchFamily="2" charset="-122"/>
              <a:ea typeface="华文中宋" panose="02010600040101010101" pitchFamily="2" charset="-122"/>
              <a:sym typeface="+mn-ea"/>
            </a:endParaRPr>
          </a:p>
          <a:p>
            <a:pPr>
              <a:lnSpc>
                <a:spcPct val="130000"/>
              </a:lnSpc>
            </a:pPr>
            <a:r>
              <a:rPr lang="en-US" altLang="zh-CN" sz="2400" dirty="0">
                <a:latin typeface="华文中宋" panose="02010600040101010101" pitchFamily="2" charset="-122"/>
                <a:ea typeface="华文中宋" panose="02010600040101010101" pitchFamily="2" charset="-122"/>
                <a:sym typeface="+mn-ea"/>
              </a:rPr>
              <a:t>      </a:t>
            </a:r>
            <a:r>
              <a:rPr lang="zh-CN" altLang="en-US" sz="2400" dirty="0">
                <a:latin typeface="华文中宋" panose="02010600040101010101" pitchFamily="2" charset="-122"/>
                <a:ea typeface="华文中宋" panose="02010600040101010101" pitchFamily="2" charset="-122"/>
                <a:sym typeface="+mn-ea"/>
              </a:rPr>
              <a:t>在每句自我描述后面加上正号或负号。正号表示“这句话表达了你对自己肯定和满意的态度”，负号则表示“这句话表达了你对自己不满意或否定的态度”。看看正号与负号的数量各是多少。</a:t>
            </a:r>
            <a:endParaRPr lang="zh-CN" altLang="en-US" sz="2400" dirty="0">
              <a:latin typeface="华文中宋" panose="02010600040101010101" pitchFamily="2" charset="-122"/>
              <a:ea typeface="华文中宋" panose="0201060004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14:bounceEnd="50000">
                                          <p:cBhvr additive="base">
                                            <p:cTn id="7" dur="1000" fill="hold"/>
                                            <p:tgtEl>
                                              <p:spTgt spid="35"/>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1" fill="hold" grpId="0" nodeType="afterEffect" p14:presetBounceEnd="50000">
                                      <p:stCondLst>
                                        <p:cond delay="0"/>
                                      </p:stCondLst>
                                      <p:childTnLst>
                                        <p:set>
                                          <p:cBhvr>
                                            <p:cTn id="11" dur="1" fill="hold">
                                              <p:stCondLst>
                                                <p:cond delay="0"/>
                                              </p:stCondLst>
                                            </p:cTn>
                                            <p:tgtEl>
                                              <p:spTgt spid="36"/>
                                            </p:tgtEl>
                                            <p:attrNameLst>
                                              <p:attrName>style.visibility</p:attrName>
                                            </p:attrNameLst>
                                          </p:cBhvr>
                                          <p:to>
                                            <p:strVal val="visible"/>
                                          </p:to>
                                        </p:set>
                                        <p:anim calcmode="lin" valueType="num" p14:bounceEnd="50000">
                                          <p:cBhvr additive="base">
                                            <p:cTn id="12" dur="10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13" dur="1000" fill="hold"/>
                                            <p:tgtEl>
                                              <p:spTgt spid="36"/>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1" fill="hold" grpId="0" nodeType="afterEffect" p14:presetBounceEnd="50000">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14:bounceEnd="50000">
                                          <p:cBhvr additive="base">
                                            <p:cTn id="17" dur="1000" fill="hold"/>
                                            <p:tgtEl>
                                              <p:spTgt spid="37"/>
                                            </p:tgtEl>
                                            <p:attrNameLst>
                                              <p:attrName>ppt_x</p:attrName>
                                            </p:attrNameLst>
                                          </p:cBhvr>
                                          <p:tavLst>
                                            <p:tav tm="0">
                                              <p:val>
                                                <p:strVal val="#ppt_x"/>
                                              </p:val>
                                            </p:tav>
                                            <p:tav tm="100000">
                                              <p:val>
                                                <p:strVal val="#ppt_x"/>
                                              </p:val>
                                            </p:tav>
                                          </p:tavLst>
                                        </p:anim>
                                        <p:anim calcmode="lin" valueType="num" p14:bounceEnd="50000">
                                          <p:cBhvr additive="base">
                                            <p:cTn id="18" dur="1000" fill="hold"/>
                                            <p:tgtEl>
                                              <p:spTgt spid="37"/>
                                            </p:tgtEl>
                                            <p:attrNameLst>
                                              <p:attrName>ppt_y</p:attrName>
                                            </p:attrNameLst>
                                          </p:cBhvr>
                                          <p:tavLst>
                                            <p:tav tm="0">
                                              <p:val>
                                                <p:strVal val="0-#ppt_h/2"/>
                                              </p:val>
                                            </p:tav>
                                            <p:tav tm="100000">
                                              <p:val>
                                                <p:strVal val="#ppt_y"/>
                                              </p:val>
                                            </p:tav>
                                          </p:tavLst>
                                        </p:anim>
                                      </p:childTnLst>
                                    </p:cTn>
                                  </p:par>
                                </p:childTnLst>
                              </p:cTn>
                            </p:par>
                            <p:par>
                              <p:cTn id="19" fill="hold">
                                <p:stCondLst>
                                  <p:cond delay="3000"/>
                                </p:stCondLst>
                                <p:childTnLst>
                                  <p:par>
                                    <p:cTn id="20" presetID="2" presetClass="entr" presetSubtype="1" fill="hold" grpId="0" nodeType="afterEffect" p14:presetBounceEnd="50000">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14:bounceEnd="50000">
                                          <p:cBhvr additive="base">
                                            <p:cTn id="22" dur="100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23" dur="1000" fill="hold"/>
                                            <p:tgtEl>
                                              <p:spTgt spid="38"/>
                                            </p:tgtEl>
                                            <p:attrNameLst>
                                              <p:attrName>ppt_y</p:attrName>
                                            </p:attrNameLst>
                                          </p:cBhvr>
                                          <p:tavLst>
                                            <p:tav tm="0">
                                              <p:val>
                                                <p:strVal val="0-#ppt_h/2"/>
                                              </p:val>
                                            </p:tav>
                                            <p:tav tm="100000">
                                              <p:val>
                                                <p:strVal val="#ppt_y"/>
                                              </p:val>
                                            </p:tav>
                                          </p:tavLst>
                                        </p:anim>
                                      </p:childTnLst>
                                    </p:cTn>
                                  </p:par>
                                </p:childTnLst>
                              </p:cTn>
                            </p:par>
                            <p:par>
                              <p:cTn id="24" fill="hold">
                                <p:stCondLst>
                                  <p:cond delay="4000"/>
                                </p:stCondLst>
                                <p:childTnLst>
                                  <p:par>
                                    <p:cTn id="25" presetID="2" presetClass="entr" presetSubtype="1" fill="hold" grpId="0" nodeType="afterEffect" p14:presetBounceEnd="50000">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14:bounceEnd="50000">
                                          <p:cBhvr additive="base">
                                            <p:cTn id="27" dur="1000" fill="hold"/>
                                            <p:tgtEl>
                                              <p:spTgt spid="39"/>
                                            </p:tgtEl>
                                            <p:attrNameLst>
                                              <p:attrName>ppt_x</p:attrName>
                                            </p:attrNameLst>
                                          </p:cBhvr>
                                          <p:tavLst>
                                            <p:tav tm="0">
                                              <p:val>
                                                <p:strVal val="#ppt_x"/>
                                              </p:val>
                                            </p:tav>
                                            <p:tav tm="100000">
                                              <p:val>
                                                <p:strVal val="#ppt_x"/>
                                              </p:val>
                                            </p:tav>
                                          </p:tavLst>
                                        </p:anim>
                                        <p:anim calcmode="lin" valueType="num" p14:bounceEnd="50000">
                                          <p:cBhvr additive="base">
                                            <p:cTn id="28" dur="1000" fill="hold"/>
                                            <p:tgtEl>
                                              <p:spTgt spid="3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1000" fill="hold"/>
                                            <p:tgtEl>
                                              <p:spTgt spid="35"/>
                                            </p:tgtEl>
                                            <p:attrNameLst>
                                              <p:attrName>ppt_x</p:attrName>
                                            </p:attrNameLst>
                                          </p:cBhvr>
                                          <p:tavLst>
                                            <p:tav tm="0">
                                              <p:val>
                                                <p:strVal val="#ppt_x"/>
                                              </p:val>
                                            </p:tav>
                                            <p:tav tm="100000">
                                              <p:val>
                                                <p:strVal val="#ppt_x"/>
                                              </p:val>
                                            </p:tav>
                                          </p:tavLst>
                                        </p:anim>
                                        <p:anim calcmode="lin" valueType="num">
                                          <p:cBhvr additive="base">
                                            <p:cTn id="8" dur="1000" fill="hold"/>
                                            <p:tgtEl>
                                              <p:spTgt spid="3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1" fill="hold" grpId="0" nodeType="afterEffect">
                                      <p:stCondLst>
                                        <p:cond delay="0"/>
                                      </p:stCondLst>
                                      <p:childTnLst>
                                        <p:set>
                                          <p:cBhvr>
                                            <p:cTn id="11" dur="1" fill="hold">
                                              <p:stCondLst>
                                                <p:cond delay="0"/>
                                              </p:stCondLst>
                                            </p:cTn>
                                            <p:tgtEl>
                                              <p:spTgt spid="36"/>
                                            </p:tgtEl>
                                            <p:attrNameLst>
                                              <p:attrName>style.visibility</p:attrName>
                                            </p:attrNameLst>
                                          </p:cBhvr>
                                          <p:to>
                                            <p:strVal val="visible"/>
                                          </p:to>
                                        </p:set>
                                        <p:anim calcmode="lin" valueType="num">
                                          <p:cBhvr additive="base">
                                            <p:cTn id="12" dur="1000" fill="hold"/>
                                            <p:tgtEl>
                                              <p:spTgt spid="36"/>
                                            </p:tgtEl>
                                            <p:attrNameLst>
                                              <p:attrName>ppt_x</p:attrName>
                                            </p:attrNameLst>
                                          </p:cBhvr>
                                          <p:tavLst>
                                            <p:tav tm="0">
                                              <p:val>
                                                <p:strVal val="#ppt_x"/>
                                              </p:val>
                                            </p:tav>
                                            <p:tav tm="100000">
                                              <p:val>
                                                <p:strVal val="#ppt_x"/>
                                              </p:val>
                                            </p:tav>
                                          </p:tavLst>
                                        </p:anim>
                                        <p:anim calcmode="lin" valueType="num">
                                          <p:cBhvr additive="base">
                                            <p:cTn id="13" dur="1000" fill="hold"/>
                                            <p:tgtEl>
                                              <p:spTgt spid="36"/>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1" fill="hold" grpId="0" nodeType="afterEffect">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cBhvr additive="base">
                                            <p:cTn id="17" dur="1000" fill="hold"/>
                                            <p:tgtEl>
                                              <p:spTgt spid="37"/>
                                            </p:tgtEl>
                                            <p:attrNameLst>
                                              <p:attrName>ppt_x</p:attrName>
                                            </p:attrNameLst>
                                          </p:cBhvr>
                                          <p:tavLst>
                                            <p:tav tm="0">
                                              <p:val>
                                                <p:strVal val="#ppt_x"/>
                                              </p:val>
                                            </p:tav>
                                            <p:tav tm="100000">
                                              <p:val>
                                                <p:strVal val="#ppt_x"/>
                                              </p:val>
                                            </p:tav>
                                          </p:tavLst>
                                        </p:anim>
                                        <p:anim calcmode="lin" valueType="num">
                                          <p:cBhvr additive="base">
                                            <p:cTn id="18" dur="1000" fill="hold"/>
                                            <p:tgtEl>
                                              <p:spTgt spid="37"/>
                                            </p:tgtEl>
                                            <p:attrNameLst>
                                              <p:attrName>ppt_y</p:attrName>
                                            </p:attrNameLst>
                                          </p:cBhvr>
                                          <p:tavLst>
                                            <p:tav tm="0">
                                              <p:val>
                                                <p:strVal val="0-#ppt_h/2"/>
                                              </p:val>
                                            </p:tav>
                                            <p:tav tm="100000">
                                              <p:val>
                                                <p:strVal val="#ppt_y"/>
                                              </p:val>
                                            </p:tav>
                                          </p:tavLst>
                                        </p:anim>
                                      </p:childTnLst>
                                    </p:cTn>
                                  </p:par>
                                </p:childTnLst>
                              </p:cTn>
                            </p:par>
                            <p:par>
                              <p:cTn id="19" fill="hold">
                                <p:stCondLst>
                                  <p:cond delay="3000"/>
                                </p:stCondLst>
                                <p:childTnLst>
                                  <p:par>
                                    <p:cTn id="20" presetID="2" presetClass="entr" presetSubtype="1" fill="hold" grpId="0" nodeType="after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additive="base">
                                            <p:cTn id="22" dur="1000" fill="hold"/>
                                            <p:tgtEl>
                                              <p:spTgt spid="38"/>
                                            </p:tgtEl>
                                            <p:attrNameLst>
                                              <p:attrName>ppt_x</p:attrName>
                                            </p:attrNameLst>
                                          </p:cBhvr>
                                          <p:tavLst>
                                            <p:tav tm="0">
                                              <p:val>
                                                <p:strVal val="#ppt_x"/>
                                              </p:val>
                                            </p:tav>
                                            <p:tav tm="100000">
                                              <p:val>
                                                <p:strVal val="#ppt_x"/>
                                              </p:val>
                                            </p:tav>
                                          </p:tavLst>
                                        </p:anim>
                                        <p:anim calcmode="lin" valueType="num">
                                          <p:cBhvr additive="base">
                                            <p:cTn id="23" dur="1000" fill="hold"/>
                                            <p:tgtEl>
                                              <p:spTgt spid="38"/>
                                            </p:tgtEl>
                                            <p:attrNameLst>
                                              <p:attrName>ppt_y</p:attrName>
                                            </p:attrNameLst>
                                          </p:cBhvr>
                                          <p:tavLst>
                                            <p:tav tm="0">
                                              <p:val>
                                                <p:strVal val="0-#ppt_h/2"/>
                                              </p:val>
                                            </p:tav>
                                            <p:tav tm="100000">
                                              <p:val>
                                                <p:strVal val="#ppt_y"/>
                                              </p:val>
                                            </p:tav>
                                          </p:tavLst>
                                        </p:anim>
                                      </p:childTnLst>
                                    </p:cTn>
                                  </p:par>
                                </p:childTnLst>
                              </p:cTn>
                            </p:par>
                            <p:par>
                              <p:cTn id="24" fill="hold">
                                <p:stCondLst>
                                  <p:cond delay="4000"/>
                                </p:stCondLst>
                                <p:childTnLst>
                                  <p:par>
                                    <p:cTn id="25" presetID="2" presetClass="entr" presetSubtype="1" fill="hold" grpId="0" nodeType="after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1000" fill="hold"/>
                                            <p:tgtEl>
                                              <p:spTgt spid="39"/>
                                            </p:tgtEl>
                                            <p:attrNameLst>
                                              <p:attrName>ppt_x</p:attrName>
                                            </p:attrNameLst>
                                          </p:cBhvr>
                                          <p:tavLst>
                                            <p:tav tm="0">
                                              <p:val>
                                                <p:strVal val="#ppt_x"/>
                                              </p:val>
                                            </p:tav>
                                            <p:tav tm="100000">
                                              <p:val>
                                                <p:strVal val="#ppt_x"/>
                                              </p:val>
                                            </p:tav>
                                          </p:tavLst>
                                        </p:anim>
                                        <p:anim calcmode="lin" valueType="num">
                                          <p:cBhvr additive="base">
                                            <p:cTn id="28" dur="1000" fill="hold"/>
                                            <p:tgtEl>
                                              <p:spTgt spid="3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Lst>
      </p:timing>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同心圆 34"/>
          <p:cNvSpPr/>
          <p:nvPr/>
        </p:nvSpPr>
        <p:spPr>
          <a:xfrm>
            <a:off x="740743" y="3286085"/>
            <a:ext cx="3671678" cy="3671678"/>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6" name="同心圆 35"/>
          <p:cNvSpPr/>
          <p:nvPr/>
        </p:nvSpPr>
        <p:spPr>
          <a:xfrm>
            <a:off x="1172791" y="3437968"/>
            <a:ext cx="2733904" cy="2733904"/>
          </a:xfrm>
          <a:prstGeom prst="donut">
            <a:avLst>
              <a:gd name="adj" fmla="val 7852"/>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635000" extrusionH="95250" prstMaterial="flat">
            <a:bevelT h="57150"/>
            <a:bevelB h="571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7" name="同心圆 36"/>
          <p:cNvSpPr/>
          <p:nvPr/>
        </p:nvSpPr>
        <p:spPr>
          <a:xfrm>
            <a:off x="1628442" y="3519627"/>
            <a:ext cx="1822602" cy="1822602"/>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270000" extrusionH="95250" prstMaterial="flat">
            <a:bevelT w="44450" h="25400"/>
            <a:bevelB w="44450" h="254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同心圆 37"/>
          <p:cNvSpPr/>
          <p:nvPr/>
        </p:nvSpPr>
        <p:spPr>
          <a:xfrm>
            <a:off x="1994914" y="3817677"/>
            <a:ext cx="1089658" cy="1089658"/>
          </a:xfrm>
          <a:prstGeom prst="donut">
            <a:avLst>
              <a:gd name="adj" fmla="val 12925"/>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905000" extrusionH="95250" prstMaterial="flat">
            <a:bevelT w="38100" h="19050"/>
            <a:bevelB w="38100" h="190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9" name="椭圆 38"/>
          <p:cNvSpPr/>
          <p:nvPr/>
        </p:nvSpPr>
        <p:spPr>
          <a:xfrm flipV="1">
            <a:off x="2311918" y="3920093"/>
            <a:ext cx="455651" cy="455651"/>
          </a:xfrm>
          <a:prstGeom prst="ellipse">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2374900"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 name="矩形 1"/>
          <p:cNvSpPr/>
          <p:nvPr/>
        </p:nvSpPr>
        <p:spPr>
          <a:xfrm>
            <a:off x="4413250" y="816610"/>
            <a:ext cx="8313420" cy="5077460"/>
          </a:xfrm>
          <a:prstGeom prst="rect">
            <a:avLst/>
          </a:prstGeom>
        </p:spPr>
        <p:txBody>
          <a:bodyPr wrap="square">
            <a:spAutoFit/>
          </a:bodyPr>
          <a:lstStyle/>
          <a:p>
            <a:pPr algn="ctr"/>
            <a:r>
              <a:rPr lang="zh-CN" altLang="en-US" sz="3600" dirty="0">
                <a:latin typeface="华文中宋" panose="02010600040101010101" pitchFamily="2" charset="-122"/>
                <a:ea typeface="华文中宋" panose="02010600040101010101" pitchFamily="2" charset="-122"/>
                <a:sym typeface="+mn-ea"/>
              </a:rPr>
              <a:t>我是谁</a:t>
            </a:r>
            <a:endParaRPr lang="zh-CN" altLang="en-US" sz="3600" dirty="0">
              <a:latin typeface="华文中宋" panose="02010600040101010101" pitchFamily="2" charset="-122"/>
              <a:ea typeface="华文中宋" panose="02010600040101010101" pitchFamily="2" charset="-122"/>
              <a:sym typeface="+mn-ea"/>
            </a:endParaRPr>
          </a:p>
          <a:p>
            <a:pPr>
              <a:lnSpc>
                <a:spcPct val="150000"/>
              </a:lnSpc>
            </a:pPr>
            <a:endParaRPr lang="zh-CN" altLang="en-US" sz="2400" dirty="0">
              <a:latin typeface="华文中宋" panose="02010600040101010101" pitchFamily="2" charset="-122"/>
              <a:ea typeface="华文中宋" panose="02010600040101010101" pitchFamily="2" charset="-122"/>
              <a:sym typeface="+mn-ea"/>
            </a:endParaRPr>
          </a:p>
          <a:p>
            <a:pPr>
              <a:lnSpc>
                <a:spcPct val="150000"/>
              </a:lnSpc>
            </a:pPr>
            <a:r>
              <a:rPr lang="zh-CN" altLang="en-US" sz="2400" dirty="0">
                <a:latin typeface="华文中宋" panose="02010600040101010101" pitchFamily="2" charset="-122"/>
                <a:ea typeface="华文中宋" panose="02010600040101010101" pitchFamily="2" charset="-122"/>
                <a:sym typeface="+mn-ea"/>
              </a:rPr>
              <a:t>1.活动目的：增加对自己各方面的关注和了解，全面深刻地认识自己，重新审视自己，发现并正视被自己忽略的那一部分“我”。</a:t>
            </a:r>
            <a:endParaRPr lang="zh-CN" altLang="en-US" sz="2400" dirty="0">
              <a:latin typeface="华文中宋" panose="02010600040101010101" pitchFamily="2" charset="-122"/>
              <a:ea typeface="华文中宋" panose="02010600040101010101" pitchFamily="2" charset="-122"/>
              <a:sym typeface="+mn-ea"/>
            </a:endParaRPr>
          </a:p>
          <a:p>
            <a:pPr>
              <a:lnSpc>
                <a:spcPct val="150000"/>
              </a:lnSpc>
            </a:pPr>
            <a:r>
              <a:rPr lang="zh-CN" altLang="en-US" sz="2400" dirty="0">
                <a:latin typeface="华文中宋" panose="02010600040101010101" pitchFamily="2" charset="-122"/>
                <a:ea typeface="华文中宋" panose="02010600040101010101" pitchFamily="2" charset="-122"/>
                <a:sym typeface="+mn-ea"/>
              </a:rPr>
              <a:t>2.活动步骤：</a:t>
            </a:r>
            <a:endParaRPr lang="zh-CN" altLang="en-US" sz="2400" dirty="0">
              <a:latin typeface="华文中宋" panose="02010600040101010101" pitchFamily="2" charset="-122"/>
              <a:ea typeface="华文中宋" panose="02010600040101010101" pitchFamily="2" charset="-122"/>
              <a:sym typeface="+mn-ea"/>
            </a:endParaRPr>
          </a:p>
          <a:p>
            <a:pPr>
              <a:lnSpc>
                <a:spcPct val="150000"/>
              </a:lnSpc>
            </a:pPr>
            <a:r>
              <a:rPr lang="zh-CN" altLang="en-US" sz="2400" dirty="0">
                <a:latin typeface="华文中宋" panose="02010600040101010101" pitchFamily="2" charset="-122"/>
                <a:ea typeface="华文中宋" panose="02010600040101010101" pitchFamily="2" charset="-122"/>
                <a:sym typeface="+mn-ea"/>
              </a:rPr>
              <a:t>（1）描述</a:t>
            </a:r>
            <a:endParaRPr lang="zh-CN" altLang="en-US" sz="2400" dirty="0">
              <a:latin typeface="华文中宋" panose="02010600040101010101" pitchFamily="2" charset="-122"/>
              <a:ea typeface="华文中宋" panose="02010600040101010101" pitchFamily="2" charset="-122"/>
              <a:sym typeface="+mn-ea"/>
            </a:endParaRPr>
          </a:p>
          <a:p>
            <a:pPr>
              <a:lnSpc>
                <a:spcPct val="150000"/>
              </a:lnSpc>
            </a:pPr>
            <a:r>
              <a:rPr lang="en-US" altLang="zh-CN" sz="2400" dirty="0">
                <a:latin typeface="华文中宋" panose="02010600040101010101" pitchFamily="2" charset="-122"/>
                <a:ea typeface="华文中宋" panose="02010600040101010101" pitchFamily="2" charset="-122"/>
                <a:sym typeface="+mn-ea"/>
              </a:rPr>
              <a:t>     </a:t>
            </a:r>
            <a:r>
              <a:rPr lang="zh-CN" altLang="en-US" sz="2400" dirty="0">
                <a:latin typeface="华文中宋" panose="02010600040101010101" pitchFamily="2" charset="-122"/>
                <a:ea typeface="华文中宋" panose="02010600040101010101" pitchFamily="2" charset="-122"/>
                <a:sym typeface="+mn-ea"/>
              </a:rPr>
              <a:t>以“我是……的人”为句型，完成15句有关“我是谁”的叙述句。</a:t>
            </a:r>
            <a:endParaRPr lang="zh-CN" altLang="en-US" sz="2400" dirty="0">
              <a:latin typeface="华文中宋" panose="02010600040101010101" pitchFamily="2" charset="-122"/>
              <a:ea typeface="华文中宋" panose="02010600040101010101" pitchFamily="2" charset="-122"/>
              <a:sym typeface="+mn-ea"/>
            </a:endParaRPr>
          </a:p>
        </p:txBody>
      </p:sp>
      <p:sp>
        <p:nvSpPr>
          <p:cNvPr id="3" name="文本框 2"/>
          <p:cNvSpPr txBox="1"/>
          <p:nvPr/>
        </p:nvSpPr>
        <p:spPr>
          <a:xfrm>
            <a:off x="10506075" y="112395"/>
            <a:ext cx="2220595" cy="583565"/>
          </a:xfrm>
          <a:prstGeom prst="rect">
            <a:avLst/>
          </a:prstGeom>
          <a:noFill/>
        </p:spPr>
        <p:txBody>
          <a:bodyPr wrap="none" rtlCol="0">
            <a:spAutoFit/>
          </a:bodyPr>
          <a:p>
            <a:pPr algn="l"/>
            <a:r>
              <a:rPr lang="en-US" altLang="zh-CN" sz="3200" dirty="0">
                <a:solidFill>
                  <a:prstClr val="black"/>
                </a:solidFill>
                <a:sym typeface="+mn-ea"/>
              </a:rPr>
              <a:t>【</a:t>
            </a:r>
            <a:r>
              <a:rPr lang="zh-CN" altLang="en-US" sz="3200" b="1" dirty="0">
                <a:solidFill>
                  <a:prstClr val="black"/>
                </a:solidFill>
                <a:sym typeface="+mn-ea"/>
              </a:rPr>
              <a:t>活动课</a:t>
            </a:r>
            <a:r>
              <a:rPr lang="en-US" altLang="zh-CN" sz="3200" dirty="0">
                <a:solidFill>
                  <a:prstClr val="black"/>
                </a:solidFill>
                <a:sym typeface="+mn-ea"/>
              </a:rPr>
              <a:t>】</a:t>
            </a:r>
            <a:endParaRPr lang="zh-CN" altLang="en-US" sz="3200" b="1" dirty="0" smtClean="0"/>
          </a:p>
        </p:txBody>
      </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14:bounceEnd="50000">
                                          <p:cBhvr additive="base">
                                            <p:cTn id="7" dur="1000" fill="hold"/>
                                            <p:tgtEl>
                                              <p:spTgt spid="35"/>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1" fill="hold" grpId="0" nodeType="afterEffect" p14:presetBounceEnd="50000">
                                      <p:stCondLst>
                                        <p:cond delay="0"/>
                                      </p:stCondLst>
                                      <p:childTnLst>
                                        <p:set>
                                          <p:cBhvr>
                                            <p:cTn id="11" dur="1" fill="hold">
                                              <p:stCondLst>
                                                <p:cond delay="0"/>
                                              </p:stCondLst>
                                            </p:cTn>
                                            <p:tgtEl>
                                              <p:spTgt spid="36"/>
                                            </p:tgtEl>
                                            <p:attrNameLst>
                                              <p:attrName>style.visibility</p:attrName>
                                            </p:attrNameLst>
                                          </p:cBhvr>
                                          <p:to>
                                            <p:strVal val="visible"/>
                                          </p:to>
                                        </p:set>
                                        <p:anim calcmode="lin" valueType="num" p14:bounceEnd="50000">
                                          <p:cBhvr additive="base">
                                            <p:cTn id="12" dur="10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13" dur="1000" fill="hold"/>
                                            <p:tgtEl>
                                              <p:spTgt spid="36"/>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1" fill="hold" grpId="0" nodeType="afterEffect" p14:presetBounceEnd="50000">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14:bounceEnd="50000">
                                          <p:cBhvr additive="base">
                                            <p:cTn id="17" dur="1000" fill="hold"/>
                                            <p:tgtEl>
                                              <p:spTgt spid="37"/>
                                            </p:tgtEl>
                                            <p:attrNameLst>
                                              <p:attrName>ppt_x</p:attrName>
                                            </p:attrNameLst>
                                          </p:cBhvr>
                                          <p:tavLst>
                                            <p:tav tm="0">
                                              <p:val>
                                                <p:strVal val="#ppt_x"/>
                                              </p:val>
                                            </p:tav>
                                            <p:tav tm="100000">
                                              <p:val>
                                                <p:strVal val="#ppt_x"/>
                                              </p:val>
                                            </p:tav>
                                          </p:tavLst>
                                        </p:anim>
                                        <p:anim calcmode="lin" valueType="num" p14:bounceEnd="50000">
                                          <p:cBhvr additive="base">
                                            <p:cTn id="18" dur="1000" fill="hold"/>
                                            <p:tgtEl>
                                              <p:spTgt spid="37"/>
                                            </p:tgtEl>
                                            <p:attrNameLst>
                                              <p:attrName>ppt_y</p:attrName>
                                            </p:attrNameLst>
                                          </p:cBhvr>
                                          <p:tavLst>
                                            <p:tav tm="0">
                                              <p:val>
                                                <p:strVal val="0-#ppt_h/2"/>
                                              </p:val>
                                            </p:tav>
                                            <p:tav tm="100000">
                                              <p:val>
                                                <p:strVal val="#ppt_y"/>
                                              </p:val>
                                            </p:tav>
                                          </p:tavLst>
                                        </p:anim>
                                      </p:childTnLst>
                                    </p:cTn>
                                  </p:par>
                                </p:childTnLst>
                              </p:cTn>
                            </p:par>
                            <p:par>
                              <p:cTn id="19" fill="hold">
                                <p:stCondLst>
                                  <p:cond delay="3000"/>
                                </p:stCondLst>
                                <p:childTnLst>
                                  <p:par>
                                    <p:cTn id="20" presetID="2" presetClass="entr" presetSubtype="1" fill="hold" grpId="0" nodeType="afterEffect" p14:presetBounceEnd="50000">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14:bounceEnd="50000">
                                          <p:cBhvr additive="base">
                                            <p:cTn id="22" dur="100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23" dur="1000" fill="hold"/>
                                            <p:tgtEl>
                                              <p:spTgt spid="38"/>
                                            </p:tgtEl>
                                            <p:attrNameLst>
                                              <p:attrName>ppt_y</p:attrName>
                                            </p:attrNameLst>
                                          </p:cBhvr>
                                          <p:tavLst>
                                            <p:tav tm="0">
                                              <p:val>
                                                <p:strVal val="0-#ppt_h/2"/>
                                              </p:val>
                                            </p:tav>
                                            <p:tav tm="100000">
                                              <p:val>
                                                <p:strVal val="#ppt_y"/>
                                              </p:val>
                                            </p:tav>
                                          </p:tavLst>
                                        </p:anim>
                                      </p:childTnLst>
                                    </p:cTn>
                                  </p:par>
                                </p:childTnLst>
                              </p:cTn>
                            </p:par>
                            <p:par>
                              <p:cTn id="24" fill="hold">
                                <p:stCondLst>
                                  <p:cond delay="4000"/>
                                </p:stCondLst>
                                <p:childTnLst>
                                  <p:par>
                                    <p:cTn id="25" presetID="2" presetClass="entr" presetSubtype="1" fill="hold" grpId="0" nodeType="afterEffect" p14:presetBounceEnd="50000">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14:bounceEnd="50000">
                                          <p:cBhvr additive="base">
                                            <p:cTn id="27" dur="1000" fill="hold"/>
                                            <p:tgtEl>
                                              <p:spTgt spid="39"/>
                                            </p:tgtEl>
                                            <p:attrNameLst>
                                              <p:attrName>ppt_x</p:attrName>
                                            </p:attrNameLst>
                                          </p:cBhvr>
                                          <p:tavLst>
                                            <p:tav tm="0">
                                              <p:val>
                                                <p:strVal val="#ppt_x"/>
                                              </p:val>
                                            </p:tav>
                                            <p:tav tm="100000">
                                              <p:val>
                                                <p:strVal val="#ppt_x"/>
                                              </p:val>
                                            </p:tav>
                                          </p:tavLst>
                                        </p:anim>
                                        <p:anim calcmode="lin" valueType="num" p14:bounceEnd="50000">
                                          <p:cBhvr additive="base">
                                            <p:cTn id="28" dur="1000" fill="hold"/>
                                            <p:tgtEl>
                                              <p:spTgt spid="3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bldLvl="0" animBg="1"/>
          <p:bldP spid="36" grpId="0" bldLvl="0" animBg="1"/>
          <p:bldP spid="37" grpId="0" bldLvl="0" animBg="1"/>
          <p:bldP spid="38" grpId="0" bldLvl="0" animBg="1"/>
          <p:bldP spid="39" grpId="0" bldLvl="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1000" fill="hold"/>
                                            <p:tgtEl>
                                              <p:spTgt spid="35"/>
                                            </p:tgtEl>
                                            <p:attrNameLst>
                                              <p:attrName>ppt_x</p:attrName>
                                            </p:attrNameLst>
                                          </p:cBhvr>
                                          <p:tavLst>
                                            <p:tav tm="0">
                                              <p:val>
                                                <p:strVal val="#ppt_x"/>
                                              </p:val>
                                            </p:tav>
                                            <p:tav tm="100000">
                                              <p:val>
                                                <p:strVal val="#ppt_x"/>
                                              </p:val>
                                            </p:tav>
                                          </p:tavLst>
                                        </p:anim>
                                        <p:anim calcmode="lin" valueType="num">
                                          <p:cBhvr additive="base">
                                            <p:cTn id="8" dur="1000" fill="hold"/>
                                            <p:tgtEl>
                                              <p:spTgt spid="3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1" fill="hold" grpId="0" nodeType="afterEffect">
                                      <p:stCondLst>
                                        <p:cond delay="0"/>
                                      </p:stCondLst>
                                      <p:childTnLst>
                                        <p:set>
                                          <p:cBhvr>
                                            <p:cTn id="11" dur="1" fill="hold">
                                              <p:stCondLst>
                                                <p:cond delay="0"/>
                                              </p:stCondLst>
                                            </p:cTn>
                                            <p:tgtEl>
                                              <p:spTgt spid="36"/>
                                            </p:tgtEl>
                                            <p:attrNameLst>
                                              <p:attrName>style.visibility</p:attrName>
                                            </p:attrNameLst>
                                          </p:cBhvr>
                                          <p:to>
                                            <p:strVal val="visible"/>
                                          </p:to>
                                        </p:set>
                                        <p:anim calcmode="lin" valueType="num">
                                          <p:cBhvr additive="base">
                                            <p:cTn id="12" dur="1000" fill="hold"/>
                                            <p:tgtEl>
                                              <p:spTgt spid="36"/>
                                            </p:tgtEl>
                                            <p:attrNameLst>
                                              <p:attrName>ppt_x</p:attrName>
                                            </p:attrNameLst>
                                          </p:cBhvr>
                                          <p:tavLst>
                                            <p:tav tm="0">
                                              <p:val>
                                                <p:strVal val="#ppt_x"/>
                                              </p:val>
                                            </p:tav>
                                            <p:tav tm="100000">
                                              <p:val>
                                                <p:strVal val="#ppt_x"/>
                                              </p:val>
                                            </p:tav>
                                          </p:tavLst>
                                        </p:anim>
                                        <p:anim calcmode="lin" valueType="num">
                                          <p:cBhvr additive="base">
                                            <p:cTn id="13" dur="1000" fill="hold"/>
                                            <p:tgtEl>
                                              <p:spTgt spid="36"/>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1" fill="hold" grpId="0" nodeType="afterEffect">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cBhvr additive="base">
                                            <p:cTn id="17" dur="1000" fill="hold"/>
                                            <p:tgtEl>
                                              <p:spTgt spid="37"/>
                                            </p:tgtEl>
                                            <p:attrNameLst>
                                              <p:attrName>ppt_x</p:attrName>
                                            </p:attrNameLst>
                                          </p:cBhvr>
                                          <p:tavLst>
                                            <p:tav tm="0">
                                              <p:val>
                                                <p:strVal val="#ppt_x"/>
                                              </p:val>
                                            </p:tav>
                                            <p:tav tm="100000">
                                              <p:val>
                                                <p:strVal val="#ppt_x"/>
                                              </p:val>
                                            </p:tav>
                                          </p:tavLst>
                                        </p:anim>
                                        <p:anim calcmode="lin" valueType="num">
                                          <p:cBhvr additive="base">
                                            <p:cTn id="18" dur="1000" fill="hold"/>
                                            <p:tgtEl>
                                              <p:spTgt spid="37"/>
                                            </p:tgtEl>
                                            <p:attrNameLst>
                                              <p:attrName>ppt_y</p:attrName>
                                            </p:attrNameLst>
                                          </p:cBhvr>
                                          <p:tavLst>
                                            <p:tav tm="0">
                                              <p:val>
                                                <p:strVal val="0-#ppt_h/2"/>
                                              </p:val>
                                            </p:tav>
                                            <p:tav tm="100000">
                                              <p:val>
                                                <p:strVal val="#ppt_y"/>
                                              </p:val>
                                            </p:tav>
                                          </p:tavLst>
                                        </p:anim>
                                      </p:childTnLst>
                                    </p:cTn>
                                  </p:par>
                                </p:childTnLst>
                              </p:cTn>
                            </p:par>
                            <p:par>
                              <p:cTn id="19" fill="hold">
                                <p:stCondLst>
                                  <p:cond delay="3000"/>
                                </p:stCondLst>
                                <p:childTnLst>
                                  <p:par>
                                    <p:cTn id="20" presetID="2" presetClass="entr" presetSubtype="1" fill="hold" grpId="0" nodeType="after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additive="base">
                                            <p:cTn id="22" dur="1000" fill="hold"/>
                                            <p:tgtEl>
                                              <p:spTgt spid="38"/>
                                            </p:tgtEl>
                                            <p:attrNameLst>
                                              <p:attrName>ppt_x</p:attrName>
                                            </p:attrNameLst>
                                          </p:cBhvr>
                                          <p:tavLst>
                                            <p:tav tm="0">
                                              <p:val>
                                                <p:strVal val="#ppt_x"/>
                                              </p:val>
                                            </p:tav>
                                            <p:tav tm="100000">
                                              <p:val>
                                                <p:strVal val="#ppt_x"/>
                                              </p:val>
                                            </p:tav>
                                          </p:tavLst>
                                        </p:anim>
                                        <p:anim calcmode="lin" valueType="num">
                                          <p:cBhvr additive="base">
                                            <p:cTn id="23" dur="1000" fill="hold"/>
                                            <p:tgtEl>
                                              <p:spTgt spid="38"/>
                                            </p:tgtEl>
                                            <p:attrNameLst>
                                              <p:attrName>ppt_y</p:attrName>
                                            </p:attrNameLst>
                                          </p:cBhvr>
                                          <p:tavLst>
                                            <p:tav tm="0">
                                              <p:val>
                                                <p:strVal val="0-#ppt_h/2"/>
                                              </p:val>
                                            </p:tav>
                                            <p:tav tm="100000">
                                              <p:val>
                                                <p:strVal val="#ppt_y"/>
                                              </p:val>
                                            </p:tav>
                                          </p:tavLst>
                                        </p:anim>
                                      </p:childTnLst>
                                    </p:cTn>
                                  </p:par>
                                </p:childTnLst>
                              </p:cTn>
                            </p:par>
                            <p:par>
                              <p:cTn id="24" fill="hold">
                                <p:stCondLst>
                                  <p:cond delay="4000"/>
                                </p:stCondLst>
                                <p:childTnLst>
                                  <p:par>
                                    <p:cTn id="25" presetID="2" presetClass="entr" presetSubtype="1" fill="hold" grpId="0" nodeType="after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1000" fill="hold"/>
                                            <p:tgtEl>
                                              <p:spTgt spid="39"/>
                                            </p:tgtEl>
                                            <p:attrNameLst>
                                              <p:attrName>ppt_x</p:attrName>
                                            </p:attrNameLst>
                                          </p:cBhvr>
                                          <p:tavLst>
                                            <p:tav tm="0">
                                              <p:val>
                                                <p:strVal val="#ppt_x"/>
                                              </p:val>
                                            </p:tav>
                                            <p:tav tm="100000">
                                              <p:val>
                                                <p:strVal val="#ppt_x"/>
                                              </p:val>
                                            </p:tav>
                                          </p:tavLst>
                                        </p:anim>
                                        <p:anim calcmode="lin" valueType="num">
                                          <p:cBhvr additive="base">
                                            <p:cTn id="28" dur="1000" fill="hold"/>
                                            <p:tgtEl>
                                              <p:spTgt spid="3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bldLvl="0" animBg="1"/>
          <p:bldP spid="36" grpId="0" bldLvl="0" animBg="1"/>
          <p:bldP spid="37" grpId="0" bldLvl="0" animBg="1"/>
          <p:bldP spid="38" grpId="0" bldLvl="0" animBg="1"/>
          <p:bldP spid="39" grpId="0" bldLvl="0" animBg="1"/>
        </p:bldLst>
      </p:timing>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同心圆 34"/>
          <p:cNvSpPr/>
          <p:nvPr/>
        </p:nvSpPr>
        <p:spPr>
          <a:xfrm>
            <a:off x="596727" y="3286085"/>
            <a:ext cx="3671678" cy="3671678"/>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6" name="同心圆 35"/>
          <p:cNvSpPr/>
          <p:nvPr/>
        </p:nvSpPr>
        <p:spPr>
          <a:xfrm>
            <a:off x="1065614" y="3437968"/>
            <a:ext cx="2733904" cy="2733904"/>
          </a:xfrm>
          <a:prstGeom prst="donut">
            <a:avLst>
              <a:gd name="adj" fmla="val 7852"/>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635000" extrusionH="95250" prstMaterial="flat">
            <a:bevelT h="57150"/>
            <a:bevelB h="571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7" name="同心圆 36"/>
          <p:cNvSpPr/>
          <p:nvPr/>
        </p:nvSpPr>
        <p:spPr>
          <a:xfrm>
            <a:off x="1521265" y="3519627"/>
            <a:ext cx="1822602" cy="1822602"/>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270000" extrusionH="95250" prstMaterial="flat">
            <a:bevelT w="44450" h="25400"/>
            <a:bevelB w="44450" h="254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同心圆 37"/>
          <p:cNvSpPr/>
          <p:nvPr/>
        </p:nvSpPr>
        <p:spPr>
          <a:xfrm>
            <a:off x="1887737" y="3817677"/>
            <a:ext cx="1089658" cy="1089658"/>
          </a:xfrm>
          <a:prstGeom prst="donut">
            <a:avLst>
              <a:gd name="adj" fmla="val 12925"/>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905000" extrusionH="95250" prstMaterial="flat">
            <a:bevelT w="38100" h="19050"/>
            <a:bevelB w="38100" h="190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9" name="椭圆 38"/>
          <p:cNvSpPr/>
          <p:nvPr/>
        </p:nvSpPr>
        <p:spPr>
          <a:xfrm flipV="1">
            <a:off x="2204741" y="3920093"/>
            <a:ext cx="455651" cy="455651"/>
          </a:xfrm>
          <a:prstGeom prst="ellipse">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2374900"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 name="矩形 1"/>
          <p:cNvSpPr/>
          <p:nvPr/>
        </p:nvSpPr>
        <p:spPr>
          <a:xfrm>
            <a:off x="4695190" y="1219200"/>
            <a:ext cx="7234555" cy="2676525"/>
          </a:xfrm>
          <a:prstGeom prst="rect">
            <a:avLst/>
          </a:prstGeom>
        </p:spPr>
        <p:txBody>
          <a:bodyPr wrap="square">
            <a:spAutoFit/>
          </a:bodyPr>
          <a:lstStyle/>
          <a:p>
            <a:endParaRPr lang="en-US" altLang="zh-CN" sz="2400" dirty="0" smtClean="0"/>
          </a:p>
          <a:p>
            <a:r>
              <a:rPr lang="zh-CN" altLang="en-US" sz="3200" b="1" dirty="0" smtClean="0"/>
              <a:t>                思考</a:t>
            </a:r>
            <a:r>
              <a:rPr lang="zh-CN" altLang="en-US" sz="3200" b="1" dirty="0"/>
              <a:t>与</a:t>
            </a:r>
            <a:r>
              <a:rPr lang="zh-CN" altLang="en-US" sz="3200" b="1" dirty="0" smtClean="0"/>
              <a:t>体验</a:t>
            </a:r>
            <a:endParaRPr lang="zh-CN" altLang="en-US" sz="3200" b="1" dirty="0"/>
          </a:p>
          <a:p>
            <a:endParaRPr lang="en-US" altLang="zh-CN" sz="2800" dirty="0" smtClean="0"/>
          </a:p>
          <a:p>
            <a:pPr>
              <a:lnSpc>
                <a:spcPct val="150000"/>
              </a:lnSpc>
            </a:pPr>
            <a:r>
              <a:rPr lang="zh-CN" altLang="en-US" sz="2800" dirty="0" smtClean="0"/>
              <a:t> </a:t>
            </a:r>
            <a:r>
              <a:rPr lang="en-US" altLang="zh-CN" sz="2800" dirty="0" smtClean="0"/>
              <a:t>1. </a:t>
            </a:r>
            <a:r>
              <a:rPr lang="zh-CN" altLang="en-US" sz="2800" dirty="0">
                <a:latin typeface="华文中宋" panose="02010600040101010101" pitchFamily="2" charset="-122"/>
                <a:ea typeface="华文中宋" panose="02010600040101010101" pitchFamily="2" charset="-122"/>
                <a:sym typeface="+mn-ea"/>
              </a:rPr>
              <a:t>通过这次活动，你对自己有了哪些新认识？</a:t>
            </a:r>
            <a:endParaRPr lang="zh-CN" altLang="en-US" sz="2800" dirty="0">
              <a:latin typeface="华文中宋" panose="02010600040101010101" pitchFamily="2" charset="-122"/>
              <a:ea typeface="华文中宋" panose="02010600040101010101" pitchFamily="2" charset="-122"/>
              <a:sym typeface="+mn-ea"/>
            </a:endParaRPr>
          </a:p>
          <a:p>
            <a:pPr>
              <a:lnSpc>
                <a:spcPct val="150000"/>
              </a:lnSpc>
            </a:pPr>
            <a:r>
              <a:rPr lang="en-US" altLang="zh-CN" sz="2800" dirty="0">
                <a:latin typeface="华文中宋" panose="02010600040101010101" pitchFamily="2" charset="-122"/>
                <a:ea typeface="华文中宋" panose="02010600040101010101" pitchFamily="2" charset="-122"/>
                <a:sym typeface="+mn-ea"/>
              </a:rPr>
              <a:t>2. </a:t>
            </a:r>
            <a:r>
              <a:rPr lang="zh-CN" altLang="en-US" sz="2800" dirty="0">
                <a:latin typeface="华文中宋" panose="02010600040101010101" pitchFamily="2" charset="-122"/>
                <a:ea typeface="华文中宋" panose="02010600040101010101" pitchFamily="2" charset="-122"/>
                <a:sym typeface="+mn-ea"/>
              </a:rPr>
              <a:t>你对当下的自己满意吗？为什么？</a:t>
            </a:r>
            <a:endParaRPr lang="zh-CN" altLang="en-US" sz="2800" dirty="0">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14:bounceEnd="50000">
                                          <p:cBhvr additive="base">
                                            <p:cTn id="7" dur="1000" fill="hold"/>
                                            <p:tgtEl>
                                              <p:spTgt spid="35"/>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1" fill="hold" grpId="0" nodeType="afterEffect" p14:presetBounceEnd="50000">
                                      <p:stCondLst>
                                        <p:cond delay="0"/>
                                      </p:stCondLst>
                                      <p:childTnLst>
                                        <p:set>
                                          <p:cBhvr>
                                            <p:cTn id="11" dur="1" fill="hold">
                                              <p:stCondLst>
                                                <p:cond delay="0"/>
                                              </p:stCondLst>
                                            </p:cTn>
                                            <p:tgtEl>
                                              <p:spTgt spid="36"/>
                                            </p:tgtEl>
                                            <p:attrNameLst>
                                              <p:attrName>style.visibility</p:attrName>
                                            </p:attrNameLst>
                                          </p:cBhvr>
                                          <p:to>
                                            <p:strVal val="visible"/>
                                          </p:to>
                                        </p:set>
                                        <p:anim calcmode="lin" valueType="num" p14:bounceEnd="50000">
                                          <p:cBhvr additive="base">
                                            <p:cTn id="12" dur="10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13" dur="1000" fill="hold"/>
                                            <p:tgtEl>
                                              <p:spTgt spid="36"/>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1" fill="hold" grpId="0" nodeType="afterEffect" p14:presetBounceEnd="50000">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14:bounceEnd="50000">
                                          <p:cBhvr additive="base">
                                            <p:cTn id="17" dur="1000" fill="hold"/>
                                            <p:tgtEl>
                                              <p:spTgt spid="37"/>
                                            </p:tgtEl>
                                            <p:attrNameLst>
                                              <p:attrName>ppt_x</p:attrName>
                                            </p:attrNameLst>
                                          </p:cBhvr>
                                          <p:tavLst>
                                            <p:tav tm="0">
                                              <p:val>
                                                <p:strVal val="#ppt_x"/>
                                              </p:val>
                                            </p:tav>
                                            <p:tav tm="100000">
                                              <p:val>
                                                <p:strVal val="#ppt_x"/>
                                              </p:val>
                                            </p:tav>
                                          </p:tavLst>
                                        </p:anim>
                                        <p:anim calcmode="lin" valueType="num" p14:bounceEnd="50000">
                                          <p:cBhvr additive="base">
                                            <p:cTn id="18" dur="1000" fill="hold"/>
                                            <p:tgtEl>
                                              <p:spTgt spid="37"/>
                                            </p:tgtEl>
                                            <p:attrNameLst>
                                              <p:attrName>ppt_y</p:attrName>
                                            </p:attrNameLst>
                                          </p:cBhvr>
                                          <p:tavLst>
                                            <p:tav tm="0">
                                              <p:val>
                                                <p:strVal val="0-#ppt_h/2"/>
                                              </p:val>
                                            </p:tav>
                                            <p:tav tm="100000">
                                              <p:val>
                                                <p:strVal val="#ppt_y"/>
                                              </p:val>
                                            </p:tav>
                                          </p:tavLst>
                                        </p:anim>
                                      </p:childTnLst>
                                    </p:cTn>
                                  </p:par>
                                </p:childTnLst>
                              </p:cTn>
                            </p:par>
                            <p:par>
                              <p:cTn id="19" fill="hold">
                                <p:stCondLst>
                                  <p:cond delay="3000"/>
                                </p:stCondLst>
                                <p:childTnLst>
                                  <p:par>
                                    <p:cTn id="20" presetID="2" presetClass="entr" presetSubtype="1" fill="hold" grpId="0" nodeType="afterEffect" p14:presetBounceEnd="50000">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14:bounceEnd="50000">
                                          <p:cBhvr additive="base">
                                            <p:cTn id="22" dur="100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23" dur="1000" fill="hold"/>
                                            <p:tgtEl>
                                              <p:spTgt spid="38"/>
                                            </p:tgtEl>
                                            <p:attrNameLst>
                                              <p:attrName>ppt_y</p:attrName>
                                            </p:attrNameLst>
                                          </p:cBhvr>
                                          <p:tavLst>
                                            <p:tav tm="0">
                                              <p:val>
                                                <p:strVal val="0-#ppt_h/2"/>
                                              </p:val>
                                            </p:tav>
                                            <p:tav tm="100000">
                                              <p:val>
                                                <p:strVal val="#ppt_y"/>
                                              </p:val>
                                            </p:tav>
                                          </p:tavLst>
                                        </p:anim>
                                      </p:childTnLst>
                                    </p:cTn>
                                  </p:par>
                                </p:childTnLst>
                              </p:cTn>
                            </p:par>
                            <p:par>
                              <p:cTn id="24" fill="hold">
                                <p:stCondLst>
                                  <p:cond delay="4000"/>
                                </p:stCondLst>
                                <p:childTnLst>
                                  <p:par>
                                    <p:cTn id="25" presetID="2" presetClass="entr" presetSubtype="1" fill="hold" grpId="0" nodeType="afterEffect" p14:presetBounceEnd="50000">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14:bounceEnd="50000">
                                          <p:cBhvr additive="base">
                                            <p:cTn id="27" dur="1000" fill="hold"/>
                                            <p:tgtEl>
                                              <p:spTgt spid="39"/>
                                            </p:tgtEl>
                                            <p:attrNameLst>
                                              <p:attrName>ppt_x</p:attrName>
                                            </p:attrNameLst>
                                          </p:cBhvr>
                                          <p:tavLst>
                                            <p:tav tm="0">
                                              <p:val>
                                                <p:strVal val="#ppt_x"/>
                                              </p:val>
                                            </p:tav>
                                            <p:tav tm="100000">
                                              <p:val>
                                                <p:strVal val="#ppt_x"/>
                                              </p:val>
                                            </p:tav>
                                          </p:tavLst>
                                        </p:anim>
                                        <p:anim calcmode="lin" valueType="num" p14:bounceEnd="50000">
                                          <p:cBhvr additive="base">
                                            <p:cTn id="28" dur="1000" fill="hold"/>
                                            <p:tgtEl>
                                              <p:spTgt spid="3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1000" fill="hold"/>
                                            <p:tgtEl>
                                              <p:spTgt spid="35"/>
                                            </p:tgtEl>
                                            <p:attrNameLst>
                                              <p:attrName>ppt_x</p:attrName>
                                            </p:attrNameLst>
                                          </p:cBhvr>
                                          <p:tavLst>
                                            <p:tav tm="0">
                                              <p:val>
                                                <p:strVal val="#ppt_x"/>
                                              </p:val>
                                            </p:tav>
                                            <p:tav tm="100000">
                                              <p:val>
                                                <p:strVal val="#ppt_x"/>
                                              </p:val>
                                            </p:tav>
                                          </p:tavLst>
                                        </p:anim>
                                        <p:anim calcmode="lin" valueType="num">
                                          <p:cBhvr additive="base">
                                            <p:cTn id="8" dur="1000" fill="hold"/>
                                            <p:tgtEl>
                                              <p:spTgt spid="3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1" fill="hold" grpId="0" nodeType="afterEffect">
                                      <p:stCondLst>
                                        <p:cond delay="0"/>
                                      </p:stCondLst>
                                      <p:childTnLst>
                                        <p:set>
                                          <p:cBhvr>
                                            <p:cTn id="11" dur="1" fill="hold">
                                              <p:stCondLst>
                                                <p:cond delay="0"/>
                                              </p:stCondLst>
                                            </p:cTn>
                                            <p:tgtEl>
                                              <p:spTgt spid="36"/>
                                            </p:tgtEl>
                                            <p:attrNameLst>
                                              <p:attrName>style.visibility</p:attrName>
                                            </p:attrNameLst>
                                          </p:cBhvr>
                                          <p:to>
                                            <p:strVal val="visible"/>
                                          </p:to>
                                        </p:set>
                                        <p:anim calcmode="lin" valueType="num">
                                          <p:cBhvr additive="base">
                                            <p:cTn id="12" dur="1000" fill="hold"/>
                                            <p:tgtEl>
                                              <p:spTgt spid="36"/>
                                            </p:tgtEl>
                                            <p:attrNameLst>
                                              <p:attrName>ppt_x</p:attrName>
                                            </p:attrNameLst>
                                          </p:cBhvr>
                                          <p:tavLst>
                                            <p:tav tm="0">
                                              <p:val>
                                                <p:strVal val="#ppt_x"/>
                                              </p:val>
                                            </p:tav>
                                            <p:tav tm="100000">
                                              <p:val>
                                                <p:strVal val="#ppt_x"/>
                                              </p:val>
                                            </p:tav>
                                          </p:tavLst>
                                        </p:anim>
                                        <p:anim calcmode="lin" valueType="num">
                                          <p:cBhvr additive="base">
                                            <p:cTn id="13" dur="1000" fill="hold"/>
                                            <p:tgtEl>
                                              <p:spTgt spid="36"/>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1" fill="hold" grpId="0" nodeType="afterEffect">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cBhvr additive="base">
                                            <p:cTn id="17" dur="1000" fill="hold"/>
                                            <p:tgtEl>
                                              <p:spTgt spid="37"/>
                                            </p:tgtEl>
                                            <p:attrNameLst>
                                              <p:attrName>ppt_x</p:attrName>
                                            </p:attrNameLst>
                                          </p:cBhvr>
                                          <p:tavLst>
                                            <p:tav tm="0">
                                              <p:val>
                                                <p:strVal val="#ppt_x"/>
                                              </p:val>
                                            </p:tav>
                                            <p:tav tm="100000">
                                              <p:val>
                                                <p:strVal val="#ppt_x"/>
                                              </p:val>
                                            </p:tav>
                                          </p:tavLst>
                                        </p:anim>
                                        <p:anim calcmode="lin" valueType="num">
                                          <p:cBhvr additive="base">
                                            <p:cTn id="18" dur="1000" fill="hold"/>
                                            <p:tgtEl>
                                              <p:spTgt spid="37"/>
                                            </p:tgtEl>
                                            <p:attrNameLst>
                                              <p:attrName>ppt_y</p:attrName>
                                            </p:attrNameLst>
                                          </p:cBhvr>
                                          <p:tavLst>
                                            <p:tav tm="0">
                                              <p:val>
                                                <p:strVal val="0-#ppt_h/2"/>
                                              </p:val>
                                            </p:tav>
                                            <p:tav tm="100000">
                                              <p:val>
                                                <p:strVal val="#ppt_y"/>
                                              </p:val>
                                            </p:tav>
                                          </p:tavLst>
                                        </p:anim>
                                      </p:childTnLst>
                                    </p:cTn>
                                  </p:par>
                                </p:childTnLst>
                              </p:cTn>
                            </p:par>
                            <p:par>
                              <p:cTn id="19" fill="hold">
                                <p:stCondLst>
                                  <p:cond delay="3000"/>
                                </p:stCondLst>
                                <p:childTnLst>
                                  <p:par>
                                    <p:cTn id="20" presetID="2" presetClass="entr" presetSubtype="1" fill="hold" grpId="0" nodeType="after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additive="base">
                                            <p:cTn id="22" dur="1000" fill="hold"/>
                                            <p:tgtEl>
                                              <p:spTgt spid="38"/>
                                            </p:tgtEl>
                                            <p:attrNameLst>
                                              <p:attrName>ppt_x</p:attrName>
                                            </p:attrNameLst>
                                          </p:cBhvr>
                                          <p:tavLst>
                                            <p:tav tm="0">
                                              <p:val>
                                                <p:strVal val="#ppt_x"/>
                                              </p:val>
                                            </p:tav>
                                            <p:tav tm="100000">
                                              <p:val>
                                                <p:strVal val="#ppt_x"/>
                                              </p:val>
                                            </p:tav>
                                          </p:tavLst>
                                        </p:anim>
                                        <p:anim calcmode="lin" valueType="num">
                                          <p:cBhvr additive="base">
                                            <p:cTn id="23" dur="1000" fill="hold"/>
                                            <p:tgtEl>
                                              <p:spTgt spid="38"/>
                                            </p:tgtEl>
                                            <p:attrNameLst>
                                              <p:attrName>ppt_y</p:attrName>
                                            </p:attrNameLst>
                                          </p:cBhvr>
                                          <p:tavLst>
                                            <p:tav tm="0">
                                              <p:val>
                                                <p:strVal val="0-#ppt_h/2"/>
                                              </p:val>
                                            </p:tav>
                                            <p:tav tm="100000">
                                              <p:val>
                                                <p:strVal val="#ppt_y"/>
                                              </p:val>
                                            </p:tav>
                                          </p:tavLst>
                                        </p:anim>
                                      </p:childTnLst>
                                    </p:cTn>
                                  </p:par>
                                </p:childTnLst>
                              </p:cTn>
                            </p:par>
                            <p:par>
                              <p:cTn id="24" fill="hold">
                                <p:stCondLst>
                                  <p:cond delay="4000"/>
                                </p:stCondLst>
                                <p:childTnLst>
                                  <p:par>
                                    <p:cTn id="25" presetID="2" presetClass="entr" presetSubtype="1" fill="hold" grpId="0" nodeType="after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1000" fill="hold"/>
                                            <p:tgtEl>
                                              <p:spTgt spid="39"/>
                                            </p:tgtEl>
                                            <p:attrNameLst>
                                              <p:attrName>ppt_x</p:attrName>
                                            </p:attrNameLst>
                                          </p:cBhvr>
                                          <p:tavLst>
                                            <p:tav tm="0">
                                              <p:val>
                                                <p:strVal val="#ppt_x"/>
                                              </p:val>
                                            </p:tav>
                                            <p:tav tm="100000">
                                              <p:val>
                                                <p:strVal val="#ppt_x"/>
                                              </p:val>
                                            </p:tav>
                                          </p:tavLst>
                                        </p:anim>
                                        <p:anim calcmode="lin" valueType="num">
                                          <p:cBhvr additive="base">
                                            <p:cTn id="28" dur="1000" fill="hold"/>
                                            <p:tgtEl>
                                              <p:spTgt spid="3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Lst>
      </p:timing>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795" y="880021"/>
            <a:ext cx="12857163" cy="54726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795" y="443341"/>
            <a:ext cx="3832553" cy="6317856"/>
          </a:xfrm>
          <a:custGeom>
            <a:avLst/>
            <a:gdLst>
              <a:gd name="connsiteX0" fmla="*/ 782763 w 2618967"/>
              <a:gd name="connsiteY0" fmla="*/ 0 h 2736304"/>
              <a:gd name="connsiteX1" fmla="*/ 2618967 w 2618967"/>
              <a:gd name="connsiteY1" fmla="*/ 0 h 2736304"/>
              <a:gd name="connsiteX2" fmla="*/ 1831243 w 2618967"/>
              <a:gd name="connsiteY2" fmla="*/ 2736304 h 2736304"/>
              <a:gd name="connsiteX3" fmla="*/ 0 w 2618967"/>
              <a:gd name="connsiteY3" fmla="*/ 2736304 h 2736304"/>
              <a:gd name="connsiteX4" fmla="*/ 0 w 2618967"/>
              <a:gd name="connsiteY4" fmla="*/ 2719071 h 27363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8967" h="2736304">
                <a:moveTo>
                  <a:pt x="782763" y="0"/>
                </a:moveTo>
                <a:lnTo>
                  <a:pt x="2618967" y="0"/>
                </a:lnTo>
                <a:lnTo>
                  <a:pt x="1831243" y="2736304"/>
                </a:lnTo>
                <a:lnTo>
                  <a:pt x="0" y="2736304"/>
                </a:lnTo>
                <a:lnTo>
                  <a:pt x="0" y="2719071"/>
                </a:lnTo>
                <a:close/>
              </a:path>
            </a:pathLst>
          </a:custGeom>
          <a:blipFill dpi="0" rotWithShape="1">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2"/>
          <p:cNvSpPr txBox="1"/>
          <p:nvPr/>
        </p:nvSpPr>
        <p:spPr>
          <a:xfrm>
            <a:off x="3981103" y="1744114"/>
            <a:ext cx="8079780" cy="3290570"/>
          </a:xfrm>
          <a:prstGeom prst="rect">
            <a:avLst/>
          </a:prstGeom>
          <a:noFill/>
        </p:spPr>
        <p:txBody>
          <a:bodyPr wrap="square" rtlCol="0">
            <a:spAutoFit/>
          </a:bodyPr>
          <a:lstStyle/>
          <a:p>
            <a:pPr algn="just">
              <a:lnSpc>
                <a:spcPct val="130000"/>
              </a:lnSpc>
            </a:pPr>
            <a:r>
              <a:rPr sz="3200" dirty="0">
                <a:solidFill>
                  <a:schemeClr val="bg1"/>
                </a:solidFill>
                <a:latin typeface="华文中宋" panose="02010600040101010101" pitchFamily="2" charset="-122"/>
                <a:ea typeface="华文中宋" panose="02010600040101010101" pitchFamily="2" charset="-122"/>
                <a:sym typeface="Arial" panose="020B0604020202020204" pitchFamily="34" charset="0"/>
              </a:rPr>
              <a:t>找到几个熟悉你的人，问他们对你的印象如何？然后思考是否喜欢自己给别人留下的这些印象，以及留下这些印象的原因。最后，尝试在生活中改变自己的形象和行为表现，不断完善自己。</a:t>
            </a:r>
            <a:endParaRPr sz="3200" dirty="0">
              <a:solidFill>
                <a:schemeClr val="bg1"/>
              </a:solidFill>
              <a:latin typeface="华文中宋" panose="02010600040101010101" pitchFamily="2" charset="-122"/>
              <a:ea typeface="华文中宋" panose="02010600040101010101" pitchFamily="2" charset="-122"/>
              <a:sym typeface="Arial" panose="020B0604020202020204" pitchFamily="34" charset="0"/>
            </a:endParaRPr>
          </a:p>
        </p:txBody>
      </p:sp>
      <p:sp>
        <p:nvSpPr>
          <p:cNvPr id="9" name="文本框 8"/>
          <p:cNvSpPr txBox="1"/>
          <p:nvPr/>
        </p:nvSpPr>
        <p:spPr>
          <a:xfrm>
            <a:off x="9669145" y="160020"/>
            <a:ext cx="2764155" cy="587375"/>
          </a:xfrm>
          <a:prstGeom prst="rect">
            <a:avLst/>
          </a:prstGeom>
          <a:noFill/>
        </p:spPr>
        <p:txBody>
          <a:bodyPr wrap="square" lIns="96434" tIns="48217" rIns="96434" bIns="48217" rtlCol="0">
            <a:spAutoFit/>
          </a:bodyPr>
          <a:lstStyle/>
          <a:p>
            <a:pPr defTabSz="964565"/>
            <a:r>
              <a:rPr lang="en-US" altLang="zh-CN" sz="32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a:t>
            </a:r>
            <a:r>
              <a:rPr lang="zh-CN" altLang="en-US" sz="32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课后作业</a:t>
            </a:r>
            <a:r>
              <a:rPr lang="en-US" altLang="zh-CN" sz="32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a:t>
            </a:r>
            <a:endParaRPr lang="zh-CN" altLang="en-US" sz="3200" dirty="0">
              <a:solidFill>
                <a:srgbClr val="E7E6E6">
                  <a:lumMod val="25000"/>
                </a:srgbClr>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250" fill="hold"/>
                                        <p:tgtEl>
                                          <p:spTgt spid="4"/>
                                        </p:tgtEl>
                                        <p:attrNameLst>
                                          <p:attrName>ppt_x</p:attrName>
                                        </p:attrNameLst>
                                      </p:cBhvr>
                                      <p:tavLst>
                                        <p:tav tm="0">
                                          <p:val>
                                            <p:strVal val="0-#ppt_w/2"/>
                                          </p:val>
                                        </p:tav>
                                        <p:tav tm="100000">
                                          <p:val>
                                            <p:strVal val="#ppt_x"/>
                                          </p:val>
                                        </p:tav>
                                      </p:tavLst>
                                    </p:anim>
                                    <p:anim calcmode="lin" valueType="num">
                                      <p:cBhvr additive="base">
                                        <p:cTn id="17" dur="2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2" name="组合 41"/>
          <p:cNvGrpSpPr/>
          <p:nvPr/>
        </p:nvGrpSpPr>
        <p:grpSpPr>
          <a:xfrm>
            <a:off x="704" y="2322830"/>
            <a:ext cx="12857339" cy="2551749"/>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等腰三角形 44"/>
            <p:cNvSpPr/>
            <p:nvPr/>
          </p:nvSpPr>
          <p:spPr>
            <a:xfrm flipV="1">
              <a:off x="200258" y="602633"/>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矩形 45"/>
            <p:cNvSpPr/>
            <p:nvPr/>
          </p:nvSpPr>
          <p:spPr>
            <a:xfrm>
              <a:off x="170694" y="261768"/>
              <a:ext cx="3936003" cy="6119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平行四边形 46"/>
            <p:cNvSpPr/>
            <p:nvPr/>
          </p:nvSpPr>
          <p:spPr>
            <a:xfrm>
              <a:off x="376965" y="178257"/>
              <a:ext cx="1036076" cy="779005"/>
            </a:xfrm>
            <a:prstGeom prst="parallelogram">
              <a:avLst>
                <a:gd name="adj" fmla="val 4820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6"/>
            <p:cNvSpPr txBox="1"/>
            <p:nvPr/>
          </p:nvSpPr>
          <p:spPr>
            <a:xfrm>
              <a:off x="627581" y="284178"/>
              <a:ext cx="569115" cy="529984"/>
            </a:xfrm>
            <a:prstGeom prst="rect">
              <a:avLst/>
            </a:prstGeom>
            <a:noFill/>
          </p:spPr>
          <p:txBody>
            <a:bodyPr wrap="square" lIns="0" tIns="0" rIns="0" bIns="0" rtlCol="0">
              <a:spAutoFit/>
            </a:bodyPr>
            <a:lstStyle/>
            <a:p>
              <a:pPr algn="ctr"/>
              <a:r>
                <a:rPr lang="en-US" altLang="zh-CN"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01</a:t>
              </a:r>
              <a:endParaRPr lang="zh-CN" altLang="en-US"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Box 48"/>
          <p:cNvSpPr txBox="1"/>
          <p:nvPr/>
        </p:nvSpPr>
        <p:spPr>
          <a:xfrm>
            <a:off x="5335293" y="2992447"/>
            <a:ext cx="4324739" cy="830580"/>
          </a:xfrm>
          <a:prstGeom prst="rect">
            <a:avLst/>
          </a:prstGeom>
          <a:noFill/>
        </p:spPr>
        <p:txBody>
          <a:bodyPr wrap="square" lIns="0" tIns="0" rIns="0" bIns="0" rtlCol="0">
            <a:spAutoFit/>
          </a:bodyPr>
          <a:lstStyle/>
          <a:p>
            <a:r>
              <a:rPr lang="zh-CN" altLang="en-US" sz="5400" dirty="0">
                <a:solidFill>
                  <a:schemeClr val="bg1"/>
                </a:solidFill>
                <a:latin typeface="Arial" panose="020B0604020202020204" pitchFamily="34" charset="0"/>
                <a:ea typeface="微软雅黑" panose="020B0503020204020204" pitchFamily="34" charset="-122"/>
                <a:sym typeface="Arial" panose="020B0604020202020204" pitchFamily="34" charset="0"/>
              </a:rPr>
              <a:t>自我意识概述</a:t>
            </a:r>
            <a:endParaRPr lang="zh-CN" altLang="en-US" sz="2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49"/>
                                        </p:tgtEl>
                                        <p:attrNameLst>
                                          <p:attrName>style.visibility</p:attrName>
                                        </p:attrNameLst>
                                      </p:cBhvr>
                                      <p:to>
                                        <p:strVal val="visible"/>
                                      </p:to>
                                    </p:set>
                                    <p:animEffect transition="in" filter="wipe(left)">
                                      <p:cBhvr>
                                        <p:cTn id="12" dur="200"/>
                                        <p:tgtEl>
                                          <p:spTgt spid="49"/>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49"/>
                                        </p:tgtEl>
                                      </p:cBhvr>
                                      <p:to x="80000" y="100000"/>
                                    </p:animScale>
                                    <p:anim by="(#ppt_w*0.10)" calcmode="lin" valueType="num">
                                      <p:cBhvr>
                                        <p:cTn id="15" dur="50" autoRev="1" fill="hold">
                                          <p:stCondLst>
                                            <p:cond delay="0"/>
                                          </p:stCondLst>
                                        </p:cTn>
                                        <p:tgtEl>
                                          <p:spTgt spid="49"/>
                                        </p:tgtEl>
                                        <p:attrNameLst>
                                          <p:attrName>ppt_x</p:attrName>
                                        </p:attrNameLst>
                                      </p:cBhvr>
                                    </p:anim>
                                    <p:anim by="(-#ppt_w*0.10)" calcmode="lin" valueType="num">
                                      <p:cBhvr>
                                        <p:cTn id="16" dur="50" autoRev="1" fill="hold">
                                          <p:stCondLst>
                                            <p:cond delay="0"/>
                                          </p:stCondLst>
                                        </p:cTn>
                                        <p:tgtEl>
                                          <p:spTgt spid="49"/>
                                        </p:tgtEl>
                                        <p:attrNameLst>
                                          <p:attrName>ppt_y</p:attrName>
                                        </p:attrNameLst>
                                      </p:cBhvr>
                                    </p:anim>
                                    <p:animRot by="-480000">
                                      <p:cBhvr>
                                        <p:cTn id="17" dur="50" autoRev="1" fill="hold">
                                          <p:stCondLst>
                                            <p:cond delay="0"/>
                                          </p:stCondLst>
                                        </p:cTn>
                                        <p:tgtEl>
                                          <p:spTgt spid="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36638" y="538163"/>
            <a:ext cx="11090275" cy="1397000"/>
          </a:xfrm>
        </p:spPr>
        <p:txBody>
          <a:bodyPr/>
          <a:lstStyle/>
          <a:p>
            <a:pPr algn="r"/>
            <a:r>
              <a:rPr lang="en-US" altLang="zh-CN" dirty="0" smtClean="0"/>
              <a:t>【</a:t>
            </a:r>
            <a:r>
              <a:rPr lang="zh-CN" altLang="en-US" dirty="0" smtClean="0"/>
              <a:t>延伸学习</a:t>
            </a:r>
            <a:r>
              <a:rPr lang="en-US" altLang="zh-CN" dirty="0" smtClean="0"/>
              <a:t>】</a:t>
            </a:r>
            <a:endParaRPr lang="zh-CN" altLang="en-US" dirty="0"/>
          </a:p>
        </p:txBody>
      </p:sp>
      <p:sp>
        <p:nvSpPr>
          <p:cNvPr id="5" name="矩形 4"/>
          <p:cNvSpPr/>
          <p:nvPr/>
        </p:nvSpPr>
        <p:spPr>
          <a:xfrm>
            <a:off x="4754880" y="1816100"/>
            <a:ext cx="7713345" cy="4707890"/>
          </a:xfrm>
          <a:prstGeom prst="rect">
            <a:avLst/>
          </a:prstGeom>
        </p:spPr>
        <p:txBody>
          <a:bodyPr wrap="square">
            <a:spAutoFit/>
          </a:bodyPr>
          <a:lstStyle/>
          <a:p>
            <a:pPr>
              <a:lnSpc>
                <a:spcPct val="150000"/>
              </a:lnSpc>
            </a:pPr>
            <a:r>
              <a:rPr sz="2800" b="1" dirty="0"/>
              <a:t>《认识自我：心理学名著导读》，王雨函 著，生活.读书.新知三联书店，2019年7月。</a:t>
            </a:r>
            <a:endParaRPr sz="2800" b="1" dirty="0"/>
          </a:p>
          <a:p>
            <a:pPr>
              <a:lnSpc>
                <a:spcPct val="150000"/>
              </a:lnSpc>
            </a:pPr>
            <a:r>
              <a:rPr sz="2400" b="1" dirty="0"/>
              <a:t>【推荐理由】该书选取了弗洛伊德、罗洛·梅、阿尔弗雷德·阿德勒、亚伯拉罕·马斯洛和维克多·弗兰克尔五位不同学派的著名心理学家，在其代表作中挑选出与自我相关的、思辨性和可读性相对较强的作品进行导读，内容涉及心理学人格研究中自我的形成和发展，以及影响自我发展的诸种因素等。</a:t>
            </a:r>
            <a:endParaRPr sz="2400" b="1" dirty="0"/>
          </a:p>
        </p:txBody>
      </p:sp>
      <p:pic>
        <p:nvPicPr>
          <p:cNvPr id="3" name="图片 2"/>
          <p:cNvPicPr>
            <a:picLocks noChangeAspect="1"/>
          </p:cNvPicPr>
          <p:nvPr/>
        </p:nvPicPr>
        <p:blipFill>
          <a:blip r:embed="rId1"/>
          <a:stretch>
            <a:fillRect/>
          </a:stretch>
        </p:blipFill>
        <p:spPr>
          <a:xfrm>
            <a:off x="669290" y="1216025"/>
            <a:ext cx="3937000" cy="4924425"/>
          </a:xfrm>
          <a:prstGeom prst="rect">
            <a:avLst/>
          </a:prstGeom>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858750" cy="7232650"/>
          </a:xfrm>
          <a:prstGeom prst="rect">
            <a:avLst/>
          </a:prstGeom>
          <a:blipFill dpi="0" rotWithShape="1">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259"/>
          <p:cNvSpPr>
            <a:spLocks noChangeArrowheads="1"/>
          </p:cNvSpPr>
          <p:nvPr/>
        </p:nvSpPr>
        <p:spPr bwMode="auto">
          <a:xfrm>
            <a:off x="2036887" y="1960141"/>
            <a:ext cx="9072913" cy="1015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6600" cap="all" dirty="0" smtClean="0">
                <a:solidFill>
                  <a:schemeClr val="accent1"/>
                </a:solidFill>
                <a:latin typeface="方正正中黑简体" panose="02000000000000000000" pitchFamily="2" charset="-122"/>
                <a:ea typeface="方正正中黑简体" panose="02000000000000000000" pitchFamily="2" charset="-122"/>
                <a:cs typeface="Arial" panose="020B0604020202020204" pitchFamily="34" charset="0"/>
              </a:rPr>
              <a:t>美好的生活，从心开始！</a:t>
            </a:r>
            <a:endParaRPr lang="zh-CN" altLang="en-US" sz="6600" cap="all" dirty="0">
              <a:solidFill>
                <a:schemeClr val="accent1"/>
              </a:solidFill>
              <a:latin typeface="方正正中黑简体" panose="02000000000000000000" pitchFamily="2" charset="-122"/>
              <a:ea typeface="方正正中黑简体" panose="02000000000000000000" pitchFamily="2" charset="-122"/>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5"/>
                                        </p:tgtEl>
                                        <p:attrNameLst>
                                          <p:attrName>ppt_y</p:attrName>
                                        </p:attrNameLst>
                                      </p:cBhvr>
                                      <p:tavLst>
                                        <p:tav tm="0">
                                          <p:val>
                                            <p:strVal val="#ppt_y"/>
                                          </p:val>
                                        </p:tav>
                                        <p:tav tm="100000">
                                          <p:val>
                                            <p:strVal val="#ppt_y"/>
                                          </p:val>
                                        </p:tav>
                                      </p:tavLst>
                                    </p:anim>
                                    <p:anim calcmode="lin" valueType="num">
                                      <p:cBhvr>
                                        <p:cTn id="14"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5"/>
                                        </p:tgtEl>
                                      </p:cBhvr>
                                    </p:animEffect>
                                  </p:childTnLst>
                                </p:cTn>
                              </p:par>
                            </p:childTnLst>
                          </p:cTn>
                        </p:par>
                        <p:par>
                          <p:cTn id="17" fill="hold">
                            <p:stCondLst>
                              <p:cond delay="1500"/>
                            </p:stCondLst>
                            <p:childTnLst>
                              <p:par>
                                <p:cTn id="18" presetID="26" presetClass="emph" presetSubtype="0" fill="hold" grpId="1" nodeType="afterEffect">
                                  <p:stCondLst>
                                    <p:cond delay="0"/>
                                  </p:stCondLst>
                                  <p:iterate type="lt">
                                    <p:tmPct val="0"/>
                                  </p:iterate>
                                  <p:childTnLst>
                                    <p:animEffect transition="out" filter="fade">
                                      <p:cBhvr>
                                        <p:cTn id="19" dur="500" tmFilter="0, 0; .2, .5; .8, .5; 1, 0"/>
                                        <p:tgtEl>
                                          <p:spTgt spid="15"/>
                                        </p:tgtEl>
                                      </p:cBhvr>
                                    </p:animEffect>
                                    <p:animScale>
                                      <p:cBhvr>
                                        <p:cTn id="20" dur="250" autoRev="1" fill="hold"/>
                                        <p:tgtEl>
                                          <p:spTgt spid="1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5" grpId="0"/>
      <p:bldP spid="15"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36638" y="908368"/>
            <a:ext cx="11090275" cy="1397000"/>
          </a:xfrm>
        </p:spPr>
        <p:txBody>
          <a:bodyPr/>
          <a:lstStyle/>
          <a:p>
            <a:r>
              <a:rPr lang="en-US" altLang="zh-CN" dirty="0" smtClean="0"/>
              <a:t>【</a:t>
            </a:r>
            <a:r>
              <a:rPr lang="zh-CN" altLang="en-US" dirty="0"/>
              <a:t>案例导入</a:t>
            </a:r>
            <a:r>
              <a:rPr lang="en-US" altLang="zh-CN" dirty="0" smtClean="0"/>
              <a:t>】</a:t>
            </a:r>
            <a:r>
              <a:rPr lang="zh-CN" altLang="en-US" dirty="0"/>
              <a:t>阿姆斯特丹的点红实验</a:t>
            </a:r>
            <a:br>
              <a:rPr lang="en-US" altLang="zh-CN" dirty="0"/>
            </a:br>
            <a:endParaRPr lang="zh-CN" altLang="en-US" dirty="0"/>
          </a:p>
        </p:txBody>
      </p:sp>
      <p:sp>
        <p:nvSpPr>
          <p:cNvPr id="3" name="内容占位符 2"/>
          <p:cNvSpPr>
            <a:spLocks noGrp="1"/>
          </p:cNvSpPr>
          <p:nvPr>
            <p:ph idx="4294967295"/>
          </p:nvPr>
        </p:nvSpPr>
        <p:spPr>
          <a:xfrm>
            <a:off x="335280" y="2305685"/>
            <a:ext cx="7449185" cy="4580255"/>
          </a:xfrm>
        </p:spPr>
        <p:txBody>
          <a:bodyPr>
            <a:normAutofit/>
          </a:bodyPr>
          <a:lstStyle/>
          <a:p>
            <a:pPr>
              <a:lnSpc>
                <a:spcPct val="150000"/>
              </a:lnSpc>
            </a:pPr>
            <a:r>
              <a:rPr lang="zh-CN" altLang="en-US" dirty="0"/>
              <a:t>实验的对象是88名3-24个月大的婴儿。</a:t>
            </a:r>
            <a:endParaRPr lang="zh-CN" altLang="en-US" dirty="0"/>
          </a:p>
          <a:p>
            <a:pPr>
              <a:lnSpc>
                <a:spcPct val="150000"/>
              </a:lnSpc>
            </a:pPr>
            <a:r>
              <a:rPr lang="zh-CN" altLang="en-US" dirty="0"/>
              <a:t>在婴儿毫无察觉的情况下在其鼻子上涂一个红点，然后观察婴儿照镜子时的反应。</a:t>
            </a:r>
            <a:endParaRPr lang="zh-CN" altLang="en-US" dirty="0"/>
          </a:p>
          <a:p>
            <a:pPr>
              <a:lnSpc>
                <a:spcPct val="150000"/>
              </a:lnSpc>
            </a:pPr>
            <a:endParaRPr lang="zh-CN" altLang="en-US" dirty="0">
              <a:solidFill>
                <a:srgbClr val="FF0000"/>
              </a:solidFill>
            </a:endParaRPr>
          </a:p>
        </p:txBody>
      </p:sp>
      <p:pic>
        <p:nvPicPr>
          <p:cNvPr id="4" name="图片 3"/>
          <p:cNvPicPr/>
          <p:nvPr/>
        </p:nvPicPr>
        <p:blipFill>
          <a:blip r:embed="rId1"/>
        </p:blipFill>
        <p:spPr>
          <a:xfrm>
            <a:off x="8013700" y="1888490"/>
            <a:ext cx="4721225" cy="357124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思考</a:t>
            </a:r>
            <a:endParaRPr lang="zh-CN" altLang="en-US" dirty="0"/>
          </a:p>
        </p:txBody>
      </p:sp>
      <p:sp>
        <p:nvSpPr>
          <p:cNvPr id="3" name="内容占位符 2"/>
          <p:cNvSpPr>
            <a:spLocks noGrp="1"/>
          </p:cNvSpPr>
          <p:nvPr>
            <p:ph idx="1"/>
          </p:nvPr>
        </p:nvSpPr>
        <p:spPr>
          <a:xfrm>
            <a:off x="4269135" y="1925638"/>
            <a:ext cx="7128792" cy="4589462"/>
          </a:xfrm>
        </p:spPr>
        <p:txBody>
          <a:bodyPr/>
          <a:lstStyle/>
          <a:p>
            <a:pPr>
              <a:lnSpc>
                <a:spcPct val="150000"/>
              </a:lnSpc>
            </a:pPr>
            <a:r>
              <a:rPr lang="zh-CN" altLang="en-US" dirty="0">
                <a:solidFill>
                  <a:schemeClr val="tx1"/>
                </a:solidFill>
                <a:sym typeface="+mn-ea"/>
              </a:rPr>
              <a:t>什么是自我意识？</a:t>
            </a:r>
            <a:endParaRPr lang="zh-CN" altLang="en-US" dirty="0">
              <a:solidFill>
                <a:schemeClr val="tx1"/>
              </a:solidFill>
            </a:endParaRPr>
          </a:p>
          <a:p>
            <a:pPr>
              <a:lnSpc>
                <a:spcPct val="150000"/>
              </a:lnSpc>
            </a:pPr>
            <a:r>
              <a:rPr lang="zh-CN" altLang="en-US" dirty="0">
                <a:solidFill>
                  <a:schemeClr val="tx1"/>
                </a:solidFill>
                <a:sym typeface="+mn-ea"/>
              </a:rPr>
              <a:t>阿姆斯特丹的点红实验给我们什么启发？</a:t>
            </a:r>
            <a:endParaRPr lang="zh-CN" altLang="en-US" dirty="0">
              <a:solidFill>
                <a:srgbClr val="FF0000"/>
              </a:solidFill>
            </a:endParaRPr>
          </a:p>
          <a:p>
            <a:pPr marL="0" indent="0">
              <a:buNone/>
            </a:pPr>
            <a:endParaRPr lang="zh-CN" altLang="en-US" dirty="0"/>
          </a:p>
          <a:p>
            <a:pPr marL="0" indent="0">
              <a:buNone/>
            </a:pPr>
            <a:endParaRPr lang="zh-CN" altLang="en-US" dirty="0"/>
          </a:p>
        </p:txBody>
      </p:sp>
      <p:grpSp>
        <p:nvGrpSpPr>
          <p:cNvPr id="4" name="Group 4"/>
          <p:cNvGrpSpPr/>
          <p:nvPr/>
        </p:nvGrpSpPr>
        <p:grpSpPr>
          <a:xfrm>
            <a:off x="392689" y="3853000"/>
            <a:ext cx="3679629" cy="1884340"/>
            <a:chOff x="1047907" y="3811318"/>
            <a:chExt cx="3673475" cy="1881188"/>
          </a:xfrm>
        </p:grpSpPr>
        <p:grpSp>
          <p:nvGrpSpPr>
            <p:cNvPr id="5" name="Group 5"/>
            <p:cNvGrpSpPr/>
            <p:nvPr/>
          </p:nvGrpSpPr>
          <p:grpSpPr bwMode="auto">
            <a:xfrm>
              <a:off x="1047907" y="3965306"/>
              <a:ext cx="3673475" cy="1727200"/>
              <a:chOff x="1728" y="3024"/>
              <a:chExt cx="2304" cy="1080"/>
            </a:xfrm>
          </p:grpSpPr>
          <p:sp>
            <p:nvSpPr>
              <p:cNvPr id="7" name="Freeform 5"/>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6"/>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grpSp>
        <p:nvGrpSpPr>
          <p:cNvPr id="9" name="Group 9"/>
          <p:cNvGrpSpPr/>
          <p:nvPr/>
        </p:nvGrpSpPr>
        <p:grpSpPr>
          <a:xfrm>
            <a:off x="1004904" y="2828943"/>
            <a:ext cx="2488600" cy="1544044"/>
            <a:chOff x="1659095" y="2788969"/>
            <a:chExt cx="2484437" cy="1541462"/>
          </a:xfrm>
        </p:grpSpPr>
        <p:grpSp>
          <p:nvGrpSpPr>
            <p:cNvPr id="10" name="Group 8"/>
            <p:cNvGrpSpPr/>
            <p:nvPr/>
          </p:nvGrpSpPr>
          <p:grpSpPr bwMode="auto">
            <a:xfrm>
              <a:off x="1659095" y="2957244"/>
              <a:ext cx="2484437" cy="1373187"/>
              <a:chOff x="2016" y="1944"/>
              <a:chExt cx="1728" cy="936"/>
            </a:xfrm>
          </p:grpSpPr>
          <p:sp>
            <p:nvSpPr>
              <p:cNvPr id="12" name="Freeform 9"/>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0"/>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sp>
        <p:nvSpPr>
          <p:cNvPr id="14" name="Freeform 12"/>
          <p:cNvSpPr/>
          <p:nvPr/>
        </p:nvSpPr>
        <p:spPr bwMode="auto">
          <a:xfrm>
            <a:off x="1532831" y="1674479"/>
            <a:ext cx="1432734" cy="1469310"/>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p:spPr>
        <p:txBody>
          <a:bodyPr wrap="none" anchor="ctr"/>
          <a:lstStyle/>
          <a:p>
            <a:pPr algn="just" defTabSz="916305">
              <a:lnSpc>
                <a:spcPct val="120000"/>
              </a:lnSpc>
              <a:defRPr/>
            </a:pPr>
            <a:endParaRPr lang="zh-CN" altLang="en-US" sz="780"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9"/>
          <p:cNvSpPr>
            <a:spLocks noEditPoints="1"/>
          </p:cNvSpPr>
          <p:nvPr/>
        </p:nvSpPr>
        <p:spPr bwMode="auto">
          <a:xfrm>
            <a:off x="2063446" y="3667406"/>
            <a:ext cx="459409" cy="443617"/>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1"/>
          <p:cNvSpPr>
            <a:spLocks noChangeAspect="1" noEditPoints="1"/>
          </p:cNvSpPr>
          <p:nvPr/>
        </p:nvSpPr>
        <p:spPr bwMode="auto">
          <a:xfrm>
            <a:off x="2010829" y="2407745"/>
            <a:ext cx="480357" cy="480867"/>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en-US" sz="78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7" name="Group 21"/>
          <p:cNvGrpSpPr/>
          <p:nvPr/>
        </p:nvGrpSpPr>
        <p:grpSpPr>
          <a:xfrm>
            <a:off x="2033876" y="5027656"/>
            <a:ext cx="452232" cy="443617"/>
            <a:chOff x="6786562" y="796925"/>
            <a:chExt cx="500063" cy="490538"/>
          </a:xfrm>
          <a:solidFill>
            <a:schemeClr val="bg1"/>
          </a:solidFill>
        </p:grpSpPr>
        <p:sp>
          <p:nvSpPr>
            <p:cNvPr id="18"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29"/>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0"/>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900" fill="hold"/>
                                        <p:tgtEl>
                                          <p:spTgt spid="4"/>
                                        </p:tgtEl>
                                        <p:attrNameLst>
                                          <p:attrName>ppt_x</p:attrName>
                                        </p:attrNameLst>
                                      </p:cBhvr>
                                      <p:tavLst>
                                        <p:tav tm="0">
                                          <p:val>
                                            <p:strVal val="#ppt_x"/>
                                          </p:val>
                                        </p:tav>
                                        <p:tav tm="100000">
                                          <p:val>
                                            <p:strVal val="#ppt_x"/>
                                          </p:val>
                                        </p:tav>
                                      </p:tavLst>
                                    </p:anim>
                                    <p:anim calcmode="lin" valueType="num">
                                      <p:cBhvr additive="base">
                                        <p:cTn id="8" dur="19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Effect transition="in" filter="fade">
                                      <p:cBhvr>
                                        <p:cTn id="21" dur="500"/>
                                        <p:tgtEl>
                                          <p:spTgt spid="17"/>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P spid="15" grpId="0" bldLvl="0" animBg="1"/>
      <p:bldP spid="16"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36638" y="538163"/>
            <a:ext cx="11090275" cy="1397000"/>
          </a:xfrm>
        </p:spPr>
        <p:txBody>
          <a:bodyPr/>
          <a:lstStyle/>
          <a:p>
            <a:r>
              <a:rPr lang="zh-CN" altLang="en-US" dirty="0" smtClean="0"/>
              <a:t>揭晓谜底</a:t>
            </a:r>
            <a:endParaRPr lang="zh-CN" altLang="en-US" dirty="0"/>
          </a:p>
        </p:txBody>
      </p:sp>
      <p:sp>
        <p:nvSpPr>
          <p:cNvPr id="3" name="内容占位符 2"/>
          <p:cNvSpPr>
            <a:spLocks noGrp="1"/>
          </p:cNvSpPr>
          <p:nvPr>
            <p:ph idx="4294967295"/>
          </p:nvPr>
        </p:nvSpPr>
        <p:spPr>
          <a:xfrm>
            <a:off x="581660" y="1815465"/>
            <a:ext cx="11545570" cy="4852035"/>
          </a:xfrm>
        </p:spPr>
        <p:txBody>
          <a:bodyPr>
            <a:normAutofit fontScale="80000"/>
          </a:bodyPr>
          <a:lstStyle/>
          <a:p>
            <a:pPr>
              <a:lnSpc>
                <a:spcPct val="150000"/>
              </a:lnSpc>
            </a:pPr>
            <a:r>
              <a:rPr lang="zh-CN" altLang="en-US" dirty="0">
                <a:sym typeface="+mn-ea"/>
              </a:rPr>
              <a:t>阿姆斯特丹的研究结论是，婴儿对自我形象的认识要经历三个发展阶段。</a:t>
            </a:r>
            <a:endParaRPr lang="zh-CN" altLang="en-US" dirty="0">
              <a:sym typeface="+mn-ea"/>
            </a:endParaRPr>
          </a:p>
          <a:p>
            <a:pPr>
              <a:lnSpc>
                <a:spcPct val="150000"/>
              </a:lnSpc>
            </a:pPr>
            <a:r>
              <a:rPr lang="zh-CN" altLang="en-US" dirty="0">
                <a:sym typeface="+mn-ea"/>
              </a:rPr>
              <a:t>6-10个月是游戏伙伴阶段：这时婴儿对镜中自我的映像很感兴趣，但认不出镜中的人是自己。</a:t>
            </a:r>
            <a:endParaRPr lang="zh-CN" altLang="en-US" dirty="0">
              <a:sym typeface="+mn-ea"/>
            </a:endParaRPr>
          </a:p>
          <a:p>
            <a:pPr>
              <a:lnSpc>
                <a:spcPct val="150000"/>
              </a:lnSpc>
            </a:pPr>
            <a:r>
              <a:rPr lang="zh-CN" altLang="en-US" dirty="0">
                <a:sym typeface="+mn-ea"/>
              </a:rPr>
              <a:t>13-20个月是退缩阶段：此时婴儿特别注意镜子里的映像与镜子外东西的对应关系，对镜中映像的动作伴随自己的动作更是显得好奇，但似乎不愿与“它”交往。</a:t>
            </a:r>
            <a:endParaRPr lang="zh-CN" altLang="en-US" dirty="0">
              <a:sym typeface="+mn-ea"/>
            </a:endParaRPr>
          </a:p>
          <a:p>
            <a:pPr>
              <a:lnSpc>
                <a:spcPct val="150000"/>
              </a:lnSpc>
            </a:pPr>
            <a:r>
              <a:rPr lang="zh-CN" altLang="en-US" dirty="0">
                <a:sym typeface="+mn-ea"/>
              </a:rPr>
              <a:t>20-24个月是自我意识出现阶段：此时婴儿能明确意识到自己鼻子上的红点并立刻用手去摸鼻子，说明他们在自我意识方面发生了质的飞跃，已经出现对自我的认知。</a:t>
            </a:r>
            <a:endParaRPr lang="zh-CN" altLang="en-US" dirty="0"/>
          </a:p>
        </p:txBody>
      </p:sp>
    </p:spTree>
  </p:cSld>
  <p:clrMapOvr>
    <a:masterClrMapping/>
  </p:clrMapOvr>
</p:sld>
</file>

<file path=ppt/tags/tag1.xml><?xml version="1.0" encoding="utf-8"?>
<p:tagLst xmlns:p="http://schemas.openxmlformats.org/presentationml/2006/main">
  <p:tag name="MH" val="20160830110146"/>
  <p:tag name="MH_LIBRARY" val="CONTENTS"/>
  <p:tag name="MH_TYPE" val="NUMBER"/>
  <p:tag name="ID" val="553512"/>
  <p:tag name="MH_ORDER" val="1"/>
  <p:tag name="KSO_WM_DIAGRAM_VIRTUALLY_FRAME" val="{&quot;height&quot;:318.9671653543307,&quot;left&quot;:517.589842519685,&quot;top&quot;:131.662125984252,&quot;width&quot;:438.46015748031493}"/>
</p:tagLst>
</file>

<file path=ppt/tags/tag10.xml><?xml version="1.0" encoding="utf-8"?>
<p:tagLst xmlns:p="http://schemas.openxmlformats.org/presentationml/2006/main">
  <p:tag name="KSO_WM_DIAGRAM_VIRTUALLY_FRAME" val="{&quot;height&quot;:394.7839535578886,&quot;left&quot;:147.41226851851857,&quot;top&quot;:117.32754629629628,&quot;width&quot;:717.5437157334497}"/>
</p:tagLst>
</file>

<file path=ppt/tags/tag11.xml><?xml version="1.0" encoding="utf-8"?>
<p:tagLst xmlns:p="http://schemas.openxmlformats.org/presentationml/2006/main">
  <p:tag name="KSO_WM_DIAGRAM_VIRTUALLY_FRAME" val="{&quot;height&quot;:394.7839535578886,&quot;left&quot;:147.41226851851857,&quot;top&quot;:117.32754629629628,&quot;width&quot;:717.5437157334497}"/>
</p:tagLst>
</file>

<file path=ppt/tags/tag12.xml><?xml version="1.0" encoding="utf-8"?>
<p:tagLst xmlns:p="http://schemas.openxmlformats.org/presentationml/2006/main">
  <p:tag name="KSO_WM_DIAGRAM_VIRTUALLY_FRAME" val="{&quot;height&quot;:394.7839535578886,&quot;left&quot;:147.41226851851857,&quot;top&quot;:117.32754629629628,&quot;width&quot;:717.5437157334497}"/>
</p:tagLst>
</file>

<file path=ppt/tags/tag13.xml><?xml version="1.0" encoding="utf-8"?>
<p:tagLst xmlns:p="http://schemas.openxmlformats.org/presentationml/2006/main">
  <p:tag name="KSO_WM_DIAGRAM_VIRTUALLY_FRAME" val="{&quot;height&quot;:394.7839535578886,&quot;left&quot;:147.41226851851857,&quot;top&quot;:117.32754629629628,&quot;width&quot;:717.5437157334497}"/>
</p:tagLst>
</file>

<file path=ppt/tags/tag14.xml><?xml version="1.0" encoding="utf-8"?>
<p:tagLst xmlns:p="http://schemas.openxmlformats.org/presentationml/2006/main">
  <p:tag name="KSO_WM_DIAGRAM_VIRTUALLY_FRAME" val="{&quot;height&quot;:394.7839535578886,&quot;left&quot;:147.41226851851857,&quot;top&quot;:117.32754629629628,&quot;width&quot;:717.5437157334497}"/>
</p:tagLst>
</file>

<file path=ppt/tags/tag15.xml><?xml version="1.0" encoding="utf-8"?>
<p:tagLst xmlns:p="http://schemas.openxmlformats.org/presentationml/2006/main">
  <p:tag name="KSO_WM_DIAGRAM_VIRTUALLY_FRAME" val="{&quot;height&quot;:394.7839535578886,&quot;left&quot;:147.41226851851857,&quot;top&quot;:117.32754629629628,&quot;width&quot;:717.5437157334497}"/>
</p:tagLst>
</file>

<file path=ppt/tags/tag16.xml><?xml version="1.0" encoding="utf-8"?>
<p:tagLst xmlns:p="http://schemas.openxmlformats.org/presentationml/2006/main">
  <p:tag name="KSO_WM_DIAGRAM_VIRTUALLY_FRAME" val="{&quot;height&quot;:394.7839535578886,&quot;left&quot;:147.41226851851857,&quot;top&quot;:117.32754629629628,&quot;width&quot;:717.5437157334497}"/>
</p:tagLst>
</file>

<file path=ppt/tags/tag17.xml><?xml version="1.0" encoding="utf-8"?>
<p:tagLst xmlns:p="http://schemas.openxmlformats.org/presentationml/2006/main">
  <p:tag name="KSO_WM_DIAGRAM_VIRTUALLY_FRAME" val="{&quot;height&quot;:394.7839535578886,&quot;left&quot;:147.41226851851857,&quot;top&quot;:117.32754629629628,&quot;width&quot;:717.5437157334497}"/>
</p:tagLst>
</file>

<file path=ppt/tags/tag18.xml><?xml version="1.0" encoding="utf-8"?>
<p:tagLst xmlns:p="http://schemas.openxmlformats.org/presentationml/2006/main">
  <p:tag name="KSO_WM_DIAGRAM_VIRTUALLY_FRAME" val="{&quot;height&quot;:394.7839535578886,&quot;left&quot;:147.41226851851857,&quot;top&quot;:117.32754629629628,&quot;width&quot;:717.5437157334497}"/>
</p:tagLst>
</file>

<file path=ppt/tags/tag19.xml><?xml version="1.0" encoding="utf-8"?>
<p:tagLst xmlns:p="http://schemas.openxmlformats.org/presentationml/2006/main">
  <p:tag name="KSO_WM_DIAGRAM_VIRTUALLY_FRAME" val="{&quot;height&quot;:394.7839535578886,&quot;left&quot;:147.41226851851857,&quot;top&quot;:117.32754629629628,&quot;width&quot;:717.5437157334497}"/>
</p:tagLst>
</file>

<file path=ppt/tags/tag2.xml><?xml version="1.0" encoding="utf-8"?>
<p:tagLst xmlns:p="http://schemas.openxmlformats.org/presentationml/2006/main">
  <p:tag name="MH" val="20160830110146"/>
  <p:tag name="MH_LIBRARY" val="CONTENTS"/>
  <p:tag name="MH_TYPE" val="ENTRY"/>
  <p:tag name="ID" val="553512"/>
  <p:tag name="MH_ORDER" val="1"/>
  <p:tag name="KSO_WM_DIAGRAM_VIRTUALLY_FRAME" val="{&quot;height&quot;:318.9671653543307,&quot;left&quot;:517.589842519685,&quot;top&quot;:131.662125984252,&quot;width&quot;:438.46015748031493}"/>
</p:tagLst>
</file>

<file path=ppt/tags/tag20.xml><?xml version="1.0" encoding="utf-8"?>
<p:tagLst xmlns:p="http://schemas.openxmlformats.org/presentationml/2006/main">
  <p:tag name="KSO_WM_DIAGRAM_VIRTUALLY_FRAME" val="{&quot;height&quot;:394.7839535578886,&quot;left&quot;:147.41226851851857,&quot;top&quot;:117.32754629629628,&quot;width&quot;:717.5437157334497}"/>
</p:tagLst>
</file>

<file path=ppt/tags/tag21.xml><?xml version="1.0" encoding="utf-8"?>
<p:tagLst xmlns:p="http://schemas.openxmlformats.org/presentationml/2006/main">
  <p:tag name="KSO_WM_DIAGRAM_VIRTUALLY_FRAME" val="{&quot;height&quot;:394.7839535578886,&quot;left&quot;:147.41226851851857,&quot;top&quot;:117.32754629629628,&quot;width&quot;:717.5437157334497}"/>
</p:tagLst>
</file>

<file path=ppt/tags/tag22.xml><?xml version="1.0" encoding="utf-8"?>
<p:tagLst xmlns:p="http://schemas.openxmlformats.org/presentationml/2006/main">
  <p:tag name="KSO_WM_DIAGRAM_VIRTUALLY_FRAME" val="{&quot;height&quot;:394.7839535578886,&quot;left&quot;:147.41226851851857,&quot;top&quot;:117.32754629629628,&quot;width&quot;:717.5437157334497}"/>
</p:tagLst>
</file>

<file path=ppt/tags/tag23.xml><?xml version="1.0" encoding="utf-8"?>
<p:tagLst xmlns:p="http://schemas.openxmlformats.org/presentationml/2006/main">
  <p:tag name="KSO_WM_DIAGRAM_VIRTUALLY_FRAME" val="{&quot;height&quot;:394.7839535578886,&quot;left&quot;:147.41226851851857,&quot;top&quot;:117.32754629629628,&quot;width&quot;:717.5437157334497}"/>
</p:tagLst>
</file>

<file path=ppt/tags/tag24.xml><?xml version="1.0" encoding="utf-8"?>
<p:tagLst xmlns:p="http://schemas.openxmlformats.org/presentationml/2006/main">
  <p:tag name="KSO_WM_DIAGRAM_VIRTUALLY_FRAME" val="{&quot;height&quot;:394.7839535578886,&quot;left&quot;:147.41226851851857,&quot;top&quot;:117.32754629629628,&quot;width&quot;:717.5437157334497}"/>
</p:tagLst>
</file>

<file path=ppt/tags/tag25.xml><?xml version="1.0" encoding="utf-8"?>
<p:tagLst xmlns:p="http://schemas.openxmlformats.org/presentationml/2006/main">
  <p:tag name="KSO_WM_DIAGRAM_VIRTUALLY_FRAME" val="{&quot;height&quot;:394.7839535578886,&quot;left&quot;:147.41226851851857,&quot;top&quot;:117.32754629629628,&quot;width&quot;:717.5437157334497}"/>
</p:tagLst>
</file>

<file path=ppt/tags/tag26.xml><?xml version="1.0" encoding="utf-8"?>
<p:tagLst xmlns:p="http://schemas.openxmlformats.org/presentationml/2006/main">
  <p:tag name="KSO_WM_DIAGRAM_VIRTUALLY_FRAME" val="{&quot;height&quot;:394.7839535578886,&quot;left&quot;:147.41226851851857,&quot;top&quot;:117.32754629629628,&quot;width&quot;:717.5437157334497}"/>
</p:tagLst>
</file>

<file path=ppt/tags/tag27.xml><?xml version="1.0" encoding="utf-8"?>
<p:tagLst xmlns:p="http://schemas.openxmlformats.org/presentationml/2006/main">
  <p:tag name="KSO_WM_DIAGRAM_VIRTUALLY_FRAME" val="{&quot;height&quot;:394.7839535578886,&quot;left&quot;:147.41226851851857,&quot;top&quot;:117.32754629629628,&quot;width&quot;:717.5437157334497}"/>
</p:tagLst>
</file>

<file path=ppt/tags/tag28.xml><?xml version="1.0" encoding="utf-8"?>
<p:tagLst xmlns:p="http://schemas.openxmlformats.org/presentationml/2006/main">
  <p:tag name="KSO_WM_DIAGRAM_VIRTUALLY_FRAME" val="{&quot;height&quot;:394.7839535578886,&quot;left&quot;:147.41226851851857,&quot;top&quot;:117.32754629629628,&quot;width&quot;:717.5437157334497}"/>
</p:tagLst>
</file>

<file path=ppt/tags/tag29.xml><?xml version="1.0" encoding="utf-8"?>
<p:tagLst xmlns:p="http://schemas.openxmlformats.org/presentationml/2006/main">
  <p:tag name="KSO_WM_DIAGRAM_VIRTUALLY_FRAME" val="{&quot;height&quot;:394.7839535578886,&quot;left&quot;:147.41226851851857,&quot;top&quot;:117.32754629629628,&quot;width&quot;:717.5437157334497}"/>
</p:tagLst>
</file>

<file path=ppt/tags/tag3.xml><?xml version="1.0" encoding="utf-8"?>
<p:tagLst xmlns:p="http://schemas.openxmlformats.org/presentationml/2006/main">
  <p:tag name="MH" val="20160830110146"/>
  <p:tag name="MH_LIBRARY" val="CONTENTS"/>
  <p:tag name="MH_TYPE" val="NUMBER"/>
  <p:tag name="ID" val="553512"/>
  <p:tag name="MH_ORDER" val="2"/>
  <p:tag name="KSO_WM_DIAGRAM_VIRTUALLY_FRAME" val="{&quot;height&quot;:318.9671653543307,&quot;left&quot;:517.589842519685,&quot;top&quot;:131.662125984252,&quot;width&quot;:438.46015748031493}"/>
</p:tagLst>
</file>

<file path=ppt/tags/tag30.xml><?xml version="1.0" encoding="utf-8"?>
<p:tagLst xmlns:p="http://schemas.openxmlformats.org/presentationml/2006/main">
  <p:tag name="KSO_WM_DIAGRAM_VIRTUALLY_FRAME" val="{&quot;height&quot;:394.7839535578886,&quot;left&quot;:147.41226851851857,&quot;top&quot;:117.32754629629628,&quot;width&quot;:717.5437157334497}"/>
</p:tagLst>
</file>

<file path=ppt/tags/tag31.xml><?xml version="1.0" encoding="utf-8"?>
<p:tagLst xmlns:p="http://schemas.openxmlformats.org/presentationml/2006/main">
  <p:tag name="KSO_WM_DIAGRAM_VIRTUALLY_FRAME" val="{&quot;height&quot;:394.7839535578886,&quot;left&quot;:147.41226851851857,&quot;top&quot;:117.32754629629628,&quot;width&quot;:717.5437157334497}"/>
</p:tagLst>
</file>

<file path=ppt/tags/tag32.xml><?xml version="1.0" encoding="utf-8"?>
<p:tagLst xmlns:p="http://schemas.openxmlformats.org/presentationml/2006/main">
  <p:tag name="KSO_WM_DIAGRAM_VIRTUALLY_FRAME" val="{&quot;height&quot;:394.7839535578886,&quot;left&quot;:147.41226851851857,&quot;top&quot;:117.32754629629628,&quot;width&quot;:717.5437157334497}"/>
</p:tagLst>
</file>

<file path=ppt/tags/tag33.xml><?xml version="1.0" encoding="utf-8"?>
<p:tagLst xmlns:p="http://schemas.openxmlformats.org/presentationml/2006/main">
  <p:tag name="KSO_WM_DIAGRAM_VIRTUALLY_FRAME" val="{&quot;height&quot;:394.7839535578886,&quot;left&quot;:147.41226851851857,&quot;top&quot;:117.32754629629628,&quot;width&quot;:717.5437157334497}"/>
</p:tagLst>
</file>

<file path=ppt/tags/tag34.xml><?xml version="1.0" encoding="utf-8"?>
<p:tagLst xmlns:p="http://schemas.openxmlformats.org/presentationml/2006/main">
  <p:tag name="KSO_WM_DIAGRAM_VIRTUALLY_FRAME" val="{&quot;height&quot;:394.7839535578886,&quot;left&quot;:147.41226851851857,&quot;top&quot;:117.32754629629628,&quot;width&quot;:717.5437157334497}"/>
</p:tagLst>
</file>

<file path=ppt/tags/tag35.xml><?xml version="1.0" encoding="utf-8"?>
<p:tagLst xmlns:p="http://schemas.openxmlformats.org/presentationml/2006/main">
  <p:tag name="KSO_WM_DIAGRAM_VIRTUALLY_FRAME" val="{&quot;height&quot;:394.7839535578886,&quot;left&quot;:147.41226851851857,&quot;top&quot;:117.32754629629628,&quot;width&quot;:717.5437157334497}"/>
</p:tagLst>
</file>

<file path=ppt/tags/tag36.xml><?xml version="1.0" encoding="utf-8"?>
<p:tagLst xmlns:p="http://schemas.openxmlformats.org/presentationml/2006/main">
  <p:tag name="KSO_WM_DIAGRAM_VIRTUALLY_FRAME" val="{&quot;height&quot;:394.7839535578886,&quot;left&quot;:147.41226851851857,&quot;top&quot;:117.32754629629628,&quot;width&quot;:717.5437157334497}"/>
</p:tagLst>
</file>

<file path=ppt/tags/tag37.xml><?xml version="1.0" encoding="utf-8"?>
<p:tagLst xmlns:p="http://schemas.openxmlformats.org/presentationml/2006/main">
  <p:tag name="KSO_WM_DIAGRAM_VIRTUALLY_FRAME" val="{&quot;height&quot;:394.7839535578886,&quot;left&quot;:147.41226851851857,&quot;top&quot;:117.32754629629628,&quot;width&quot;:717.5437157334497}"/>
</p:tagLst>
</file>

<file path=ppt/tags/tag38.xml><?xml version="1.0" encoding="utf-8"?>
<p:tagLst xmlns:p="http://schemas.openxmlformats.org/presentationml/2006/main">
  <p:tag name="KSO_WM_DIAGRAM_VIRTUALLY_FRAME" val="{&quot;height&quot;:394.7839535578886,&quot;left&quot;:147.41226851851857,&quot;top&quot;:117.32754629629628,&quot;width&quot;:717.5437157334497}"/>
</p:tagLst>
</file>

<file path=ppt/tags/tag39.xml><?xml version="1.0" encoding="utf-8"?>
<p:tagLst xmlns:p="http://schemas.openxmlformats.org/presentationml/2006/main">
  <p:tag name="KSO_WM_DIAGRAM_VIRTUALLY_FRAME" val="{&quot;height&quot;:394.7839535578886,&quot;left&quot;:147.41226851851857,&quot;top&quot;:117.32754629629628,&quot;width&quot;:717.5437157334497}"/>
</p:tagLst>
</file>

<file path=ppt/tags/tag4.xml><?xml version="1.0" encoding="utf-8"?>
<p:tagLst xmlns:p="http://schemas.openxmlformats.org/presentationml/2006/main">
  <p:tag name="MH" val="20160830110146"/>
  <p:tag name="MH_LIBRARY" val="CONTENTS"/>
  <p:tag name="MH_TYPE" val="ENTRY"/>
  <p:tag name="ID" val="553512"/>
  <p:tag name="MH_ORDER" val="2"/>
  <p:tag name="KSO_WM_DIAGRAM_VIRTUALLY_FRAME" val="{&quot;height&quot;:318.9671653543307,&quot;left&quot;:517.589842519685,&quot;top&quot;:131.662125984252,&quot;width&quot;:438.46015748031493}"/>
</p:tagLst>
</file>

<file path=ppt/tags/tag40.xml><?xml version="1.0" encoding="utf-8"?>
<p:tagLst xmlns:p="http://schemas.openxmlformats.org/presentationml/2006/main">
  <p:tag name="KSO_WM_DIAGRAM_VIRTUALLY_FRAME" val="{&quot;height&quot;:394.7839535578886,&quot;left&quot;:147.41226851851857,&quot;top&quot;:117.32754629629628,&quot;width&quot;:717.5437157334497}"/>
</p:tagLst>
</file>

<file path=ppt/tags/tag41.xml><?xml version="1.0" encoding="utf-8"?>
<p:tagLst xmlns:p="http://schemas.openxmlformats.org/presentationml/2006/main">
  <p:tag name="KSO_WM_DIAGRAM_VIRTUALLY_FRAME" val="{&quot;height&quot;:394.7839535578886,&quot;left&quot;:147.41226851851857,&quot;top&quot;:117.32754629629628,&quot;width&quot;:717.5437157334497}"/>
</p:tagLst>
</file>

<file path=ppt/tags/tag42.xml><?xml version="1.0" encoding="utf-8"?>
<p:tagLst xmlns:p="http://schemas.openxmlformats.org/presentationml/2006/main">
  <p:tag name="KSO_WM_DIAGRAM_VIRTUALLY_FRAME" val="{&quot;height&quot;:394.7839535578886,&quot;left&quot;:147.41226851851857,&quot;top&quot;:117.32754629629628,&quot;width&quot;:717.5437157334497}"/>
</p:tagLst>
</file>

<file path=ppt/tags/tag43.xml><?xml version="1.0" encoding="utf-8"?>
<p:tagLst xmlns:p="http://schemas.openxmlformats.org/presentationml/2006/main">
  <p:tag name="KSO_WM_DIAGRAM_VIRTUALLY_FRAME" val="{&quot;height&quot;:394.7839535578886,&quot;left&quot;:147.41226851851857,&quot;top&quot;:117.32754629629628,&quot;width&quot;:717.5437157334497}"/>
</p:tagLst>
</file>

<file path=ppt/tags/tag44.xml><?xml version="1.0" encoding="utf-8"?>
<p:tagLst xmlns:p="http://schemas.openxmlformats.org/presentationml/2006/main">
  <p:tag name="KSO_WM_DIAGRAM_VIRTUALLY_FRAME" val="{&quot;height&quot;:394.7839535578886,&quot;left&quot;:147.41226851851857,&quot;top&quot;:117.32754629629628,&quot;width&quot;:717.5437157334497}"/>
</p:tagLst>
</file>

<file path=ppt/tags/tag45.xml><?xml version="1.0" encoding="utf-8"?>
<p:tagLst xmlns:p="http://schemas.openxmlformats.org/presentationml/2006/main">
  <p:tag name="KSO_WM_DIAGRAM_VIRTUALLY_FRAME" val="{&quot;height&quot;:394.7839535578886,&quot;left&quot;:147.41226851851857,&quot;top&quot;:117.32754629629628,&quot;width&quot;:717.5437157334497}"/>
</p:tagLst>
</file>

<file path=ppt/tags/tag46.xml><?xml version="1.0" encoding="utf-8"?>
<p:tagLst xmlns:p="http://schemas.openxmlformats.org/presentationml/2006/main">
  <p:tag name="KSO_WM_DIAGRAM_VIRTUALLY_FRAME" val="{&quot;height&quot;:394.7839535578886,&quot;left&quot;:147.41226851851857,&quot;top&quot;:117.32754629629628,&quot;width&quot;:717.5437157334497}"/>
</p:tagLst>
</file>

<file path=ppt/tags/tag47.xml><?xml version="1.0" encoding="utf-8"?>
<p:tagLst xmlns:p="http://schemas.openxmlformats.org/presentationml/2006/main">
  <p:tag name="KSO_WM_DIAGRAM_VIRTUALLY_FRAME" val="{&quot;height&quot;:394.7839535578886,&quot;left&quot;:147.41226851851857,&quot;top&quot;:117.32754629629628,&quot;width&quot;:717.5437157334497}"/>
</p:tagLst>
</file>

<file path=ppt/tags/tag48.xml><?xml version="1.0" encoding="utf-8"?>
<p:tagLst xmlns:p="http://schemas.openxmlformats.org/presentationml/2006/main">
  <p:tag name="KSO_WM_DIAGRAM_VIRTUALLY_FRAME" val="{&quot;height&quot;:394.7839535578886,&quot;left&quot;:147.41226851851857,&quot;top&quot;:117.32754629629628,&quot;width&quot;:717.5437157334497}"/>
</p:tagLst>
</file>

<file path=ppt/tags/tag49.xml><?xml version="1.0" encoding="utf-8"?>
<p:tagLst xmlns:p="http://schemas.openxmlformats.org/presentationml/2006/main">
  <p:tag name="KSO_WM_DIAGRAM_VIRTUALLY_FRAME" val="{&quot;height&quot;:394.7839535578886,&quot;left&quot;:147.41226851851857,&quot;top&quot;:117.32754629629628,&quot;width&quot;:717.5437157334497}"/>
</p:tagLst>
</file>

<file path=ppt/tags/tag5.xml><?xml version="1.0" encoding="utf-8"?>
<p:tagLst xmlns:p="http://schemas.openxmlformats.org/presentationml/2006/main">
  <p:tag name="MH" val="20160830110146"/>
  <p:tag name="MH_LIBRARY" val="CONTENTS"/>
  <p:tag name="MH_TYPE" val="NUMBER"/>
  <p:tag name="ID" val="553512"/>
  <p:tag name="MH_ORDER" val="3"/>
  <p:tag name="KSO_WM_DIAGRAM_VIRTUALLY_FRAME" val="{&quot;height&quot;:318.9671653543307,&quot;left&quot;:517.589842519685,&quot;top&quot;:131.662125984252,&quot;width&quot;:438.46015748031493}"/>
</p:tagLst>
</file>

<file path=ppt/tags/tag50.xml><?xml version="1.0" encoding="utf-8"?>
<p:tagLst xmlns:p="http://schemas.openxmlformats.org/presentationml/2006/main">
  <p:tag name="KSO_WM_DIAGRAM_VIRTUALLY_FRAME" val="{&quot;height&quot;:394.7839535578886,&quot;left&quot;:147.41226851851857,&quot;top&quot;:117.32754629629628,&quot;width&quot;:717.5437157334497}"/>
</p:tagLst>
</file>

<file path=ppt/tags/tag51.xml><?xml version="1.0" encoding="utf-8"?>
<p:tagLst xmlns:p="http://schemas.openxmlformats.org/presentationml/2006/main">
  <p:tag name="KSO_WM_DIAGRAM_VIRTUALLY_FRAME" val="{&quot;height&quot;:394.7839535578886,&quot;left&quot;:147.41226851851857,&quot;top&quot;:117.32754629629628,&quot;width&quot;:717.5437157334497}"/>
</p:tagLst>
</file>

<file path=ppt/tags/tag52.xml><?xml version="1.0" encoding="utf-8"?>
<p:tagLst xmlns:p="http://schemas.openxmlformats.org/presentationml/2006/main">
  <p:tag name="KSO_WM_DIAGRAM_VIRTUALLY_FRAME" val="{&quot;height&quot;:394.7839535578886,&quot;left&quot;:147.41226851851857,&quot;top&quot;:117.32754629629628,&quot;width&quot;:717.5437157334497}"/>
</p:tagLst>
</file>

<file path=ppt/tags/tag53.xml><?xml version="1.0" encoding="utf-8"?>
<p:tagLst xmlns:p="http://schemas.openxmlformats.org/presentationml/2006/main">
  <p:tag name="KSO_WM_DIAGRAM_VIRTUALLY_FRAME" val="{&quot;height&quot;:394.7839535578886,&quot;left&quot;:147.41226851851857,&quot;top&quot;:117.32754629629628,&quot;width&quot;:717.5437157334497}"/>
</p:tagLst>
</file>

<file path=ppt/tags/tag54.xml><?xml version="1.0" encoding="utf-8"?>
<p:tagLst xmlns:p="http://schemas.openxmlformats.org/presentationml/2006/main">
  <p:tag name="KSO_WM_DIAGRAM_VIRTUALLY_FRAME" val="{&quot;height&quot;:394.7839535578886,&quot;left&quot;:147.41226851851857,&quot;top&quot;:117.32754629629628,&quot;width&quot;:717.5437157334497}"/>
</p:tagLst>
</file>

<file path=ppt/tags/tag55.xml><?xml version="1.0" encoding="utf-8"?>
<p:tagLst xmlns:p="http://schemas.openxmlformats.org/presentationml/2006/main">
  <p:tag name="KSO_WM_DIAGRAM_VIRTUALLY_FRAME" val="{&quot;height&quot;:394.7839535578886,&quot;left&quot;:147.41226851851857,&quot;top&quot;:117.32754629629628,&quot;width&quot;:717.5437157334497}"/>
</p:tagLst>
</file>

<file path=ppt/tags/tag56.xml><?xml version="1.0" encoding="utf-8"?>
<p:tagLst xmlns:p="http://schemas.openxmlformats.org/presentationml/2006/main">
  <p:tag name="KSO_WM_DIAGRAM_VIRTUALLY_FRAME" val="{&quot;height&quot;:394.7839535578886,&quot;left&quot;:147.41226851851857,&quot;top&quot;:117.32754629629628,&quot;width&quot;:717.5437157334497}"/>
</p:tagLst>
</file>

<file path=ppt/tags/tag57.xml><?xml version="1.0" encoding="utf-8"?>
<p:tagLst xmlns:p="http://schemas.openxmlformats.org/presentationml/2006/main">
  <p:tag name="KSO_WM_DIAGRAM_VIRTUALLY_FRAME" val="{&quot;height&quot;:394.7839535578886,&quot;left&quot;:147.41226851851857,&quot;top&quot;:117.32754629629628,&quot;width&quot;:717.5437157334497}"/>
</p:tagLst>
</file>

<file path=ppt/tags/tag58.xml><?xml version="1.0" encoding="utf-8"?>
<p:tagLst xmlns:p="http://schemas.openxmlformats.org/presentationml/2006/main">
  <p:tag name="KSO_WM_DIAGRAM_VIRTUALLY_FRAME" val="{&quot;height&quot;:394.7839535578886,&quot;left&quot;:147.41226851851857,&quot;top&quot;:117.32754629629628,&quot;width&quot;:717.5437157334497}"/>
</p:tagLst>
</file>

<file path=ppt/tags/tag59.xml><?xml version="1.0" encoding="utf-8"?>
<p:tagLst xmlns:p="http://schemas.openxmlformats.org/presentationml/2006/main">
  <p:tag name="KSO_WM_DIAGRAM_VIRTUALLY_FRAME" val="{&quot;height&quot;:394.7839535578886,&quot;left&quot;:147.41226851851857,&quot;top&quot;:117.32754629629628,&quot;width&quot;:717.5437157334497}"/>
</p:tagLst>
</file>

<file path=ppt/tags/tag6.xml><?xml version="1.0" encoding="utf-8"?>
<p:tagLst xmlns:p="http://schemas.openxmlformats.org/presentationml/2006/main">
  <p:tag name="MH" val="20160830110146"/>
  <p:tag name="MH_LIBRARY" val="CONTENTS"/>
  <p:tag name="MH_TYPE" val="ENTRY"/>
  <p:tag name="ID" val="553512"/>
  <p:tag name="MH_ORDER" val="3"/>
  <p:tag name="KSO_WM_DIAGRAM_VIRTUALLY_FRAME" val="{&quot;height&quot;:318.9671653543307,&quot;left&quot;:517.589842519685,&quot;top&quot;:131.662125984252,&quot;width&quot;:438.46015748031493}"/>
</p:tagLst>
</file>

<file path=ppt/tags/tag60.xml><?xml version="1.0" encoding="utf-8"?>
<p:tagLst xmlns:p="http://schemas.openxmlformats.org/presentationml/2006/main">
  <p:tag name="KSO_WM_DIAGRAM_VIRTUALLY_FRAME" val="{&quot;height&quot;:394.7839535578886,&quot;left&quot;:147.41226851851857,&quot;top&quot;:117.32754629629628,&quot;width&quot;:717.5437157334497}"/>
</p:tagLst>
</file>

<file path=ppt/tags/tag61.xml><?xml version="1.0" encoding="utf-8"?>
<p:tagLst xmlns:p="http://schemas.openxmlformats.org/presentationml/2006/main">
  <p:tag name="KSO_WM_DIAGRAM_VIRTUALLY_FRAME" val="{&quot;height&quot;:394.7839535578886,&quot;left&quot;:147.41226851851857,&quot;top&quot;:117.32754629629628,&quot;width&quot;:717.5437157334497}"/>
</p:tagLst>
</file>

<file path=ppt/tags/tag62.xml><?xml version="1.0" encoding="utf-8"?>
<p:tagLst xmlns:p="http://schemas.openxmlformats.org/presentationml/2006/main">
  <p:tag name="KSO_WM_DIAGRAM_VIRTUALLY_FRAME" val="{&quot;height&quot;:394.7839535578886,&quot;left&quot;:147.41226851851857,&quot;top&quot;:117.32754629629628,&quot;width&quot;:717.5437157334497}"/>
</p:tagLst>
</file>

<file path=ppt/tags/tag63.xml><?xml version="1.0" encoding="utf-8"?>
<p:tagLst xmlns:p="http://schemas.openxmlformats.org/presentationml/2006/main">
  <p:tag name="KSO_WM_DIAGRAM_VIRTUALLY_FRAME" val="{&quot;height&quot;:394.7839535578886,&quot;left&quot;:147.41226851851857,&quot;top&quot;:117.32754629629628,&quot;width&quot;:717.5437157334497}"/>
</p:tagLst>
</file>

<file path=ppt/tags/tag64.xml><?xml version="1.0" encoding="utf-8"?>
<p:tagLst xmlns:p="http://schemas.openxmlformats.org/presentationml/2006/main">
  <p:tag name="KSO_WM_DIAGRAM_VIRTUALLY_FRAME" val="{&quot;height&quot;:394.7839535578886,&quot;left&quot;:147.41226851851857,&quot;top&quot;:117.32754629629628,&quot;width&quot;:717.5437157334497}"/>
</p:tagLst>
</file>

<file path=ppt/tags/tag65.xml><?xml version="1.0" encoding="utf-8"?>
<p:tagLst xmlns:p="http://schemas.openxmlformats.org/presentationml/2006/main">
  <p:tag name="KSO_WM_DIAGRAM_VIRTUALLY_FRAME" val="{&quot;height&quot;:394.7839535578886,&quot;left&quot;:147.41226851851857,&quot;top&quot;:117.32754629629628,&quot;width&quot;:717.5437157334497}"/>
</p:tagLst>
</file>

<file path=ppt/tags/tag66.xml><?xml version="1.0" encoding="utf-8"?>
<p:tagLst xmlns:p="http://schemas.openxmlformats.org/presentationml/2006/main">
  <p:tag name="KSO_WM_DIAGRAM_VIRTUALLY_FRAME" val="{&quot;height&quot;:394.7839535578886,&quot;left&quot;:147.41226851851857,&quot;top&quot;:117.32754629629628,&quot;width&quot;:717.5437157334497}"/>
</p:tagLst>
</file>

<file path=ppt/tags/tag67.xml><?xml version="1.0" encoding="utf-8"?>
<p:tagLst xmlns:p="http://schemas.openxmlformats.org/presentationml/2006/main">
  <p:tag name="KSO_WM_DIAGRAM_VIRTUALLY_FRAME" val="{&quot;height&quot;:394.7839535578886,&quot;left&quot;:147.41226851851857,&quot;top&quot;:117.32754629629628,&quot;width&quot;:717.5437157334497}"/>
</p:tagLst>
</file>

<file path=ppt/tags/tag68.xml><?xml version="1.0" encoding="utf-8"?>
<p:tagLst xmlns:p="http://schemas.openxmlformats.org/presentationml/2006/main">
  <p:tag name="KSO_WM_DIAGRAM_VIRTUALLY_FRAME" val="{&quot;height&quot;:394.7839535578886,&quot;left&quot;:147.41226851851857,&quot;top&quot;:117.32754629629628,&quot;width&quot;:717.5437157334497}"/>
</p:tagLst>
</file>

<file path=ppt/tags/tag69.xml><?xml version="1.0" encoding="utf-8"?>
<p:tagLst xmlns:p="http://schemas.openxmlformats.org/presentationml/2006/main">
  <p:tag name="ISPRING_ULTRA_SCORM_COURSE_ID" val="5D9740C9-1BD9-4DA8-8D84-9F0C1FBDEE7A"/>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bt691.pptx"/>
  <p:tag name="commondata" val="eyJoZGlkIjoiOTg3ZGYwZjc1MzhmOTI3YWQ0YzNhNWYwMDBmN2QzZjEifQ=="/>
</p:tagLst>
</file>

<file path=ppt/tags/tag7.xml><?xml version="1.0" encoding="utf-8"?>
<p:tagLst xmlns:p="http://schemas.openxmlformats.org/presentationml/2006/main">
  <p:tag name="MH" val="20160830110146"/>
  <p:tag name="MH_LIBRARY" val="CONTENTS"/>
  <p:tag name="MH_TYPE" val="OTHERS"/>
  <p:tag name="ID" val="553512"/>
</p:tagLst>
</file>

<file path=ppt/tags/tag8.xml><?xml version="1.0" encoding="utf-8"?>
<p:tagLst xmlns:p="http://schemas.openxmlformats.org/presentationml/2006/main">
  <p:tag name="MH" val="20160830110146"/>
  <p:tag name="MH_LIBRARY" val="CONTENTS"/>
  <p:tag name="MH_TYPE" val="OTHERS"/>
  <p:tag name="ID" val="553512"/>
</p:tagLst>
</file>

<file path=ppt/tags/tag9.xml><?xml version="1.0" encoding="utf-8"?>
<p:tagLst xmlns:p="http://schemas.openxmlformats.org/presentationml/2006/main">
  <p:tag name="KSO_WM_TEMPLATE_CATEGORY" val="diagram"/>
  <p:tag name="KSO_WM_TEMPLATE_INDEX" val="169044"/>
  <p:tag name="KSO_WM_UNIT_TYPE" val="f"/>
  <p:tag name="KSO_WM_UNIT_INDEX" val="1"/>
  <p:tag name="KSO_WM_UNIT_ID" val="256*f*1"/>
  <p:tag name="KSO_WM_UNIT_CLEAR" val="1"/>
  <p:tag name="KSO_WM_UNIT_LAYERLEVEL" val="1"/>
  <p:tag name="KSO_WM_UNIT_VALUE" val="96"/>
  <p:tag name="KSO_WM_UNIT_HIGHLIGHT" val="0"/>
  <p:tag name="KSO_WM_UNIT_COMPATIBLE" val="0"/>
  <p:tag name="KSO_WM_BEAUTIFY_FLAG" val="#wm#"/>
  <p:tag name="KSO_WM_UNIT_PRESET_TEXT_INDEX" val="3"/>
  <p:tag name="KSO_WM_UNIT_PRESET_TEXT_LEN" val="90"/>
  <p:tag name="KSO_WM_TAG_VERSION" val="1.0"/>
</p:tagLst>
</file>

<file path=ppt/theme/theme1.xml><?xml version="1.0" encoding="utf-8"?>
<a:theme xmlns:a="http://schemas.openxmlformats.org/drawingml/2006/main" name="第一PPT，www.1ppt.com">
  <a:themeElements>
    <a:clrScheme name="自定义 295">
      <a:dk1>
        <a:sysClr val="windowText" lastClr="000000"/>
      </a:dk1>
      <a:lt1>
        <a:sysClr val="window" lastClr="FFFFFF"/>
      </a:lt1>
      <a:dk2>
        <a:srgbClr val="44546A"/>
      </a:dk2>
      <a:lt2>
        <a:srgbClr val="E7E6E6"/>
      </a:lt2>
      <a:accent1>
        <a:srgbClr val="E89E00"/>
      </a:accent1>
      <a:accent2>
        <a:srgbClr val="157DA8"/>
      </a:accent2>
      <a:accent3>
        <a:srgbClr val="E89E00"/>
      </a:accent3>
      <a:accent4>
        <a:srgbClr val="157DA8"/>
      </a:accent4>
      <a:accent5>
        <a:srgbClr val="E89E00"/>
      </a:accent5>
      <a:accent6>
        <a:srgbClr val="157DA8"/>
      </a:accent6>
      <a:hlink>
        <a:srgbClr val="E89E00"/>
      </a:hlink>
      <a:folHlink>
        <a:srgbClr val="157DA8"/>
      </a:folHlink>
    </a:clrScheme>
    <a:fontScheme name="奥斯汀">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8658</Words>
  <Application>WPS 演示</Application>
  <PresentationFormat>自定义</PresentationFormat>
  <Paragraphs>521</Paragraphs>
  <Slides>61</Slides>
  <Notes>22</Notes>
  <HiddenSlides>0</HiddenSlides>
  <MMClips>0</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61</vt:i4>
      </vt:variant>
    </vt:vector>
  </HeadingPairs>
  <TitlesOfParts>
    <vt:vector size="78" baseType="lpstr">
      <vt:lpstr>Arial</vt:lpstr>
      <vt:lpstr>宋体</vt:lpstr>
      <vt:lpstr>Wingdings</vt:lpstr>
      <vt:lpstr>Calibri</vt:lpstr>
      <vt:lpstr>华文中宋</vt:lpstr>
      <vt:lpstr>Calibri</vt:lpstr>
      <vt:lpstr>微软雅黑</vt:lpstr>
      <vt:lpstr>华文琥珀</vt:lpstr>
      <vt:lpstr>Times New Roman</vt:lpstr>
      <vt:lpstr>Century Gothic</vt:lpstr>
      <vt:lpstr>Arial Unicode MS</vt:lpstr>
      <vt:lpstr>黑体</vt:lpstr>
      <vt:lpstr>Wingdings</vt:lpstr>
      <vt:lpstr>楷体</vt:lpstr>
      <vt:lpstr>方正正中黑简体</vt:lpstr>
      <vt:lpstr>幼圆</vt:lpstr>
      <vt:lpstr>第一PPT，www.1ppt.com</vt:lpstr>
      <vt:lpstr>PowerPoint 演示文稿</vt:lpstr>
      <vt:lpstr>【习近平语录】</vt:lpstr>
      <vt:lpstr>【心语心言】</vt:lpstr>
      <vt:lpstr>PowerPoint 演示文稿</vt:lpstr>
      <vt:lpstr>PowerPoint 演示文稿</vt:lpstr>
      <vt:lpstr>PowerPoint 演示文稿</vt:lpstr>
      <vt:lpstr>【案例导入】阿姆斯特丹的点红实验 </vt:lpstr>
      <vt:lpstr>思考</vt:lpstr>
      <vt:lpstr>揭晓谜底</vt:lpstr>
      <vt:lpstr>思考</vt:lpstr>
      <vt:lpstr>一、自我意识的内涵</vt:lpstr>
      <vt:lpstr>PowerPoint 演示文稿</vt:lpstr>
      <vt:lpstr>【心理加油站】认识你自己</vt:lpstr>
      <vt:lpstr>二、自我意识的形成与发展</vt:lpstr>
      <vt:lpstr>（一）自我意识发展渐成说</vt:lpstr>
      <vt:lpstr>心理发展八大阶段</vt:lpstr>
      <vt:lpstr>（二）自我意识发展三阶段理论</vt:lpstr>
      <vt:lpstr>（二）自我意识发展三阶段理论</vt:lpstr>
      <vt:lpstr>三、自我意识的作用</vt:lpstr>
      <vt:lpstr>PowerPoint 演示文稿</vt:lpstr>
      <vt:lpstr>【案例导入】近六成大学生有容貌焦虑</vt:lpstr>
      <vt:lpstr>思考</vt:lpstr>
      <vt:lpstr>一、大学生自我意识的影响因素</vt:lpstr>
      <vt:lpstr>（二）他人的反馈 </vt:lpstr>
      <vt:lpstr>（三）反射性评价</vt:lpstr>
      <vt:lpstr>（四）社会比较</vt:lpstr>
      <vt:lpstr>【心理加油站】乔哈里视窗（Johari Window）</vt:lpstr>
      <vt:lpstr>表达真实的自我</vt:lpstr>
      <vt:lpstr>二、大学生自我意识的特点</vt:lpstr>
      <vt:lpstr>（二）情绪情感体验的矛盾型</vt:lpstr>
      <vt:lpstr>【身边的故事】彷徨的自我</vt:lpstr>
      <vt:lpstr>PowerPoint 演示文稿</vt:lpstr>
      <vt:lpstr>（三）自我认识的理性与非理性</vt:lpstr>
      <vt:lpstr>PowerPoint 演示文稿</vt:lpstr>
      <vt:lpstr>【测一测】一般自我效能感量表</vt:lpstr>
      <vt:lpstr>【计分与结果解析】</vt:lpstr>
      <vt:lpstr>三、大学生常见的自我意识困扰</vt:lpstr>
      <vt:lpstr>（二）自卑</vt:lpstr>
      <vt:lpstr>【身边的故事】职场失意的小徐</vt:lpstr>
      <vt:lpstr>（三）叛逆</vt:lpstr>
      <vt:lpstr>（四）迷茫</vt:lpstr>
      <vt:lpstr>【心理加油站】当我内心足够强大 ——[美]维吉尼亚·萨提亚</vt:lpstr>
      <vt:lpstr>PowerPoint 演示文稿</vt:lpstr>
      <vt:lpstr>PowerPoint 演示文稿</vt:lpstr>
      <vt:lpstr>PowerPoint 演示文稿</vt:lpstr>
      <vt:lpstr>PowerPoint 演示文稿</vt:lpstr>
      <vt:lpstr>【案例导入】晓梦的自我实现之旅</vt:lpstr>
      <vt:lpstr>思考</vt:lpstr>
      <vt:lpstr>一、正确认识自我</vt:lpstr>
      <vt:lpstr>二、积极接纳自我</vt:lpstr>
      <vt:lpstr>【心理加油站】如何理解自我接纳？</vt:lpstr>
      <vt:lpstr>【心理加油站】如何理解自我接纳？</vt:lpstr>
      <vt:lpstr>三、有效控制自我</vt:lpstr>
      <vt:lpstr>四、科学塑造自我</vt:lpstr>
      <vt:lpstr>【心理加油站】成为一个自我实现的人</vt:lpstr>
      <vt:lpstr>PowerPoint 演示文稿</vt:lpstr>
      <vt:lpstr>PowerPoint 演示文稿</vt:lpstr>
      <vt:lpstr>PowerPoint 演示文稿</vt:lpstr>
      <vt:lpstr>PowerPoint 演示文稿</vt:lpstr>
      <vt:lpstr>【延伸学习】</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公开课</dc:title>
  <dc:creator/>
  <cp:keywords>www.1ppt.com</cp:keywords>
  <cp:lastModifiedBy>psy_娜娜</cp:lastModifiedBy>
  <cp:revision>47</cp:revision>
  <dcterms:created xsi:type="dcterms:W3CDTF">2016-10-17T14:00:00Z</dcterms:created>
  <dcterms:modified xsi:type="dcterms:W3CDTF">2025-07-11T07:13:28Z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2052-12.1.0.21915</vt:lpwstr>
  </property>
  <property fmtid="{D5CDD505-2E9C-101B-9397-08002B2CF9AE}" pid="3" name="ICV">
    <vt:lpwstr>AA41B3B544AB49E6841E048E5E3CC83A_12</vt:lpwstr>
  </property>
</Properties>
</file>