
<file path=[Content_Types].xml><?xml version="1.0" encoding="utf-8"?>
<Types xmlns="http://schemas.openxmlformats.org/package/2006/content-types">
  <Default Extension="jpeg" ContentType="image/jpeg"/>
  <Default Extension="JPG" ContentType="image/.jp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media/image16.svg" ContentType="image/svg+xml"/>
  <Override PartName="/ppt/media/image18.svg" ContentType="image/svg+xml"/>
  <Override PartName="/ppt/media/image20.svg" ContentType="image/svg+xml"/>
  <Override PartName="/ppt/media/image6.svg" ContentType="image/svg+xml"/>
  <Override PartName="/ppt/media/image8.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4"/>
  </p:notesMasterIdLst>
  <p:handoutMasterIdLst>
    <p:handoutMasterId r:id="rId72"/>
  </p:handoutMasterIdLst>
  <p:sldIdLst>
    <p:sldId id="3195" r:id="rId3"/>
    <p:sldId id="3659" r:id="rId5"/>
    <p:sldId id="3307" r:id="rId6"/>
    <p:sldId id="3150" r:id="rId7"/>
    <p:sldId id="3209" r:id="rId8"/>
    <p:sldId id="3208" r:id="rId9"/>
    <p:sldId id="3227" r:id="rId10"/>
    <p:sldId id="3591" r:id="rId11"/>
    <p:sldId id="3228" r:id="rId12"/>
    <p:sldId id="3735" r:id="rId13"/>
    <p:sldId id="3739" r:id="rId14"/>
    <p:sldId id="3899" r:id="rId15"/>
    <p:sldId id="3448" r:id="rId16"/>
    <p:sldId id="3530" r:id="rId17"/>
    <p:sldId id="3449" r:id="rId18"/>
    <p:sldId id="3452" r:id="rId19"/>
    <p:sldId id="3451" r:id="rId20"/>
    <p:sldId id="3740" r:id="rId21"/>
    <p:sldId id="3741" r:id="rId22"/>
    <p:sldId id="3809" r:id="rId23"/>
    <p:sldId id="3811" r:id="rId24"/>
    <p:sldId id="3812" r:id="rId25"/>
    <p:sldId id="3414" r:id="rId26"/>
    <p:sldId id="3814" r:id="rId27"/>
    <p:sldId id="3813" r:id="rId28"/>
    <p:sldId id="3453" r:id="rId29"/>
    <p:sldId id="3405" r:id="rId30"/>
    <p:sldId id="3406" r:id="rId31"/>
    <p:sldId id="3900" r:id="rId32"/>
    <p:sldId id="3592" r:id="rId33"/>
    <p:sldId id="3458" r:id="rId34"/>
    <p:sldId id="3816" r:id="rId35"/>
    <p:sldId id="3459" r:id="rId36"/>
    <p:sldId id="3815" r:id="rId37"/>
    <p:sldId id="3461" r:id="rId38"/>
    <p:sldId id="3462" r:id="rId39"/>
    <p:sldId id="3501" r:id="rId40"/>
    <p:sldId id="3418" r:id="rId41"/>
    <p:sldId id="3467" r:id="rId42"/>
    <p:sldId id="3469" r:id="rId43"/>
    <p:sldId id="3468" r:id="rId44"/>
    <p:sldId id="3466" r:id="rId45"/>
    <p:sldId id="3535" r:id="rId46"/>
    <p:sldId id="3419" r:id="rId47"/>
    <p:sldId id="3817" r:id="rId48"/>
    <p:sldId id="3955" r:id="rId49"/>
    <p:sldId id="3877" r:id="rId50"/>
    <p:sldId id="3420" r:id="rId51"/>
    <p:sldId id="3470" r:id="rId52"/>
    <p:sldId id="3858" r:id="rId53"/>
    <p:sldId id="3859" r:id="rId54"/>
    <p:sldId id="3855" r:id="rId55"/>
    <p:sldId id="3426" r:id="rId56"/>
    <p:sldId id="3427" r:id="rId57"/>
    <p:sldId id="3594" r:id="rId58"/>
    <p:sldId id="3428" r:id="rId59"/>
    <p:sldId id="3821" r:id="rId60"/>
    <p:sldId id="3822" r:id="rId61"/>
    <p:sldId id="3823" r:id="rId62"/>
    <p:sldId id="3861" r:id="rId63"/>
    <p:sldId id="3430" r:id="rId64"/>
    <p:sldId id="3862" r:id="rId65"/>
    <p:sldId id="3824" r:id="rId66"/>
    <p:sldId id="3431" r:id="rId67"/>
    <p:sldId id="3432" r:id="rId68"/>
    <p:sldId id="3445" r:id="rId69"/>
    <p:sldId id="3304" r:id="rId70"/>
    <p:sldId id="3201" r:id="rId71"/>
  </p:sldIdLst>
  <p:sldSz cx="12858750" cy="7232650"/>
  <p:notesSz cx="6858000" cy="9144000"/>
  <p:custDataLst>
    <p:tags r:id="rId77"/>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40080" indent="-18288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955" indent="-55435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353" userDrawn="1">
          <p15:clr>
            <a:srgbClr val="A4A3A4"/>
          </p15:clr>
        </p15:guide>
        <p15:guide id="2" orient="horz" pos="4006" userDrawn="1">
          <p15:clr>
            <a:srgbClr val="A4A3A4"/>
          </p15:clr>
        </p15:guide>
        <p15:guide id="3" pos="4050" userDrawn="1">
          <p15:clr>
            <a:srgbClr val="A4A3A4"/>
          </p15:clr>
        </p15:guide>
        <p15:guide id="4" pos="557" userDrawn="1">
          <p15:clr>
            <a:srgbClr val="A4A3A4"/>
          </p15:clr>
        </p15:guide>
        <p15:guide id="5" pos="7582" userDrawn="1">
          <p15:clr>
            <a:srgbClr val="A4A3A4"/>
          </p15:clr>
        </p15:guide>
        <p15:guide id="6" pos="330" userDrawn="1">
          <p15:clr>
            <a:srgbClr val="A4A3A4"/>
          </p15:clr>
        </p15:guide>
        <p15:guide id="7" pos="1402"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EA600"/>
    <a:srgbClr val="FEA702"/>
    <a:srgbClr val="CB10D7"/>
    <a:srgbClr val="259FE5"/>
    <a:srgbClr val="72B027"/>
    <a:srgbClr val="A6A6A6"/>
    <a:srgbClr val="F84E4B"/>
    <a:srgbClr val="26C8D2"/>
    <a:srgbClr val="1CB7F1"/>
    <a:srgbClr val="0170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694" autoAdjust="0"/>
    <p:restoredTop sz="92986" autoAdjust="0"/>
  </p:normalViewPr>
  <p:slideViewPr>
    <p:cSldViewPr showGuides="1">
      <p:cViewPr varScale="1">
        <p:scale>
          <a:sx n="85" d="100"/>
          <a:sy n="85" d="100"/>
        </p:scale>
        <p:origin x="-210" y="-78"/>
      </p:cViewPr>
      <p:guideLst>
        <p:guide orient="horz" pos="353"/>
        <p:guide orient="horz" pos="4006"/>
        <p:guide pos="4050"/>
        <p:guide pos="557"/>
        <p:guide pos="7582"/>
        <p:guide pos="330"/>
        <p:guide pos="1402"/>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54" d="100"/>
          <a:sy n="54" d="100"/>
        </p:scale>
        <p:origin x="-2916" y="-84"/>
      </p:cViewPr>
      <p:guideLst>
        <p:guide orient="horz" pos="3202"/>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7" Type="http://schemas.openxmlformats.org/officeDocument/2006/relationships/tags" Target="tags/tag240.xml"/><Relationship Id="rId76" Type="http://schemas.openxmlformats.org/officeDocument/2006/relationships/commentAuthors" Target="commentAuthors.xml"/><Relationship Id="rId75" Type="http://schemas.openxmlformats.org/officeDocument/2006/relationships/tableStyles" Target="tableStyles.xml"/><Relationship Id="rId74" Type="http://schemas.openxmlformats.org/officeDocument/2006/relationships/viewProps" Target="viewProps.xml"/><Relationship Id="rId73" Type="http://schemas.openxmlformats.org/officeDocument/2006/relationships/presProps" Target="presProps.xml"/><Relationship Id="rId72" Type="http://schemas.openxmlformats.org/officeDocument/2006/relationships/handoutMaster" Target="handoutMasters/handoutMaster1.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smtClean="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lvl1pPr algn="r">
              <a:defRPr sz="1200"/>
            </a:lvl1pPr>
          </a:lstStyle>
          <a:p>
            <a:fld id="{418F03C3-53C1-4F10-8DAF-D1F318E96C6E}"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930" algn="l" rtl="0" eaLnBrk="0" fontAlgn="base" hangingPunct="0">
      <a:spcBef>
        <a:spcPct val="30000"/>
      </a:spcBef>
      <a:spcAft>
        <a:spcPct val="0"/>
      </a:spcAft>
      <a:defRPr sz="1300" kern="1200">
        <a:solidFill>
          <a:schemeClr val="tx1"/>
        </a:solidFill>
        <a:latin typeface="+mn-lt"/>
        <a:ea typeface="+mn-ea"/>
        <a:cs typeface="+mn-cs"/>
      </a:defRPr>
    </a:lvl2pPr>
    <a:lvl3pPr marL="913130" algn="l" rtl="0" eaLnBrk="0" fontAlgn="base" hangingPunct="0">
      <a:spcBef>
        <a:spcPct val="30000"/>
      </a:spcBef>
      <a:spcAft>
        <a:spcPct val="0"/>
      </a:spcAft>
      <a:defRPr sz="1300" kern="1200">
        <a:solidFill>
          <a:schemeClr val="tx1"/>
        </a:solidFill>
        <a:latin typeface="+mn-lt"/>
        <a:ea typeface="+mn-ea"/>
        <a:cs typeface="+mn-cs"/>
      </a:defRPr>
    </a:lvl3pPr>
    <a:lvl4pPr marL="1370330" algn="l" rtl="0" eaLnBrk="0" fontAlgn="base" hangingPunct="0">
      <a:spcBef>
        <a:spcPct val="30000"/>
      </a:spcBef>
      <a:spcAft>
        <a:spcPct val="0"/>
      </a:spcAft>
      <a:defRPr sz="1300" kern="1200">
        <a:solidFill>
          <a:schemeClr val="tx1"/>
        </a:solidFill>
        <a:latin typeface="+mn-lt"/>
        <a:ea typeface="+mn-ea"/>
        <a:cs typeface="+mn-cs"/>
      </a:defRPr>
    </a:lvl4pPr>
    <a:lvl5pPr marL="1827530" algn="l" rtl="0" eaLnBrk="0" fontAlgn="base" hangingPunct="0">
      <a:spcBef>
        <a:spcPct val="30000"/>
      </a:spcBef>
      <a:spcAft>
        <a:spcPct val="0"/>
      </a:spcAft>
      <a:defRPr sz="1300" kern="1200">
        <a:solidFill>
          <a:schemeClr val="tx1"/>
        </a:solidFill>
        <a:latin typeface="+mn-lt"/>
        <a:ea typeface="+mn-ea"/>
        <a:cs typeface="+mn-cs"/>
      </a:defRPr>
    </a:lvl5pPr>
    <a:lvl6pPr marL="2285365" algn="l" defTabSz="914400" rtl="0" eaLnBrk="1" latinLnBrk="0" hangingPunct="1">
      <a:defRPr sz="1300" kern="1200">
        <a:solidFill>
          <a:schemeClr val="tx1"/>
        </a:solidFill>
        <a:latin typeface="+mn-lt"/>
        <a:ea typeface="+mn-ea"/>
        <a:cs typeface="+mn-cs"/>
      </a:defRPr>
    </a:lvl6pPr>
    <a:lvl7pPr marL="2742565" algn="l" defTabSz="914400" rtl="0" eaLnBrk="1" latinLnBrk="0" hangingPunct="1">
      <a:defRPr sz="1300" kern="1200">
        <a:solidFill>
          <a:schemeClr val="tx1"/>
        </a:solidFill>
        <a:latin typeface="+mn-lt"/>
        <a:ea typeface="+mn-ea"/>
        <a:cs typeface="+mn-cs"/>
      </a:defRPr>
    </a:lvl7pPr>
    <a:lvl8pPr marL="3199765" algn="l" defTabSz="914400" rtl="0" eaLnBrk="1" latinLnBrk="0" hangingPunct="1">
      <a:defRPr sz="1300" kern="1200">
        <a:solidFill>
          <a:schemeClr val="tx1"/>
        </a:solidFill>
        <a:latin typeface="+mn-lt"/>
        <a:ea typeface="+mn-ea"/>
        <a:cs typeface="+mn-cs"/>
      </a:defRPr>
    </a:lvl8pPr>
    <a:lvl9pPr marL="3656965" algn="l" defTabSz="914400"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solidFill>
                <a:schemeClr val="accent1">
                  <a:lumMod val="75000"/>
                </a:schemeClr>
              </a:solidFill>
            </a:endParaRPr>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solidFill>
                <a:schemeClr val="accent1">
                  <a:lumMod val="75000"/>
                </a:schemeClr>
              </a:solidFill>
            </a:endParaRPr>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679A98D-95B1-4DD4-8389-DFC8F8C977C3}" type="slidenum">
              <a:rPr lang="zh-CN" altLang="en-US" smtClean="0"/>
            </a:fld>
            <a:endParaRPr lang="zh-CN" alt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679A98D-95B1-4DD4-8389-DFC8F8C977C3}" type="slidenum">
              <a:rPr lang="zh-CN" altLang="en-US" smtClean="0"/>
            </a:fld>
            <a:endParaRPr lang="zh-CN" alt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3A7A4E5-3461-47CD-8351-C5E59F91E682}"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679A98D-95B1-4DD4-8389-DFC8F8C977C3}" type="slidenum">
              <a:rPr lang="zh-CN" altLang="en-US" smtClean="0"/>
            </a:fld>
            <a:endParaRPr lang="zh-CN" alt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679A98D-95B1-4DD4-8389-DFC8F8C977C3}" type="slidenum">
              <a:rPr lang="zh-CN" altLang="en-US" smtClean="0"/>
            </a:fld>
            <a:endParaRPr lang="zh-CN" alt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679A98D-95B1-4DD4-8389-DFC8F8C977C3}" type="slidenum">
              <a:rPr lang="zh-CN" altLang="en-US" smtClean="0"/>
            </a:fld>
            <a:endParaRPr lang="zh-CN" alt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679A98D-95B1-4DD4-8389-DFC8F8C977C3}" type="slidenum">
              <a:rPr lang="zh-CN" altLang="en-US" smtClean="0"/>
            </a:fld>
            <a:endParaRPr lang="zh-CN"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3A93E93-166D-47F5-9EF1-ACEABE24AEEA}"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fld>
            <a:endParaRPr lang="zh-CN" altLang="en-US"/>
          </a:p>
        </p:txBody>
      </p:sp>
      <p:sp>
        <p:nvSpPr>
          <p:cNvPr id="7" name="矩形 6"/>
          <p:cNvSpPr/>
          <p:nvPr userDrawn="1"/>
        </p:nvSpPr>
        <p:spPr>
          <a:xfrm>
            <a:off x="8325228" y="6545425"/>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模板下载：</a:t>
            </a:r>
            <a:r>
              <a:rPr lang="en-US" altLang="zh-CN" sz="100" dirty="0">
                <a:solidFill>
                  <a:prstClr val="white"/>
                </a:solidFill>
                <a:latin typeface="Calibri" panose="020F0502020204030204"/>
                <a:ea typeface="宋体" panose="02010600030101010101" pitchFamily="2" charset="-122"/>
              </a:rPr>
              <a:t>www.1ppt.com/moban/     </a:t>
            </a:r>
            <a:r>
              <a:rPr lang="zh-CN" altLang="en-US" sz="100" dirty="0">
                <a:solidFill>
                  <a:prstClr val="white"/>
                </a:solidFill>
                <a:latin typeface="Calibri" panose="020F0502020204030204"/>
                <a:ea typeface="宋体" panose="02010600030101010101" pitchFamily="2" charset="-122"/>
              </a:rPr>
              <a:t>行业</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www.1ppt.com/hangye/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节日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www.1ppt.com/jieri/           PPT</a:t>
            </a:r>
            <a:r>
              <a:rPr lang="zh-CN" altLang="en-US" sz="100" dirty="0">
                <a:solidFill>
                  <a:prstClr val="white"/>
                </a:solidFill>
                <a:latin typeface="Calibri" panose="020F0502020204030204"/>
                <a:ea typeface="宋体" panose="02010600030101010101" pitchFamily="2" charset="-122"/>
              </a:rPr>
              <a:t>素材下载：</a:t>
            </a:r>
            <a:r>
              <a:rPr lang="en-US" altLang="zh-CN" sz="100" dirty="0">
                <a:solidFill>
                  <a:prstClr val="white"/>
                </a:solidFill>
                <a:latin typeface="Calibri" panose="020F0502020204030204"/>
                <a:ea typeface="宋体" panose="02010600030101010101" pitchFamily="2" charset="-122"/>
              </a:rPr>
              <a:t>www.1ppt.com/sucai/</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背景图片：</a:t>
            </a:r>
            <a:r>
              <a:rPr lang="en-US" altLang="zh-CN" sz="100" dirty="0">
                <a:solidFill>
                  <a:prstClr val="white"/>
                </a:solidFill>
                <a:latin typeface="Calibri" panose="020F0502020204030204"/>
                <a:ea typeface="宋体" panose="02010600030101010101" pitchFamily="2" charset="-122"/>
              </a:rPr>
              <a:t>www.1ppt.com/beijing/      PPT</a:t>
            </a:r>
            <a:r>
              <a:rPr lang="zh-CN" altLang="en-US" sz="100" dirty="0">
                <a:solidFill>
                  <a:prstClr val="white"/>
                </a:solidFill>
                <a:latin typeface="Calibri" panose="020F0502020204030204"/>
                <a:ea typeface="宋体" panose="02010600030101010101" pitchFamily="2" charset="-122"/>
              </a:rPr>
              <a:t>图表下载：</a:t>
            </a:r>
            <a:r>
              <a:rPr lang="en-US" altLang="zh-CN" sz="100" dirty="0">
                <a:solidFill>
                  <a:prstClr val="white"/>
                </a:solidFill>
                <a:latin typeface="Calibri" panose="020F0502020204030204"/>
                <a:ea typeface="宋体" panose="02010600030101010101" pitchFamily="2" charset="-122"/>
              </a:rPr>
              <a:t>www.1ppt.com/tubiao/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优秀</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下载：</a:t>
            </a:r>
            <a:r>
              <a:rPr lang="en-US" altLang="zh-CN" sz="100" dirty="0">
                <a:solidFill>
                  <a:prstClr val="white"/>
                </a:solidFill>
                <a:latin typeface="Calibri" panose="020F0502020204030204"/>
                <a:ea typeface="宋体" panose="02010600030101010101" pitchFamily="2" charset="-122"/>
              </a:rPr>
              <a:t>www.1ppt.com/xiazai/        PPT</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www.1ppt.com/powerpoint/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Word</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www.1ppt.com/word/              Excel</a:t>
            </a:r>
            <a:r>
              <a:rPr lang="zh-CN" altLang="en-US" sz="100" dirty="0">
                <a:solidFill>
                  <a:prstClr val="white"/>
                </a:solidFill>
                <a:latin typeface="Calibri" panose="020F0502020204030204"/>
                <a:ea typeface="宋体" panose="02010600030101010101" pitchFamily="2" charset="-122"/>
              </a:rPr>
              <a:t>教程：</a:t>
            </a:r>
            <a:r>
              <a:rPr lang="en-US" altLang="zh-CN" sz="100" dirty="0">
                <a:solidFill>
                  <a:prstClr val="white"/>
                </a:solidFill>
                <a:latin typeface="Calibri" panose="020F0502020204030204"/>
                <a:ea typeface="宋体" panose="02010600030101010101" pitchFamily="2" charset="-122"/>
              </a:rPr>
              <a:t>www.1ppt.com/excel/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资料下载：</a:t>
            </a:r>
            <a:r>
              <a:rPr lang="en-US" altLang="zh-CN" sz="100" dirty="0">
                <a:solidFill>
                  <a:prstClr val="white"/>
                </a:solidFill>
                <a:latin typeface="Calibri" panose="020F0502020204030204"/>
                <a:ea typeface="宋体" panose="02010600030101010101" pitchFamily="2" charset="-122"/>
              </a:rPr>
              <a:t>www.1ppt.com/ziliao/                PPT</a:t>
            </a:r>
            <a:r>
              <a:rPr lang="zh-CN" altLang="en-US" sz="100" dirty="0">
                <a:solidFill>
                  <a:prstClr val="white"/>
                </a:solidFill>
                <a:latin typeface="Calibri" panose="020F0502020204030204"/>
                <a:ea typeface="宋体" panose="02010600030101010101" pitchFamily="2" charset="-122"/>
              </a:rPr>
              <a:t>课件下载：</a:t>
            </a:r>
            <a:r>
              <a:rPr lang="en-US" altLang="zh-CN" sz="100" dirty="0">
                <a:solidFill>
                  <a:prstClr val="white"/>
                </a:solidFill>
                <a:latin typeface="Calibri" panose="020F0502020204030204"/>
                <a:ea typeface="宋体" panose="02010600030101010101" pitchFamily="2" charset="-122"/>
              </a:rPr>
              <a:t>www.1ppt.com/kejian/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范文下载：</a:t>
            </a:r>
            <a:r>
              <a:rPr lang="en-US" altLang="zh-CN" sz="100" dirty="0">
                <a:solidFill>
                  <a:prstClr val="white"/>
                </a:solidFill>
                <a:latin typeface="Calibri" panose="020F0502020204030204"/>
                <a:ea typeface="宋体" panose="02010600030101010101" pitchFamily="2" charset="-122"/>
              </a:rPr>
              <a:t>www.1ppt.com/fanwen/             </a:t>
            </a:r>
            <a:r>
              <a:rPr lang="zh-CN" altLang="en-US" sz="100" dirty="0">
                <a:solidFill>
                  <a:prstClr val="white"/>
                </a:solidFill>
                <a:latin typeface="Calibri" panose="020F0502020204030204"/>
                <a:ea typeface="宋体" panose="02010600030101010101" pitchFamily="2" charset="-122"/>
              </a:rPr>
              <a:t>试卷下载：</a:t>
            </a:r>
            <a:r>
              <a:rPr lang="en-US" altLang="zh-CN" sz="100" dirty="0">
                <a:solidFill>
                  <a:prstClr val="white"/>
                </a:solidFill>
                <a:latin typeface="Calibri" panose="020F0502020204030204"/>
                <a:ea typeface="宋体" panose="02010600030101010101" pitchFamily="2" charset="-122"/>
              </a:rPr>
              <a:t>www.1ppt.com/shiti/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教案下载：</a:t>
            </a:r>
            <a:r>
              <a:rPr lang="en-US" altLang="zh-CN" sz="100" dirty="0">
                <a:solidFill>
                  <a:prstClr val="white"/>
                </a:solidFill>
                <a:latin typeface="Calibri" panose="020F0502020204030204"/>
                <a:ea typeface="宋体" panose="02010600030101010101" pitchFamily="2" charset="-122"/>
              </a:rPr>
              <a:t>www.1ppt.com/jiaoan/  </a:t>
            </a:r>
            <a:r>
              <a:rPr lang="en-US" altLang="zh-CN" sz="100" dirty="0" smtClean="0">
                <a:solidFill>
                  <a:prstClr val="white"/>
                </a:solidFill>
                <a:latin typeface="Calibri" panose="020F0502020204030204"/>
                <a:ea typeface="宋体" panose="02010600030101010101" pitchFamily="2" charset="-122"/>
              </a:rPr>
              <a:t>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smtClean="0">
                <a:solidFill>
                  <a:prstClr val="white"/>
                </a:solidFill>
                <a:latin typeface="Calibri" panose="020F0502020204030204"/>
                <a:ea typeface="宋体" panose="02010600030101010101" pitchFamily="2" charset="-122"/>
              </a:rPr>
              <a:t>字体下载：</a:t>
            </a:r>
            <a:r>
              <a:rPr lang="en-US" altLang="zh-CN" sz="100" dirty="0" smtClean="0">
                <a:solidFill>
                  <a:prstClr val="white"/>
                </a:solidFill>
                <a:latin typeface="Calibri" panose="020F0502020204030204"/>
                <a:ea typeface="宋体" panose="02010600030101010101" pitchFamily="2" charset="-122"/>
              </a:rPr>
              <a:t>www.1ppt.com/ziti/</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 </a:t>
            </a:r>
            <a:endParaRPr lang="zh-CN" altLang="en-US" sz="100" dirty="0">
              <a:solidFill>
                <a:prstClr val="white"/>
              </a:solidFill>
              <a:latin typeface="Calibri" panose="020F0502020204030204"/>
              <a:ea typeface="宋体" panose="02010600030101010101" pitchFamily="2" charset="-122"/>
            </a:endParaRPr>
          </a:p>
        </p:txBody>
      </p:sp>
      <p:sp>
        <p:nvSpPr>
          <p:cNvPr id="16" name="文本占位符 2"/>
          <p:cNvSpPr>
            <a:spLocks noGrp="1"/>
          </p:cNvSpPr>
          <p:nvPr>
            <p:ph idx="1"/>
          </p:nvPr>
        </p:nvSpPr>
        <p:spPr>
          <a:xfrm>
            <a:off x="884238" y="1925638"/>
            <a:ext cx="11090275" cy="4589462"/>
          </a:xfrm>
          <a:prstGeom prst="rect">
            <a:avLst/>
          </a:prstGeom>
        </p:spPr>
        <p:txBody>
          <a:bodyPr vert="horz" lIns="91440" tIns="45720" rIns="91440" bIns="45720" rtlCol="0">
            <a:normAutofit/>
          </a:bodyPr>
          <a:lstStyle/>
          <a:p>
            <a:pPr lvl="0"/>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0_标题和内容">
    <p:spTree>
      <p:nvGrpSpPr>
        <p:cNvPr id="1" name=""/>
        <p:cNvGrpSpPr/>
        <p:nvPr/>
      </p:nvGrpSpPr>
      <p:grpSpPr>
        <a:xfrm>
          <a:off x="0" y="0"/>
          <a:ext cx="0" cy="0"/>
          <a:chOff x="0" y="0"/>
          <a:chExt cx="0" cy="0"/>
        </a:xfrm>
      </p:grpSpPr>
      <p:grpSp>
        <p:nvGrpSpPr>
          <p:cNvPr id="47" name="组合 46"/>
          <p:cNvGrpSpPr/>
          <p:nvPr userDrawn="1"/>
        </p:nvGrpSpPr>
        <p:grpSpPr>
          <a:xfrm>
            <a:off x="0" y="435399"/>
            <a:ext cx="1117052" cy="212953"/>
            <a:chOff x="2006150" y="1190660"/>
            <a:chExt cx="1932917" cy="101043"/>
          </a:xfrm>
        </p:grpSpPr>
        <p:sp>
          <p:nvSpPr>
            <p:cNvPr id="48" name="矩形 47"/>
            <p:cNvSpPr/>
            <p:nvPr/>
          </p:nvSpPr>
          <p:spPr>
            <a:xfrm>
              <a:off x="2515794" y="1190660"/>
              <a:ext cx="430880" cy="101043"/>
            </a:xfrm>
            <a:prstGeom prst="rect">
              <a:avLst/>
            </a:prstGeom>
            <a:solidFill>
              <a:srgbClr val="EF5B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sp>
          <p:nvSpPr>
            <p:cNvPr id="49" name="矩形 48"/>
            <p:cNvSpPr/>
            <p:nvPr/>
          </p:nvSpPr>
          <p:spPr>
            <a:xfrm>
              <a:off x="3011991" y="1190660"/>
              <a:ext cx="430880" cy="101043"/>
            </a:xfrm>
            <a:prstGeom prst="rect">
              <a:avLst/>
            </a:prstGeom>
            <a:solidFill>
              <a:srgbClr val="7562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sp>
          <p:nvSpPr>
            <p:cNvPr id="50" name="矩形 49"/>
            <p:cNvSpPr/>
            <p:nvPr/>
          </p:nvSpPr>
          <p:spPr>
            <a:xfrm>
              <a:off x="3508187" y="1190660"/>
              <a:ext cx="430880" cy="101043"/>
            </a:xfrm>
            <a:prstGeom prst="rect">
              <a:avLst/>
            </a:prstGeom>
            <a:solidFill>
              <a:srgbClr val="5ABB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sp>
          <p:nvSpPr>
            <p:cNvPr id="51" name="矩形 50"/>
            <p:cNvSpPr/>
            <p:nvPr/>
          </p:nvSpPr>
          <p:spPr>
            <a:xfrm>
              <a:off x="2006150" y="1190660"/>
              <a:ext cx="430880" cy="101043"/>
            </a:xfrm>
            <a:prstGeom prst="rect">
              <a:avLst/>
            </a:prstGeom>
            <a:solidFill>
              <a:srgbClr val="F2B9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grpSp>
    </p:spTree>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4_标题和内容">
    <p:spTree>
      <p:nvGrpSpPr>
        <p:cNvPr id="1" name=""/>
        <p:cNvGrpSpPr/>
        <p:nvPr/>
      </p:nvGrpSpPr>
      <p:grpSpPr>
        <a:xfrm>
          <a:off x="0" y="0"/>
          <a:ext cx="0" cy="0"/>
          <a:chOff x="0" y="0"/>
          <a:chExt cx="0" cy="0"/>
        </a:xfrm>
      </p:grpSpPr>
      <p:grpSp>
        <p:nvGrpSpPr>
          <p:cNvPr id="47" name="组合 46"/>
          <p:cNvGrpSpPr/>
          <p:nvPr userDrawn="1"/>
        </p:nvGrpSpPr>
        <p:grpSpPr>
          <a:xfrm>
            <a:off x="0" y="435399"/>
            <a:ext cx="1117052" cy="212953"/>
            <a:chOff x="2006150" y="1190660"/>
            <a:chExt cx="1932917" cy="101043"/>
          </a:xfrm>
        </p:grpSpPr>
        <p:sp>
          <p:nvSpPr>
            <p:cNvPr id="48" name="矩形 47"/>
            <p:cNvSpPr/>
            <p:nvPr/>
          </p:nvSpPr>
          <p:spPr>
            <a:xfrm>
              <a:off x="2515794" y="1190660"/>
              <a:ext cx="430880" cy="101043"/>
            </a:xfrm>
            <a:prstGeom prst="rect">
              <a:avLst/>
            </a:prstGeom>
            <a:solidFill>
              <a:srgbClr val="EF5B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sp>
          <p:nvSpPr>
            <p:cNvPr id="49" name="矩形 48"/>
            <p:cNvSpPr/>
            <p:nvPr/>
          </p:nvSpPr>
          <p:spPr>
            <a:xfrm>
              <a:off x="3011991" y="1190660"/>
              <a:ext cx="430880" cy="101043"/>
            </a:xfrm>
            <a:prstGeom prst="rect">
              <a:avLst/>
            </a:prstGeom>
            <a:solidFill>
              <a:srgbClr val="7562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sp>
          <p:nvSpPr>
            <p:cNvPr id="50" name="矩形 49"/>
            <p:cNvSpPr/>
            <p:nvPr/>
          </p:nvSpPr>
          <p:spPr>
            <a:xfrm>
              <a:off x="3508187" y="1190660"/>
              <a:ext cx="430880" cy="101043"/>
            </a:xfrm>
            <a:prstGeom prst="rect">
              <a:avLst/>
            </a:prstGeom>
            <a:solidFill>
              <a:srgbClr val="5ABB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sp>
          <p:nvSpPr>
            <p:cNvPr id="51" name="矩形 50"/>
            <p:cNvSpPr/>
            <p:nvPr/>
          </p:nvSpPr>
          <p:spPr>
            <a:xfrm>
              <a:off x="2006150" y="1190660"/>
              <a:ext cx="430880" cy="101043"/>
            </a:xfrm>
            <a:prstGeom prst="rect">
              <a:avLst/>
            </a:prstGeom>
            <a:solidFill>
              <a:srgbClr val="F2B9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grpSp>
    </p:spTree>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Tree>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642620" indent="0" algn="ctr">
              <a:buNone/>
              <a:defRPr>
                <a:solidFill>
                  <a:schemeClr val="tx1">
                    <a:tint val="75000"/>
                  </a:schemeClr>
                </a:solidFill>
              </a:defRPr>
            </a:lvl2pPr>
            <a:lvl3pPr marL="1285875" indent="0" algn="ctr">
              <a:buNone/>
              <a:defRPr>
                <a:solidFill>
                  <a:schemeClr val="tx1">
                    <a:tint val="75000"/>
                  </a:schemeClr>
                </a:solidFill>
              </a:defRPr>
            </a:lvl3pPr>
            <a:lvl4pPr marL="1928495" indent="0" algn="ctr">
              <a:buNone/>
              <a:defRPr>
                <a:solidFill>
                  <a:schemeClr val="tx1">
                    <a:tint val="75000"/>
                  </a:schemeClr>
                </a:solidFill>
              </a:defRPr>
            </a:lvl4pPr>
            <a:lvl5pPr marL="2571750" indent="0" algn="ctr">
              <a:buNone/>
              <a:defRPr>
                <a:solidFill>
                  <a:schemeClr val="tx1">
                    <a:tint val="75000"/>
                  </a:schemeClr>
                </a:solidFill>
              </a:defRPr>
            </a:lvl5pPr>
            <a:lvl6pPr marL="3214370" indent="0" algn="ctr">
              <a:buNone/>
              <a:defRPr>
                <a:solidFill>
                  <a:schemeClr val="tx1">
                    <a:tint val="75000"/>
                  </a:schemeClr>
                </a:solidFill>
              </a:defRPr>
            </a:lvl6pPr>
            <a:lvl7pPr marL="3857625" indent="0" algn="ctr">
              <a:buNone/>
              <a:defRPr>
                <a:solidFill>
                  <a:schemeClr val="tx1">
                    <a:tint val="75000"/>
                  </a:schemeClr>
                </a:solidFill>
              </a:defRPr>
            </a:lvl7pPr>
            <a:lvl8pPr marL="4500245" indent="0" algn="ctr">
              <a:buNone/>
              <a:defRPr>
                <a:solidFill>
                  <a:schemeClr val="tx1">
                    <a:tint val="75000"/>
                  </a:schemeClr>
                </a:solidFill>
              </a:defRPr>
            </a:lvl8pPr>
            <a:lvl9pPr marL="51435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421E9E4D-0BE1-4AAA-A57B-DA425863F4A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1BEBC7A-FD02-486B-81B5-A845787C689C}" type="slidenum">
              <a:rPr lang="zh-CN" altLang="en-US" smtClean="0"/>
            </a:fld>
            <a:endParaRPr lang="zh-CN" altLang="en-US"/>
          </a:p>
        </p:txBody>
      </p:sp>
    </p:spTree>
  </p:cSld>
  <p:clrMapOvr>
    <a:masterClrMapping/>
  </p:clrMapOvr>
  <p:transition spd="slow">
    <p:pull/>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lvl1pPr algn="ctr">
              <a:defRPr sz="3370">
                <a:solidFill>
                  <a:schemeClr val="tx1">
                    <a:lumMod val="75000"/>
                    <a:lumOff val="25000"/>
                  </a:schemeClr>
                </a:solidFill>
                <a:latin typeface="+mj-ea"/>
                <a:ea typeface="+mj-ea"/>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3"/>
            </p:custDataLst>
          </p:nvPr>
        </p:nvSpPr>
        <p:spPr/>
        <p:txBody>
          <a:bodyPr wrap="square">
            <a:normAutofit/>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dirty="0"/>
          </a:p>
        </p:txBody>
      </p:sp>
      <p:sp>
        <p:nvSpPr>
          <p:cNvPr id="5" name="灯片编号占位符 4"/>
          <p:cNvSpPr>
            <a:spLocks noGrp="1"/>
          </p:cNvSpPr>
          <p:nvPr>
            <p:ph type="sldNum" sz="quarter" idx="12"/>
            <p:custDataLst>
              <p:tags r:id="rId5"/>
            </p:custDataLst>
          </p:nvPr>
        </p:nvSpPr>
        <p:spPr/>
        <p:txBody>
          <a:bodyPr wrap="square">
            <a:normAutofit/>
          </a:bodyPr>
          <a:lstStyle/>
          <a:p>
            <a:fld id="{49AE70B2-8BF9-45C0-BB95-33D1B9D3A854}" type="slidenum">
              <a:rPr lang="zh-CN" altLang="en-US" smtClean="0"/>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sp>
        <p:nvSpPr>
          <p:cNvPr id="10" name="标题占位符 1"/>
          <p:cNvSpPr>
            <a:spLocks noGrp="1"/>
          </p:cNvSpPr>
          <p:nvPr>
            <p:ph type="title" hasCustomPrompt="1"/>
          </p:nvPr>
        </p:nvSpPr>
        <p:spPr>
          <a:xfrm>
            <a:off x="884238" y="385763"/>
            <a:ext cx="11090275" cy="1397000"/>
          </a:xfrm>
          <a:prstGeom prst="rect">
            <a:avLst/>
          </a:prstGeom>
        </p:spPr>
        <p:txBody>
          <a:bodyPr vert="horz" lIns="91440" tIns="45720" rIns="91440" bIns="45720" rtlCol="0" anchor="ctr">
            <a:normAutofit/>
          </a:bodyPr>
          <a:lstStyle/>
          <a:p>
            <a:r>
              <a:rPr lang="zh-CN" altLang="en-US" dirty="0" smtClean="0"/>
              <a:t>标题</a:t>
            </a:r>
            <a:endParaRPr lang="zh-CN" altLang="en-US" dirty="0"/>
          </a:p>
        </p:txBody>
      </p:sp>
      <p:sp>
        <p:nvSpPr>
          <p:cNvPr id="11" name="文本占位符 2"/>
          <p:cNvSpPr>
            <a:spLocks noGrp="1"/>
          </p:cNvSpPr>
          <p:nvPr>
            <p:ph idx="1"/>
          </p:nvPr>
        </p:nvSpPr>
        <p:spPr>
          <a:xfrm>
            <a:off x="884238" y="1925638"/>
            <a:ext cx="11090275" cy="4589462"/>
          </a:xfrm>
          <a:prstGeom prst="rect">
            <a:avLst/>
          </a:prstGeom>
        </p:spPr>
        <p:txBody>
          <a:bodyPr vert="horz" lIns="91440" tIns="45720" rIns="91440" bIns="45720" rtlCol="0">
            <a:normAutofit/>
          </a:bodyPr>
          <a:lstStyle/>
          <a:p>
            <a:pPr lvl="1"/>
            <a:endParaRPr lang="zh-CN" altLang="en-US" dirty="0"/>
          </a:p>
        </p:txBody>
      </p:sp>
      <p:sp>
        <p:nvSpPr>
          <p:cNvPr id="12"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fld>
            <a:endParaRPr lang="zh-CN" altLang="en-US"/>
          </a:p>
        </p:txBody>
      </p:sp>
      <p:sp>
        <p:nvSpPr>
          <p:cNvPr id="13"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7" name="标题占位符 1"/>
          <p:cNvSpPr>
            <a:spLocks noGrp="1"/>
          </p:cNvSpPr>
          <p:nvPr>
            <p:ph type="title" hasCustomPrompt="1"/>
          </p:nvPr>
        </p:nvSpPr>
        <p:spPr>
          <a:xfrm>
            <a:off x="884238" y="385763"/>
            <a:ext cx="11090275" cy="1397000"/>
          </a:xfrm>
          <a:prstGeom prst="rect">
            <a:avLst/>
          </a:prstGeom>
        </p:spPr>
        <p:txBody>
          <a:bodyPr vert="horz" lIns="91440" tIns="45720" rIns="91440" bIns="45720" rtlCol="0" anchor="ctr">
            <a:normAutofit/>
          </a:bodyPr>
          <a:lstStyle/>
          <a:p>
            <a:r>
              <a:rPr lang="zh-CN" altLang="en-US" dirty="0" smtClean="0"/>
              <a:t>标题</a:t>
            </a:r>
            <a:endParaRPr lang="zh-CN" altLang="en-US" dirty="0"/>
          </a:p>
        </p:txBody>
      </p:sp>
      <p:sp>
        <p:nvSpPr>
          <p:cNvPr id="8" name="文本占位符 2"/>
          <p:cNvSpPr>
            <a:spLocks noGrp="1"/>
          </p:cNvSpPr>
          <p:nvPr>
            <p:ph idx="1"/>
          </p:nvPr>
        </p:nvSpPr>
        <p:spPr>
          <a:xfrm>
            <a:off x="884238" y="1925638"/>
            <a:ext cx="11090275" cy="4589462"/>
          </a:xfrm>
          <a:prstGeom prst="rect">
            <a:avLst/>
          </a:prstGeom>
        </p:spPr>
        <p:txBody>
          <a:bodyPr vert="horz" lIns="91440" tIns="45720" rIns="91440" bIns="45720" rtlCol="0">
            <a:normAutofit/>
          </a:bodyPr>
          <a:lstStyle/>
          <a:p>
            <a:pPr lvl="1"/>
            <a:endParaRPr lang="zh-CN" altLang="en-US" dirty="0"/>
          </a:p>
        </p:txBody>
      </p:sp>
      <p:sp>
        <p:nvSpPr>
          <p:cNvPr id="9"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fld>
            <a:endParaRPr lang="zh-CN" altLang="en-US"/>
          </a:p>
        </p:txBody>
      </p:sp>
      <p:sp>
        <p:nvSpPr>
          <p:cNvPr id="10"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
        <p:nvSpPr>
          <p:cNvPr id="10" name="标题占位符 1"/>
          <p:cNvSpPr>
            <a:spLocks noGrp="1"/>
          </p:cNvSpPr>
          <p:nvPr>
            <p:ph type="title" hasCustomPrompt="1"/>
          </p:nvPr>
        </p:nvSpPr>
        <p:spPr>
          <a:xfrm>
            <a:off x="884238" y="385763"/>
            <a:ext cx="11090275" cy="1397000"/>
          </a:xfrm>
          <a:prstGeom prst="rect">
            <a:avLst/>
          </a:prstGeom>
        </p:spPr>
        <p:txBody>
          <a:bodyPr vert="horz" lIns="91440" tIns="45720" rIns="91440" bIns="45720" rtlCol="0" anchor="ctr">
            <a:normAutofit/>
          </a:bodyPr>
          <a:lstStyle/>
          <a:p>
            <a:r>
              <a:rPr lang="zh-CN" altLang="en-US" dirty="0" smtClean="0"/>
              <a:t>标题</a:t>
            </a:r>
            <a:endParaRPr lang="zh-CN" altLang="en-US" dirty="0"/>
          </a:p>
        </p:txBody>
      </p:sp>
      <p:sp>
        <p:nvSpPr>
          <p:cNvPr id="11" name="文本占位符 2"/>
          <p:cNvSpPr>
            <a:spLocks noGrp="1"/>
          </p:cNvSpPr>
          <p:nvPr>
            <p:ph idx="1"/>
          </p:nvPr>
        </p:nvSpPr>
        <p:spPr>
          <a:xfrm>
            <a:off x="884238" y="1925638"/>
            <a:ext cx="11090275" cy="4589462"/>
          </a:xfrm>
          <a:prstGeom prst="rect">
            <a:avLst/>
          </a:prstGeom>
        </p:spPr>
        <p:txBody>
          <a:bodyPr vert="horz" lIns="91440" tIns="45720" rIns="91440" bIns="45720" rtlCol="0">
            <a:normAutofit/>
          </a:bodyPr>
          <a:lstStyle/>
          <a:p>
            <a:pPr lvl="1"/>
            <a:endParaRPr lang="zh-CN" altLang="en-US" dirty="0"/>
          </a:p>
        </p:txBody>
      </p:sp>
      <p:sp>
        <p:nvSpPr>
          <p:cNvPr id="12"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fld>
            <a:endParaRPr lang="zh-CN" altLang="en-US"/>
          </a:p>
        </p:txBody>
      </p:sp>
      <p:sp>
        <p:nvSpPr>
          <p:cNvPr id="13"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grpSp>
        <p:nvGrpSpPr>
          <p:cNvPr id="47" name="组合 46"/>
          <p:cNvGrpSpPr/>
          <p:nvPr userDrawn="1"/>
        </p:nvGrpSpPr>
        <p:grpSpPr>
          <a:xfrm>
            <a:off x="0" y="435399"/>
            <a:ext cx="1117052" cy="212953"/>
            <a:chOff x="2006150" y="1190660"/>
            <a:chExt cx="1932917" cy="101043"/>
          </a:xfrm>
        </p:grpSpPr>
        <p:sp>
          <p:nvSpPr>
            <p:cNvPr id="48" name="矩形 47"/>
            <p:cNvSpPr/>
            <p:nvPr/>
          </p:nvSpPr>
          <p:spPr>
            <a:xfrm>
              <a:off x="2515794" y="1190660"/>
              <a:ext cx="430880" cy="101043"/>
            </a:xfrm>
            <a:prstGeom prst="rect">
              <a:avLst/>
            </a:prstGeom>
            <a:solidFill>
              <a:srgbClr val="EF5B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sp>
          <p:nvSpPr>
            <p:cNvPr id="49" name="矩形 48"/>
            <p:cNvSpPr/>
            <p:nvPr/>
          </p:nvSpPr>
          <p:spPr>
            <a:xfrm>
              <a:off x="3011991" y="1190660"/>
              <a:ext cx="430880" cy="101043"/>
            </a:xfrm>
            <a:prstGeom prst="rect">
              <a:avLst/>
            </a:prstGeom>
            <a:solidFill>
              <a:srgbClr val="7562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sp>
          <p:nvSpPr>
            <p:cNvPr id="50" name="矩形 49"/>
            <p:cNvSpPr/>
            <p:nvPr/>
          </p:nvSpPr>
          <p:spPr>
            <a:xfrm>
              <a:off x="3508187" y="1190660"/>
              <a:ext cx="430880" cy="101043"/>
            </a:xfrm>
            <a:prstGeom prst="rect">
              <a:avLst/>
            </a:prstGeom>
            <a:solidFill>
              <a:srgbClr val="5ABB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sp>
          <p:nvSpPr>
            <p:cNvPr id="51" name="矩形 50"/>
            <p:cNvSpPr/>
            <p:nvPr/>
          </p:nvSpPr>
          <p:spPr>
            <a:xfrm>
              <a:off x="2006150" y="1190660"/>
              <a:ext cx="430880" cy="101043"/>
            </a:xfrm>
            <a:prstGeom prst="rect">
              <a:avLst/>
            </a:prstGeom>
            <a:solidFill>
              <a:srgbClr val="F2B9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grpSp>
    </p:spTree>
  </p:cSld>
  <p:clrMapOvr>
    <a:masterClrMapping/>
  </p:clrMapOvr>
  <p:transition spd="slow">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20_标题和内容">
    <p:spTree>
      <p:nvGrpSpPr>
        <p:cNvPr id="1" name=""/>
        <p:cNvGrpSpPr/>
        <p:nvPr/>
      </p:nvGrpSpPr>
      <p:grpSpPr>
        <a:xfrm>
          <a:off x="0" y="0"/>
          <a:ext cx="0" cy="0"/>
          <a:chOff x="0" y="0"/>
          <a:chExt cx="0" cy="0"/>
        </a:xfrm>
      </p:grpSpPr>
      <p:grpSp>
        <p:nvGrpSpPr>
          <p:cNvPr id="47" name="组合 46"/>
          <p:cNvGrpSpPr/>
          <p:nvPr userDrawn="1"/>
        </p:nvGrpSpPr>
        <p:grpSpPr>
          <a:xfrm>
            <a:off x="0" y="435399"/>
            <a:ext cx="1117052" cy="212953"/>
            <a:chOff x="2006150" y="1190660"/>
            <a:chExt cx="1932917" cy="101043"/>
          </a:xfrm>
        </p:grpSpPr>
        <p:sp>
          <p:nvSpPr>
            <p:cNvPr id="48" name="矩形 47"/>
            <p:cNvSpPr/>
            <p:nvPr/>
          </p:nvSpPr>
          <p:spPr>
            <a:xfrm>
              <a:off x="2515794" y="1190660"/>
              <a:ext cx="430880" cy="101043"/>
            </a:xfrm>
            <a:prstGeom prst="rect">
              <a:avLst/>
            </a:prstGeom>
            <a:solidFill>
              <a:srgbClr val="EF5B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sp>
          <p:nvSpPr>
            <p:cNvPr id="49" name="矩形 48"/>
            <p:cNvSpPr/>
            <p:nvPr/>
          </p:nvSpPr>
          <p:spPr>
            <a:xfrm>
              <a:off x="3011991" y="1190660"/>
              <a:ext cx="430880" cy="101043"/>
            </a:xfrm>
            <a:prstGeom prst="rect">
              <a:avLst/>
            </a:prstGeom>
            <a:solidFill>
              <a:srgbClr val="7562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sp>
          <p:nvSpPr>
            <p:cNvPr id="50" name="矩形 49"/>
            <p:cNvSpPr/>
            <p:nvPr/>
          </p:nvSpPr>
          <p:spPr>
            <a:xfrm>
              <a:off x="3508187" y="1190660"/>
              <a:ext cx="430880" cy="101043"/>
            </a:xfrm>
            <a:prstGeom prst="rect">
              <a:avLst/>
            </a:prstGeom>
            <a:solidFill>
              <a:srgbClr val="5ABB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sp>
          <p:nvSpPr>
            <p:cNvPr id="51" name="矩形 50"/>
            <p:cNvSpPr/>
            <p:nvPr/>
          </p:nvSpPr>
          <p:spPr>
            <a:xfrm>
              <a:off x="2006150" y="1190660"/>
              <a:ext cx="430880" cy="101043"/>
            </a:xfrm>
            <a:prstGeom prst="rect">
              <a:avLst/>
            </a:prstGeom>
            <a:solidFill>
              <a:srgbClr val="F2B9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grpSp>
    </p:spTree>
  </p:cSld>
  <p:clrMapOvr>
    <a:masterClrMapping/>
  </p:clrMapOvr>
  <p:transition spd="slow">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8_标题和内容">
    <p:spTree>
      <p:nvGrpSpPr>
        <p:cNvPr id="1" name=""/>
        <p:cNvGrpSpPr/>
        <p:nvPr/>
      </p:nvGrpSpPr>
      <p:grpSpPr>
        <a:xfrm>
          <a:off x="0" y="0"/>
          <a:ext cx="0" cy="0"/>
          <a:chOff x="0" y="0"/>
          <a:chExt cx="0" cy="0"/>
        </a:xfrm>
      </p:grpSpPr>
      <p:grpSp>
        <p:nvGrpSpPr>
          <p:cNvPr id="47" name="组合 46"/>
          <p:cNvGrpSpPr/>
          <p:nvPr userDrawn="1"/>
        </p:nvGrpSpPr>
        <p:grpSpPr>
          <a:xfrm>
            <a:off x="0" y="435399"/>
            <a:ext cx="1117052" cy="212953"/>
            <a:chOff x="2006150" y="1190660"/>
            <a:chExt cx="1932917" cy="101043"/>
          </a:xfrm>
        </p:grpSpPr>
        <p:sp>
          <p:nvSpPr>
            <p:cNvPr id="48" name="矩形 47"/>
            <p:cNvSpPr/>
            <p:nvPr/>
          </p:nvSpPr>
          <p:spPr>
            <a:xfrm>
              <a:off x="2515794" y="1190660"/>
              <a:ext cx="430880" cy="101043"/>
            </a:xfrm>
            <a:prstGeom prst="rect">
              <a:avLst/>
            </a:prstGeom>
            <a:solidFill>
              <a:srgbClr val="EF5B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sp>
          <p:nvSpPr>
            <p:cNvPr id="49" name="矩形 48"/>
            <p:cNvSpPr/>
            <p:nvPr/>
          </p:nvSpPr>
          <p:spPr>
            <a:xfrm>
              <a:off x="3011991" y="1190660"/>
              <a:ext cx="430880" cy="101043"/>
            </a:xfrm>
            <a:prstGeom prst="rect">
              <a:avLst/>
            </a:prstGeom>
            <a:solidFill>
              <a:srgbClr val="7562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sp>
          <p:nvSpPr>
            <p:cNvPr id="50" name="矩形 49"/>
            <p:cNvSpPr/>
            <p:nvPr/>
          </p:nvSpPr>
          <p:spPr>
            <a:xfrm>
              <a:off x="3508187" y="1190660"/>
              <a:ext cx="430880" cy="101043"/>
            </a:xfrm>
            <a:prstGeom prst="rect">
              <a:avLst/>
            </a:prstGeom>
            <a:solidFill>
              <a:srgbClr val="5ABB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sp>
          <p:nvSpPr>
            <p:cNvPr id="51" name="矩形 50"/>
            <p:cNvSpPr/>
            <p:nvPr/>
          </p:nvSpPr>
          <p:spPr>
            <a:xfrm>
              <a:off x="2006150" y="1190660"/>
              <a:ext cx="430880" cy="101043"/>
            </a:xfrm>
            <a:prstGeom prst="rect">
              <a:avLst/>
            </a:prstGeom>
            <a:solidFill>
              <a:srgbClr val="F2B9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grpSp>
    </p:spTree>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grpSp>
        <p:nvGrpSpPr>
          <p:cNvPr id="47" name="组合 46"/>
          <p:cNvGrpSpPr/>
          <p:nvPr userDrawn="1"/>
        </p:nvGrpSpPr>
        <p:grpSpPr>
          <a:xfrm>
            <a:off x="0" y="435399"/>
            <a:ext cx="1117052" cy="212953"/>
            <a:chOff x="2006150" y="1190660"/>
            <a:chExt cx="1932917" cy="101043"/>
          </a:xfrm>
        </p:grpSpPr>
        <p:sp>
          <p:nvSpPr>
            <p:cNvPr id="48" name="矩形 47"/>
            <p:cNvSpPr/>
            <p:nvPr/>
          </p:nvSpPr>
          <p:spPr>
            <a:xfrm>
              <a:off x="2515794" y="1190660"/>
              <a:ext cx="430880" cy="101043"/>
            </a:xfrm>
            <a:prstGeom prst="rect">
              <a:avLst/>
            </a:prstGeom>
            <a:solidFill>
              <a:srgbClr val="EF5B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sp>
          <p:nvSpPr>
            <p:cNvPr id="49" name="矩形 48"/>
            <p:cNvSpPr/>
            <p:nvPr/>
          </p:nvSpPr>
          <p:spPr>
            <a:xfrm>
              <a:off x="3011991" y="1190660"/>
              <a:ext cx="430880" cy="101043"/>
            </a:xfrm>
            <a:prstGeom prst="rect">
              <a:avLst/>
            </a:prstGeom>
            <a:solidFill>
              <a:srgbClr val="7562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sp>
          <p:nvSpPr>
            <p:cNvPr id="50" name="矩形 49"/>
            <p:cNvSpPr/>
            <p:nvPr/>
          </p:nvSpPr>
          <p:spPr>
            <a:xfrm>
              <a:off x="3508187" y="1190660"/>
              <a:ext cx="430880" cy="101043"/>
            </a:xfrm>
            <a:prstGeom prst="rect">
              <a:avLst/>
            </a:prstGeom>
            <a:solidFill>
              <a:srgbClr val="5ABB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sp>
          <p:nvSpPr>
            <p:cNvPr id="51" name="矩形 50"/>
            <p:cNvSpPr/>
            <p:nvPr/>
          </p:nvSpPr>
          <p:spPr>
            <a:xfrm>
              <a:off x="2006150" y="1190660"/>
              <a:ext cx="430880" cy="101043"/>
            </a:xfrm>
            <a:prstGeom prst="rect">
              <a:avLst/>
            </a:prstGeom>
            <a:solidFill>
              <a:srgbClr val="F2B9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grpSp>
    </p:spTree>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6_标题和内容">
    <p:spTree>
      <p:nvGrpSpPr>
        <p:cNvPr id="1" name=""/>
        <p:cNvGrpSpPr/>
        <p:nvPr/>
      </p:nvGrpSpPr>
      <p:grpSpPr>
        <a:xfrm>
          <a:off x="0" y="0"/>
          <a:ext cx="0" cy="0"/>
          <a:chOff x="0" y="0"/>
          <a:chExt cx="0" cy="0"/>
        </a:xfrm>
      </p:grpSpPr>
      <p:grpSp>
        <p:nvGrpSpPr>
          <p:cNvPr id="47" name="组合 46"/>
          <p:cNvGrpSpPr/>
          <p:nvPr userDrawn="1"/>
        </p:nvGrpSpPr>
        <p:grpSpPr>
          <a:xfrm>
            <a:off x="0" y="435399"/>
            <a:ext cx="1117052" cy="212953"/>
            <a:chOff x="2006150" y="1190660"/>
            <a:chExt cx="1932917" cy="101043"/>
          </a:xfrm>
        </p:grpSpPr>
        <p:sp>
          <p:nvSpPr>
            <p:cNvPr id="48" name="矩形 47"/>
            <p:cNvSpPr/>
            <p:nvPr/>
          </p:nvSpPr>
          <p:spPr>
            <a:xfrm>
              <a:off x="2515794" y="1190660"/>
              <a:ext cx="430880" cy="101043"/>
            </a:xfrm>
            <a:prstGeom prst="rect">
              <a:avLst/>
            </a:prstGeom>
            <a:solidFill>
              <a:srgbClr val="EF5B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sp>
          <p:nvSpPr>
            <p:cNvPr id="49" name="矩形 48"/>
            <p:cNvSpPr/>
            <p:nvPr/>
          </p:nvSpPr>
          <p:spPr>
            <a:xfrm>
              <a:off x="3011991" y="1190660"/>
              <a:ext cx="430880" cy="101043"/>
            </a:xfrm>
            <a:prstGeom prst="rect">
              <a:avLst/>
            </a:prstGeom>
            <a:solidFill>
              <a:srgbClr val="7562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sp>
          <p:nvSpPr>
            <p:cNvPr id="50" name="矩形 49"/>
            <p:cNvSpPr/>
            <p:nvPr/>
          </p:nvSpPr>
          <p:spPr>
            <a:xfrm>
              <a:off x="3508187" y="1190660"/>
              <a:ext cx="430880" cy="101043"/>
            </a:xfrm>
            <a:prstGeom prst="rect">
              <a:avLst/>
            </a:prstGeom>
            <a:solidFill>
              <a:srgbClr val="5ABB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sp>
          <p:nvSpPr>
            <p:cNvPr id="51" name="矩形 50"/>
            <p:cNvSpPr/>
            <p:nvPr/>
          </p:nvSpPr>
          <p:spPr>
            <a:xfrm>
              <a:off x="2006150" y="1190660"/>
              <a:ext cx="430880" cy="101043"/>
            </a:xfrm>
            <a:prstGeom prst="rect">
              <a:avLst/>
            </a:prstGeom>
            <a:solidFill>
              <a:srgbClr val="F2B9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grpSp>
    </p:spTree>
  </p:cSld>
  <p:clrMapOvr>
    <a:masterClrMapping/>
  </p:clrMapOvr>
  <p:transition spd="slow">
    <p:wipe/>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dirty="0" smtClean="0"/>
              <a:t>标题</a:t>
            </a:r>
            <a:endParaRPr lang="zh-CN" altLang="en-US" dirty="0"/>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1"/>
            <a:endParaRPr lang="zh-CN" altLang="en-US" dirty="0"/>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fld>
            <a:endParaRPr lang="zh-CN" altLang="en-US"/>
          </a:p>
        </p:txBody>
      </p:sp>
      <p:sp>
        <p:nvSpPr>
          <p:cNvPr id="7" name="直角三角形 6"/>
          <p:cNvSpPr/>
          <p:nvPr userDrawn="1"/>
        </p:nvSpPr>
        <p:spPr>
          <a:xfrm rot="10800000" flipH="1">
            <a:off x="2" y="0"/>
            <a:ext cx="10479825" cy="1186188"/>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433" tIns="48216" rIns="96433" bIns="48216" rtlCol="0" anchor="ctr"/>
          <a:lstStyle/>
          <a:p>
            <a:pPr algn="ctr"/>
            <a:endParaRPr lang="zh-CN" altLang="en-US" sz="2500"/>
          </a:p>
        </p:txBody>
      </p:sp>
      <p:sp>
        <p:nvSpPr>
          <p:cNvPr id="8" name="直角三角形 7"/>
          <p:cNvSpPr/>
          <p:nvPr userDrawn="1"/>
        </p:nvSpPr>
        <p:spPr>
          <a:xfrm>
            <a:off x="1" y="6552743"/>
            <a:ext cx="4100367" cy="679910"/>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3" tIns="48216" rIns="96433" bIns="48216" rtlCol="0" anchor="ctr"/>
          <a:lstStyle/>
          <a:p>
            <a:pPr algn="ctr"/>
            <a:endParaRPr lang="zh-CN" altLang="en-US" sz="2500"/>
          </a:p>
        </p:txBody>
      </p:sp>
      <p:sp>
        <p:nvSpPr>
          <p:cNvPr id="9" name="直角三角形 8"/>
          <p:cNvSpPr/>
          <p:nvPr userDrawn="1"/>
        </p:nvSpPr>
        <p:spPr>
          <a:xfrm flipH="1">
            <a:off x="2176402" y="5843953"/>
            <a:ext cx="10682348" cy="1388699"/>
          </a:xfrm>
          <a:prstGeom prst="rtTriangl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3" tIns="48216" rIns="96433" bIns="48216" rtlCol="0" anchor="ctr"/>
          <a:lstStyle/>
          <a:p>
            <a:pPr algn="ctr"/>
            <a:endParaRPr lang="zh-CN" altLang="en-US" sz="250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iming>
    <p:tnLst>
      <p:par>
        <p:cTn id="1" dur="indefinite" restart="never" nodeType="tmRoot"/>
      </p:par>
    </p:tnLst>
  </p:timing>
  <p:txStyles>
    <p:titleStyle>
      <a:lvl1pPr algn="ctr" defTabSz="914400" rtl="0" eaLnBrk="1" latinLnBrk="0" hangingPunct="1">
        <a:lnSpc>
          <a:spcPct val="90000"/>
        </a:lnSpc>
        <a:spcBef>
          <a:spcPct val="0"/>
        </a:spcBef>
        <a:buNone/>
        <a:defRPr sz="4400" kern="1200">
          <a:solidFill>
            <a:schemeClr val="tx1"/>
          </a:solidFill>
          <a:latin typeface="华文中宋" panose="02010600040101010101" pitchFamily="2" charset="-122"/>
          <a:ea typeface="华文中宋" panose="02010600040101010101" pitchFamily="2"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华文中宋" panose="02010600040101010101" pitchFamily="2" charset="-122"/>
          <a:ea typeface="华文中宋" panose="02010600040101010101" pitchFamily="2"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华文中宋" panose="02010600040101010101" pitchFamily="2" charset="-122"/>
          <a:ea typeface="华文中宋" panose="02010600040101010101" pitchFamily="2"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华文中宋" panose="02010600040101010101" pitchFamily="2" charset="-122"/>
          <a:ea typeface="华文中宋" panose="02010600040101010101" pitchFamily="2"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华文中宋" panose="02010600040101010101" pitchFamily="2" charset="-122"/>
          <a:ea typeface="华文中宋" panose="02010600040101010101" pitchFamily="2"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华文中宋" panose="02010600040101010101" pitchFamily="2" charset="-122"/>
          <a:ea typeface="华文中宋" panose="02010600040101010101"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9" Type="http://schemas.openxmlformats.org/officeDocument/2006/relationships/tags" Target="../tags/tag22.xml"/><Relationship Id="rId8" Type="http://schemas.openxmlformats.org/officeDocument/2006/relationships/tags" Target="../tags/tag21.xml"/><Relationship Id="rId7" Type="http://schemas.openxmlformats.org/officeDocument/2006/relationships/tags" Target="../tags/tag20.xml"/><Relationship Id="rId6" Type="http://schemas.openxmlformats.org/officeDocument/2006/relationships/tags" Target="../tags/tag19.xml"/><Relationship Id="rId5" Type="http://schemas.openxmlformats.org/officeDocument/2006/relationships/tags" Target="../tags/tag18.xml"/><Relationship Id="rId4" Type="http://schemas.openxmlformats.org/officeDocument/2006/relationships/tags" Target="../tags/tag17.xml"/><Relationship Id="rId3" Type="http://schemas.openxmlformats.org/officeDocument/2006/relationships/tags" Target="../tags/tag16.xml"/><Relationship Id="rId2" Type="http://schemas.openxmlformats.org/officeDocument/2006/relationships/tags" Target="../tags/tag15.xml"/><Relationship Id="rId15" Type="http://schemas.openxmlformats.org/officeDocument/2006/relationships/slideLayout" Target="../slideLayouts/slideLayout14.xml"/><Relationship Id="rId14" Type="http://schemas.openxmlformats.org/officeDocument/2006/relationships/tags" Target="../tags/tag27.xml"/><Relationship Id="rId13" Type="http://schemas.openxmlformats.org/officeDocument/2006/relationships/tags" Target="../tags/tag26.xml"/><Relationship Id="rId12" Type="http://schemas.openxmlformats.org/officeDocument/2006/relationships/tags" Target="../tags/tag25.xml"/><Relationship Id="rId11" Type="http://schemas.openxmlformats.org/officeDocument/2006/relationships/tags" Target="../tags/tag24.xml"/><Relationship Id="rId10" Type="http://schemas.openxmlformats.org/officeDocument/2006/relationships/tags" Target="../tags/tag23.xml"/><Relationship Id="rId1" Type="http://schemas.openxmlformats.org/officeDocument/2006/relationships/tags" Target="../tags/tag14.xml"/></Relationships>
</file>

<file path=ppt/slides/_rels/slide11.xml.rels><?xml version="1.0" encoding="UTF-8" standalone="yes"?>
<Relationships xmlns="http://schemas.openxmlformats.org/package/2006/relationships"><Relationship Id="rId9" Type="http://schemas.openxmlformats.org/officeDocument/2006/relationships/tags" Target="../tags/tag36.xml"/><Relationship Id="rId8" Type="http://schemas.openxmlformats.org/officeDocument/2006/relationships/tags" Target="../tags/tag35.xml"/><Relationship Id="rId7" Type="http://schemas.openxmlformats.org/officeDocument/2006/relationships/tags" Target="../tags/tag34.xml"/><Relationship Id="rId6" Type="http://schemas.openxmlformats.org/officeDocument/2006/relationships/tags" Target="../tags/tag33.xml"/><Relationship Id="rId5" Type="http://schemas.openxmlformats.org/officeDocument/2006/relationships/tags" Target="../tags/tag32.xml"/><Relationship Id="rId4" Type="http://schemas.openxmlformats.org/officeDocument/2006/relationships/tags" Target="../tags/tag31.xml"/><Relationship Id="rId3" Type="http://schemas.openxmlformats.org/officeDocument/2006/relationships/tags" Target="../tags/tag30.xml"/><Relationship Id="rId2" Type="http://schemas.openxmlformats.org/officeDocument/2006/relationships/tags" Target="../tags/tag29.xml"/><Relationship Id="rId13" Type="http://schemas.openxmlformats.org/officeDocument/2006/relationships/notesSlide" Target="../notesSlides/notesSlide5.xml"/><Relationship Id="rId12" Type="http://schemas.openxmlformats.org/officeDocument/2006/relationships/slideLayout" Target="../slideLayouts/slideLayout14.xml"/><Relationship Id="rId11" Type="http://schemas.openxmlformats.org/officeDocument/2006/relationships/tags" Target="../tags/tag38.xml"/><Relationship Id="rId10" Type="http://schemas.openxmlformats.org/officeDocument/2006/relationships/tags" Target="../tags/tag37.xml"/><Relationship Id="rId1" Type="http://schemas.openxmlformats.org/officeDocument/2006/relationships/tags" Target="../tags/tag28.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9.xml"/></Relationships>
</file>

<file path=ppt/slides/_rels/slide13.xml.rels><?xml version="1.0" encoding="UTF-8" standalone="yes"?>
<Relationships xmlns="http://schemas.openxmlformats.org/package/2006/relationships"><Relationship Id="rId9" Type="http://schemas.openxmlformats.org/officeDocument/2006/relationships/tags" Target="../tags/tag48.xml"/><Relationship Id="rId8" Type="http://schemas.openxmlformats.org/officeDocument/2006/relationships/tags" Target="../tags/tag47.xml"/><Relationship Id="rId7" Type="http://schemas.openxmlformats.org/officeDocument/2006/relationships/tags" Target="../tags/tag46.xml"/><Relationship Id="rId6" Type="http://schemas.openxmlformats.org/officeDocument/2006/relationships/tags" Target="../tags/tag45.xml"/><Relationship Id="rId5" Type="http://schemas.openxmlformats.org/officeDocument/2006/relationships/tags" Target="../tags/tag44.xml"/><Relationship Id="rId4" Type="http://schemas.openxmlformats.org/officeDocument/2006/relationships/tags" Target="../tags/tag43.xml"/><Relationship Id="rId3" Type="http://schemas.openxmlformats.org/officeDocument/2006/relationships/tags" Target="../tags/tag42.xml"/><Relationship Id="rId2" Type="http://schemas.openxmlformats.org/officeDocument/2006/relationships/tags" Target="../tags/tag41.xml"/><Relationship Id="rId14" Type="http://schemas.openxmlformats.org/officeDocument/2006/relationships/notesSlide" Target="../notesSlides/notesSlide6.xml"/><Relationship Id="rId13" Type="http://schemas.openxmlformats.org/officeDocument/2006/relationships/slideLayout" Target="../slideLayouts/slideLayout6.xml"/><Relationship Id="rId12" Type="http://schemas.openxmlformats.org/officeDocument/2006/relationships/tags" Target="../tags/tag51.xml"/><Relationship Id="rId11" Type="http://schemas.openxmlformats.org/officeDocument/2006/relationships/tags" Target="../tags/tag50.xml"/><Relationship Id="rId10" Type="http://schemas.openxmlformats.org/officeDocument/2006/relationships/tags" Target="../tags/tag49.xml"/><Relationship Id="rId1" Type="http://schemas.openxmlformats.org/officeDocument/2006/relationships/tags" Target="../tags/tag4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9" Type="http://schemas.openxmlformats.org/officeDocument/2006/relationships/tags" Target="../tags/tag60.xml"/><Relationship Id="rId8" Type="http://schemas.openxmlformats.org/officeDocument/2006/relationships/tags" Target="../tags/tag59.xml"/><Relationship Id="rId7" Type="http://schemas.openxmlformats.org/officeDocument/2006/relationships/tags" Target="../tags/tag58.xml"/><Relationship Id="rId6" Type="http://schemas.openxmlformats.org/officeDocument/2006/relationships/tags" Target="../tags/tag57.xml"/><Relationship Id="rId5" Type="http://schemas.openxmlformats.org/officeDocument/2006/relationships/tags" Target="../tags/tag56.xml"/><Relationship Id="rId4" Type="http://schemas.openxmlformats.org/officeDocument/2006/relationships/tags" Target="../tags/tag55.xml"/><Relationship Id="rId3" Type="http://schemas.openxmlformats.org/officeDocument/2006/relationships/tags" Target="../tags/tag54.xml"/><Relationship Id="rId20" Type="http://schemas.openxmlformats.org/officeDocument/2006/relationships/notesSlide" Target="../notesSlides/notesSlide7.xml"/><Relationship Id="rId2" Type="http://schemas.openxmlformats.org/officeDocument/2006/relationships/tags" Target="../tags/tag53.xml"/><Relationship Id="rId19" Type="http://schemas.openxmlformats.org/officeDocument/2006/relationships/slideLayout" Target="../slideLayouts/slideLayout5.xml"/><Relationship Id="rId18" Type="http://schemas.openxmlformats.org/officeDocument/2006/relationships/tags" Target="../tags/tag69.xml"/><Relationship Id="rId17" Type="http://schemas.openxmlformats.org/officeDocument/2006/relationships/tags" Target="../tags/tag68.xml"/><Relationship Id="rId16" Type="http://schemas.openxmlformats.org/officeDocument/2006/relationships/tags" Target="../tags/tag67.xml"/><Relationship Id="rId15" Type="http://schemas.openxmlformats.org/officeDocument/2006/relationships/tags" Target="../tags/tag66.xml"/><Relationship Id="rId14" Type="http://schemas.openxmlformats.org/officeDocument/2006/relationships/tags" Target="../tags/tag65.xml"/><Relationship Id="rId13" Type="http://schemas.openxmlformats.org/officeDocument/2006/relationships/tags" Target="../tags/tag64.xml"/><Relationship Id="rId12" Type="http://schemas.openxmlformats.org/officeDocument/2006/relationships/tags" Target="../tags/tag63.xml"/><Relationship Id="rId11" Type="http://schemas.openxmlformats.org/officeDocument/2006/relationships/tags" Target="../tags/tag62.xml"/><Relationship Id="rId10" Type="http://schemas.openxmlformats.org/officeDocument/2006/relationships/tags" Target="../tags/tag61.xml"/><Relationship Id="rId1" Type="http://schemas.openxmlformats.org/officeDocument/2006/relationships/tags" Target="../tags/tag52.xml"/></Relationships>
</file>

<file path=ppt/slides/_rels/slide16.xml.rels><?xml version="1.0" encoding="UTF-8" standalone="yes"?>
<Relationships xmlns="http://schemas.openxmlformats.org/package/2006/relationships"><Relationship Id="rId9" Type="http://schemas.openxmlformats.org/officeDocument/2006/relationships/tags" Target="../tags/tag78.xml"/><Relationship Id="rId8" Type="http://schemas.openxmlformats.org/officeDocument/2006/relationships/tags" Target="../tags/tag77.xml"/><Relationship Id="rId7" Type="http://schemas.openxmlformats.org/officeDocument/2006/relationships/tags" Target="../tags/tag76.xml"/><Relationship Id="rId6" Type="http://schemas.openxmlformats.org/officeDocument/2006/relationships/tags" Target="../tags/tag75.xml"/><Relationship Id="rId5" Type="http://schemas.openxmlformats.org/officeDocument/2006/relationships/tags" Target="../tags/tag74.xml"/><Relationship Id="rId4" Type="http://schemas.openxmlformats.org/officeDocument/2006/relationships/tags" Target="../tags/tag73.xml"/><Relationship Id="rId32" Type="http://schemas.openxmlformats.org/officeDocument/2006/relationships/notesSlide" Target="../notesSlides/notesSlide8.xml"/><Relationship Id="rId31" Type="http://schemas.openxmlformats.org/officeDocument/2006/relationships/slideLayout" Target="../slideLayouts/slideLayout9.xml"/><Relationship Id="rId30" Type="http://schemas.openxmlformats.org/officeDocument/2006/relationships/tags" Target="../tags/tag99.xml"/><Relationship Id="rId3" Type="http://schemas.openxmlformats.org/officeDocument/2006/relationships/tags" Target="../tags/tag72.xml"/><Relationship Id="rId29" Type="http://schemas.openxmlformats.org/officeDocument/2006/relationships/tags" Target="../tags/tag98.xml"/><Relationship Id="rId28" Type="http://schemas.openxmlformats.org/officeDocument/2006/relationships/tags" Target="../tags/tag97.xml"/><Relationship Id="rId27" Type="http://schemas.openxmlformats.org/officeDocument/2006/relationships/tags" Target="../tags/tag96.xml"/><Relationship Id="rId26" Type="http://schemas.openxmlformats.org/officeDocument/2006/relationships/tags" Target="../tags/tag95.xml"/><Relationship Id="rId25" Type="http://schemas.openxmlformats.org/officeDocument/2006/relationships/tags" Target="../tags/tag94.xml"/><Relationship Id="rId24" Type="http://schemas.openxmlformats.org/officeDocument/2006/relationships/tags" Target="../tags/tag93.xml"/><Relationship Id="rId23" Type="http://schemas.openxmlformats.org/officeDocument/2006/relationships/tags" Target="../tags/tag92.xml"/><Relationship Id="rId22" Type="http://schemas.openxmlformats.org/officeDocument/2006/relationships/tags" Target="../tags/tag91.xml"/><Relationship Id="rId21" Type="http://schemas.openxmlformats.org/officeDocument/2006/relationships/tags" Target="../tags/tag90.xml"/><Relationship Id="rId20" Type="http://schemas.openxmlformats.org/officeDocument/2006/relationships/tags" Target="../tags/tag89.xml"/><Relationship Id="rId2" Type="http://schemas.openxmlformats.org/officeDocument/2006/relationships/tags" Target="../tags/tag71.xml"/><Relationship Id="rId19" Type="http://schemas.openxmlformats.org/officeDocument/2006/relationships/tags" Target="../tags/tag88.xml"/><Relationship Id="rId18" Type="http://schemas.openxmlformats.org/officeDocument/2006/relationships/tags" Target="../tags/tag87.xml"/><Relationship Id="rId17" Type="http://schemas.openxmlformats.org/officeDocument/2006/relationships/tags" Target="../tags/tag86.xml"/><Relationship Id="rId16" Type="http://schemas.openxmlformats.org/officeDocument/2006/relationships/tags" Target="../tags/tag85.xml"/><Relationship Id="rId15" Type="http://schemas.openxmlformats.org/officeDocument/2006/relationships/tags" Target="../tags/tag84.xml"/><Relationship Id="rId14" Type="http://schemas.openxmlformats.org/officeDocument/2006/relationships/tags" Target="../tags/tag83.xml"/><Relationship Id="rId13" Type="http://schemas.openxmlformats.org/officeDocument/2006/relationships/tags" Target="../tags/tag82.xml"/><Relationship Id="rId12" Type="http://schemas.openxmlformats.org/officeDocument/2006/relationships/tags" Target="../tags/tag81.xml"/><Relationship Id="rId11" Type="http://schemas.openxmlformats.org/officeDocument/2006/relationships/tags" Target="../tags/tag80.xml"/><Relationship Id="rId10" Type="http://schemas.openxmlformats.org/officeDocument/2006/relationships/tags" Target="../tags/tag79.xml"/><Relationship Id="rId1" Type="http://schemas.openxmlformats.org/officeDocument/2006/relationships/tags" Target="../tags/tag7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8" Type="http://schemas.openxmlformats.org/officeDocument/2006/relationships/notesSlide" Target="../notesSlides/notesSlide10.xml"/><Relationship Id="rId7" Type="http://schemas.openxmlformats.org/officeDocument/2006/relationships/slideLayout" Target="../slideLayouts/slideLayout14.xml"/><Relationship Id="rId6" Type="http://schemas.openxmlformats.org/officeDocument/2006/relationships/tags" Target="../tags/tag105.xml"/><Relationship Id="rId5" Type="http://schemas.openxmlformats.org/officeDocument/2006/relationships/tags" Target="../tags/tag104.xml"/><Relationship Id="rId4" Type="http://schemas.openxmlformats.org/officeDocument/2006/relationships/tags" Target="../tags/tag103.xml"/><Relationship Id="rId3" Type="http://schemas.openxmlformats.org/officeDocument/2006/relationships/tags" Target="../tags/tag102.xml"/><Relationship Id="rId2" Type="http://schemas.openxmlformats.org/officeDocument/2006/relationships/tags" Target="../tags/tag101.xml"/><Relationship Id="rId1" Type="http://schemas.openxmlformats.org/officeDocument/2006/relationships/tags" Target="../tags/tag10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9" Type="http://schemas.openxmlformats.org/officeDocument/2006/relationships/tags" Target="../tags/tag114.xml"/><Relationship Id="rId8" Type="http://schemas.openxmlformats.org/officeDocument/2006/relationships/tags" Target="../tags/tag113.xml"/><Relationship Id="rId7" Type="http://schemas.openxmlformats.org/officeDocument/2006/relationships/tags" Target="../tags/tag112.xml"/><Relationship Id="rId6" Type="http://schemas.openxmlformats.org/officeDocument/2006/relationships/tags" Target="../tags/tag111.xml"/><Relationship Id="rId5" Type="http://schemas.openxmlformats.org/officeDocument/2006/relationships/tags" Target="../tags/tag110.xml"/><Relationship Id="rId4" Type="http://schemas.openxmlformats.org/officeDocument/2006/relationships/tags" Target="../tags/tag109.xml"/><Relationship Id="rId3" Type="http://schemas.openxmlformats.org/officeDocument/2006/relationships/tags" Target="../tags/tag108.xml"/><Relationship Id="rId22" Type="http://schemas.openxmlformats.org/officeDocument/2006/relationships/notesSlide" Target="../notesSlides/notesSlide11.xml"/><Relationship Id="rId21" Type="http://schemas.openxmlformats.org/officeDocument/2006/relationships/slideLayout" Target="../slideLayouts/slideLayout14.xml"/><Relationship Id="rId20" Type="http://schemas.openxmlformats.org/officeDocument/2006/relationships/tags" Target="../tags/tag121.xml"/><Relationship Id="rId2" Type="http://schemas.openxmlformats.org/officeDocument/2006/relationships/tags" Target="../tags/tag107.xml"/><Relationship Id="rId19" Type="http://schemas.openxmlformats.org/officeDocument/2006/relationships/image" Target="../media/image8.svg"/><Relationship Id="rId18" Type="http://schemas.openxmlformats.org/officeDocument/2006/relationships/image" Target="../media/image7.jpeg"/><Relationship Id="rId17" Type="http://schemas.openxmlformats.org/officeDocument/2006/relationships/tags" Target="../tags/tag120.xml"/><Relationship Id="rId16" Type="http://schemas.openxmlformats.org/officeDocument/2006/relationships/image" Target="../media/image6.svg"/><Relationship Id="rId15" Type="http://schemas.openxmlformats.org/officeDocument/2006/relationships/image" Target="../media/image5.jpeg"/><Relationship Id="rId14" Type="http://schemas.openxmlformats.org/officeDocument/2006/relationships/tags" Target="../tags/tag119.xml"/><Relationship Id="rId13" Type="http://schemas.openxmlformats.org/officeDocument/2006/relationships/tags" Target="../tags/tag118.xml"/><Relationship Id="rId12" Type="http://schemas.openxmlformats.org/officeDocument/2006/relationships/tags" Target="../tags/tag117.xml"/><Relationship Id="rId11" Type="http://schemas.openxmlformats.org/officeDocument/2006/relationships/tags" Target="../tags/tag116.xml"/><Relationship Id="rId10" Type="http://schemas.openxmlformats.org/officeDocument/2006/relationships/tags" Target="../tags/tag115.xml"/><Relationship Id="rId1" Type="http://schemas.openxmlformats.org/officeDocument/2006/relationships/tags" Target="../tags/tag106.xml"/></Relationships>
</file>

<file path=ppt/slides/_rels/slide21.xml.rels><?xml version="1.0" encoding="UTF-8" standalone="yes"?>
<Relationships xmlns="http://schemas.openxmlformats.org/package/2006/relationships"><Relationship Id="rId9" Type="http://schemas.openxmlformats.org/officeDocument/2006/relationships/tags" Target="../tags/tag130.xml"/><Relationship Id="rId8" Type="http://schemas.openxmlformats.org/officeDocument/2006/relationships/tags" Target="../tags/tag129.xml"/><Relationship Id="rId7" Type="http://schemas.openxmlformats.org/officeDocument/2006/relationships/tags" Target="../tags/tag128.xml"/><Relationship Id="rId6" Type="http://schemas.openxmlformats.org/officeDocument/2006/relationships/tags" Target="../tags/tag127.xml"/><Relationship Id="rId5" Type="http://schemas.openxmlformats.org/officeDocument/2006/relationships/tags" Target="../tags/tag126.xml"/><Relationship Id="rId4" Type="http://schemas.openxmlformats.org/officeDocument/2006/relationships/tags" Target="../tags/tag125.xml"/><Relationship Id="rId3" Type="http://schemas.openxmlformats.org/officeDocument/2006/relationships/tags" Target="../tags/tag124.xml"/><Relationship Id="rId22" Type="http://schemas.openxmlformats.org/officeDocument/2006/relationships/notesSlide" Target="../notesSlides/notesSlide12.xml"/><Relationship Id="rId21" Type="http://schemas.openxmlformats.org/officeDocument/2006/relationships/slideLayout" Target="../slideLayouts/slideLayout14.xml"/><Relationship Id="rId20" Type="http://schemas.openxmlformats.org/officeDocument/2006/relationships/tags" Target="../tags/tag137.xml"/><Relationship Id="rId2" Type="http://schemas.openxmlformats.org/officeDocument/2006/relationships/tags" Target="../tags/tag123.xml"/><Relationship Id="rId19" Type="http://schemas.openxmlformats.org/officeDocument/2006/relationships/image" Target="../media/image8.svg"/><Relationship Id="rId18" Type="http://schemas.openxmlformats.org/officeDocument/2006/relationships/image" Target="../media/image7.jpeg"/><Relationship Id="rId17" Type="http://schemas.openxmlformats.org/officeDocument/2006/relationships/tags" Target="../tags/tag136.xml"/><Relationship Id="rId16" Type="http://schemas.openxmlformats.org/officeDocument/2006/relationships/image" Target="../media/image6.svg"/><Relationship Id="rId15" Type="http://schemas.openxmlformats.org/officeDocument/2006/relationships/image" Target="../media/image5.jpeg"/><Relationship Id="rId14" Type="http://schemas.openxmlformats.org/officeDocument/2006/relationships/tags" Target="../tags/tag135.xml"/><Relationship Id="rId13" Type="http://schemas.openxmlformats.org/officeDocument/2006/relationships/tags" Target="../tags/tag134.xml"/><Relationship Id="rId12" Type="http://schemas.openxmlformats.org/officeDocument/2006/relationships/tags" Target="../tags/tag133.xml"/><Relationship Id="rId11" Type="http://schemas.openxmlformats.org/officeDocument/2006/relationships/tags" Target="../tags/tag132.xml"/><Relationship Id="rId10" Type="http://schemas.openxmlformats.org/officeDocument/2006/relationships/tags" Target="../tags/tag131.xml"/><Relationship Id="rId1" Type="http://schemas.openxmlformats.org/officeDocument/2006/relationships/tags" Target="../tags/tag12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9" Type="http://schemas.openxmlformats.org/officeDocument/2006/relationships/tags" Target="../tags/tag146.xml"/><Relationship Id="rId8" Type="http://schemas.openxmlformats.org/officeDocument/2006/relationships/tags" Target="../tags/tag145.xml"/><Relationship Id="rId7" Type="http://schemas.openxmlformats.org/officeDocument/2006/relationships/tags" Target="../tags/tag144.xml"/><Relationship Id="rId6" Type="http://schemas.openxmlformats.org/officeDocument/2006/relationships/tags" Target="../tags/tag143.xml"/><Relationship Id="rId5" Type="http://schemas.openxmlformats.org/officeDocument/2006/relationships/tags" Target="../tags/tag142.xml"/><Relationship Id="rId4" Type="http://schemas.openxmlformats.org/officeDocument/2006/relationships/tags" Target="../tags/tag141.xml"/><Relationship Id="rId3" Type="http://schemas.openxmlformats.org/officeDocument/2006/relationships/tags" Target="../tags/tag140.xml"/><Relationship Id="rId27" Type="http://schemas.openxmlformats.org/officeDocument/2006/relationships/notesSlide" Target="../notesSlides/notesSlide14.xml"/><Relationship Id="rId26" Type="http://schemas.openxmlformats.org/officeDocument/2006/relationships/slideLayout" Target="../slideLayouts/slideLayout10.xml"/><Relationship Id="rId25" Type="http://schemas.openxmlformats.org/officeDocument/2006/relationships/tags" Target="../tags/tag162.xml"/><Relationship Id="rId24" Type="http://schemas.openxmlformats.org/officeDocument/2006/relationships/tags" Target="../tags/tag161.xml"/><Relationship Id="rId23" Type="http://schemas.openxmlformats.org/officeDocument/2006/relationships/tags" Target="../tags/tag160.xml"/><Relationship Id="rId22" Type="http://schemas.openxmlformats.org/officeDocument/2006/relationships/tags" Target="../tags/tag159.xml"/><Relationship Id="rId21" Type="http://schemas.openxmlformats.org/officeDocument/2006/relationships/tags" Target="../tags/tag158.xml"/><Relationship Id="rId20" Type="http://schemas.openxmlformats.org/officeDocument/2006/relationships/tags" Target="../tags/tag157.xml"/><Relationship Id="rId2" Type="http://schemas.openxmlformats.org/officeDocument/2006/relationships/tags" Target="../tags/tag139.xml"/><Relationship Id="rId19" Type="http://schemas.openxmlformats.org/officeDocument/2006/relationships/tags" Target="../tags/tag156.xml"/><Relationship Id="rId18" Type="http://schemas.openxmlformats.org/officeDocument/2006/relationships/tags" Target="../tags/tag155.xml"/><Relationship Id="rId17" Type="http://schemas.openxmlformats.org/officeDocument/2006/relationships/tags" Target="../tags/tag154.xml"/><Relationship Id="rId16" Type="http://schemas.openxmlformats.org/officeDocument/2006/relationships/tags" Target="../tags/tag153.xml"/><Relationship Id="rId15" Type="http://schemas.openxmlformats.org/officeDocument/2006/relationships/tags" Target="../tags/tag152.xml"/><Relationship Id="rId14" Type="http://schemas.openxmlformats.org/officeDocument/2006/relationships/tags" Target="../tags/tag151.xml"/><Relationship Id="rId13" Type="http://schemas.openxmlformats.org/officeDocument/2006/relationships/tags" Target="../tags/tag150.xml"/><Relationship Id="rId12" Type="http://schemas.openxmlformats.org/officeDocument/2006/relationships/tags" Target="../tags/tag149.xml"/><Relationship Id="rId11" Type="http://schemas.openxmlformats.org/officeDocument/2006/relationships/tags" Target="../tags/tag148.xml"/><Relationship Id="rId10" Type="http://schemas.openxmlformats.org/officeDocument/2006/relationships/tags" Target="../tags/tag147.xml"/><Relationship Id="rId1" Type="http://schemas.openxmlformats.org/officeDocument/2006/relationships/tags" Target="../tags/tag13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9.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0.png"/></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1.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2.xml"/><Relationship Id="rId2" Type="http://schemas.openxmlformats.org/officeDocument/2006/relationships/image" Target="../media/image4.jpeg"/><Relationship Id="rId1" Type="http://schemas.openxmlformats.org/officeDocument/2006/relationships/image" Target="../media/image3.jpeg"/></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2.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3.jpe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9" Type="http://schemas.openxmlformats.org/officeDocument/2006/relationships/slideLayout" Target="../slideLayouts/slideLayout4.xml"/><Relationship Id="rId8" Type="http://schemas.openxmlformats.org/officeDocument/2006/relationships/tags" Target="../tags/tag12.xml"/><Relationship Id="rId7" Type="http://schemas.openxmlformats.org/officeDocument/2006/relationships/tags" Target="../tags/tag11.xml"/><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0" Type="http://schemas.openxmlformats.org/officeDocument/2006/relationships/notesSlide" Target="../notesSlides/notesSlide3.xml"/><Relationship Id="rId1" Type="http://schemas.openxmlformats.org/officeDocument/2006/relationships/tags" Target="../tags/tag5.xml"/></Relationships>
</file>

<file path=ppt/slides/_rels/slide50.xml.rels><?xml version="1.0" encoding="UTF-8" standalone="yes"?>
<Relationships xmlns="http://schemas.openxmlformats.org/package/2006/relationships"><Relationship Id="rId9" Type="http://schemas.openxmlformats.org/officeDocument/2006/relationships/tags" Target="../tags/tag171.xml"/><Relationship Id="rId8" Type="http://schemas.openxmlformats.org/officeDocument/2006/relationships/tags" Target="../tags/tag170.xml"/><Relationship Id="rId7" Type="http://schemas.openxmlformats.org/officeDocument/2006/relationships/tags" Target="../tags/tag169.xml"/><Relationship Id="rId6" Type="http://schemas.openxmlformats.org/officeDocument/2006/relationships/tags" Target="../tags/tag168.xml"/><Relationship Id="rId5" Type="http://schemas.openxmlformats.org/officeDocument/2006/relationships/tags" Target="../tags/tag167.xml"/><Relationship Id="rId4" Type="http://schemas.openxmlformats.org/officeDocument/2006/relationships/tags" Target="../tags/tag166.xml"/><Relationship Id="rId3" Type="http://schemas.openxmlformats.org/officeDocument/2006/relationships/tags" Target="../tags/tag165.xml"/><Relationship Id="rId21" Type="http://schemas.openxmlformats.org/officeDocument/2006/relationships/slideLayout" Target="../slideLayouts/slideLayout14.xml"/><Relationship Id="rId20" Type="http://schemas.openxmlformats.org/officeDocument/2006/relationships/tags" Target="../tags/tag182.xml"/><Relationship Id="rId2" Type="http://schemas.openxmlformats.org/officeDocument/2006/relationships/tags" Target="../tags/tag164.xml"/><Relationship Id="rId19" Type="http://schemas.openxmlformats.org/officeDocument/2006/relationships/tags" Target="../tags/tag181.xml"/><Relationship Id="rId18" Type="http://schemas.openxmlformats.org/officeDocument/2006/relationships/tags" Target="../tags/tag180.xml"/><Relationship Id="rId17" Type="http://schemas.openxmlformats.org/officeDocument/2006/relationships/tags" Target="../tags/tag179.xml"/><Relationship Id="rId16" Type="http://schemas.openxmlformats.org/officeDocument/2006/relationships/tags" Target="../tags/tag178.xml"/><Relationship Id="rId15" Type="http://schemas.openxmlformats.org/officeDocument/2006/relationships/tags" Target="../tags/tag177.xml"/><Relationship Id="rId14" Type="http://schemas.openxmlformats.org/officeDocument/2006/relationships/tags" Target="../tags/tag176.xml"/><Relationship Id="rId13" Type="http://schemas.openxmlformats.org/officeDocument/2006/relationships/tags" Target="../tags/tag175.xml"/><Relationship Id="rId12" Type="http://schemas.openxmlformats.org/officeDocument/2006/relationships/tags" Target="../tags/tag174.xml"/><Relationship Id="rId11" Type="http://schemas.openxmlformats.org/officeDocument/2006/relationships/tags" Target="../tags/tag173.xml"/><Relationship Id="rId10" Type="http://schemas.openxmlformats.org/officeDocument/2006/relationships/tags" Target="../tags/tag172.xml"/><Relationship Id="rId1" Type="http://schemas.openxmlformats.org/officeDocument/2006/relationships/tags" Target="../tags/tag163.xml"/></Relationships>
</file>

<file path=ppt/slides/_rels/slide51.xml.rels><?xml version="1.0" encoding="UTF-8" standalone="yes"?>
<Relationships xmlns="http://schemas.openxmlformats.org/package/2006/relationships"><Relationship Id="rId9" Type="http://schemas.openxmlformats.org/officeDocument/2006/relationships/tags" Target="../tags/tag191.xml"/><Relationship Id="rId8" Type="http://schemas.openxmlformats.org/officeDocument/2006/relationships/tags" Target="../tags/tag190.xml"/><Relationship Id="rId7" Type="http://schemas.openxmlformats.org/officeDocument/2006/relationships/tags" Target="../tags/tag189.xml"/><Relationship Id="rId6" Type="http://schemas.openxmlformats.org/officeDocument/2006/relationships/tags" Target="../tags/tag188.xml"/><Relationship Id="rId5" Type="http://schemas.openxmlformats.org/officeDocument/2006/relationships/tags" Target="../tags/tag187.xml"/><Relationship Id="rId4" Type="http://schemas.openxmlformats.org/officeDocument/2006/relationships/tags" Target="../tags/tag186.xml"/><Relationship Id="rId30" Type="http://schemas.openxmlformats.org/officeDocument/2006/relationships/slideLayout" Target="../slideLayouts/slideLayout14.xml"/><Relationship Id="rId3" Type="http://schemas.openxmlformats.org/officeDocument/2006/relationships/tags" Target="../tags/tag185.xml"/><Relationship Id="rId29" Type="http://schemas.openxmlformats.org/officeDocument/2006/relationships/tags" Target="../tags/tag211.xml"/><Relationship Id="rId28" Type="http://schemas.openxmlformats.org/officeDocument/2006/relationships/tags" Target="../tags/tag210.xml"/><Relationship Id="rId27" Type="http://schemas.openxmlformats.org/officeDocument/2006/relationships/tags" Target="../tags/tag209.xml"/><Relationship Id="rId26" Type="http://schemas.openxmlformats.org/officeDocument/2006/relationships/tags" Target="../tags/tag208.xml"/><Relationship Id="rId25" Type="http://schemas.openxmlformats.org/officeDocument/2006/relationships/tags" Target="../tags/tag207.xml"/><Relationship Id="rId24" Type="http://schemas.openxmlformats.org/officeDocument/2006/relationships/tags" Target="../tags/tag206.xml"/><Relationship Id="rId23" Type="http://schemas.openxmlformats.org/officeDocument/2006/relationships/tags" Target="../tags/tag205.xml"/><Relationship Id="rId22" Type="http://schemas.openxmlformats.org/officeDocument/2006/relationships/tags" Target="../tags/tag204.xml"/><Relationship Id="rId21" Type="http://schemas.openxmlformats.org/officeDocument/2006/relationships/tags" Target="../tags/tag203.xml"/><Relationship Id="rId20" Type="http://schemas.openxmlformats.org/officeDocument/2006/relationships/tags" Target="../tags/tag202.xml"/><Relationship Id="rId2" Type="http://schemas.openxmlformats.org/officeDocument/2006/relationships/tags" Target="../tags/tag184.xml"/><Relationship Id="rId19" Type="http://schemas.openxmlformats.org/officeDocument/2006/relationships/tags" Target="../tags/tag201.xml"/><Relationship Id="rId18" Type="http://schemas.openxmlformats.org/officeDocument/2006/relationships/tags" Target="../tags/tag200.xml"/><Relationship Id="rId17" Type="http://schemas.openxmlformats.org/officeDocument/2006/relationships/tags" Target="../tags/tag199.xml"/><Relationship Id="rId16" Type="http://schemas.openxmlformats.org/officeDocument/2006/relationships/tags" Target="../tags/tag198.xml"/><Relationship Id="rId15" Type="http://schemas.openxmlformats.org/officeDocument/2006/relationships/tags" Target="../tags/tag197.xml"/><Relationship Id="rId14" Type="http://schemas.openxmlformats.org/officeDocument/2006/relationships/tags" Target="../tags/tag196.xml"/><Relationship Id="rId13" Type="http://schemas.openxmlformats.org/officeDocument/2006/relationships/tags" Target="../tags/tag195.xml"/><Relationship Id="rId12" Type="http://schemas.openxmlformats.org/officeDocument/2006/relationships/tags" Target="../tags/tag194.xml"/><Relationship Id="rId11" Type="http://schemas.openxmlformats.org/officeDocument/2006/relationships/tags" Target="../tags/tag193.xml"/><Relationship Id="rId10" Type="http://schemas.openxmlformats.org/officeDocument/2006/relationships/tags" Target="../tags/tag192.xml"/><Relationship Id="rId1" Type="http://schemas.openxmlformats.org/officeDocument/2006/relationships/tags" Target="../tags/tag183.xml"/></Relationships>
</file>

<file path=ppt/slides/_rels/slide52.xml.rels><?xml version="1.0" encoding="UTF-8" standalone="yes"?>
<Relationships xmlns="http://schemas.openxmlformats.org/package/2006/relationships"><Relationship Id="rId9" Type="http://schemas.openxmlformats.org/officeDocument/2006/relationships/tags" Target="../tags/tag220.xml"/><Relationship Id="rId8" Type="http://schemas.openxmlformats.org/officeDocument/2006/relationships/tags" Target="../tags/tag219.xml"/><Relationship Id="rId7" Type="http://schemas.openxmlformats.org/officeDocument/2006/relationships/tags" Target="../tags/tag218.xml"/><Relationship Id="rId6" Type="http://schemas.openxmlformats.org/officeDocument/2006/relationships/tags" Target="../tags/tag217.xml"/><Relationship Id="rId5" Type="http://schemas.openxmlformats.org/officeDocument/2006/relationships/tags" Target="../tags/tag216.xml"/><Relationship Id="rId4" Type="http://schemas.openxmlformats.org/officeDocument/2006/relationships/tags" Target="../tags/tag215.xml"/><Relationship Id="rId3" Type="http://schemas.openxmlformats.org/officeDocument/2006/relationships/tags" Target="../tags/tag214.xml"/><Relationship Id="rId2" Type="http://schemas.openxmlformats.org/officeDocument/2006/relationships/tags" Target="../tags/tag213.xml"/><Relationship Id="rId16" Type="http://schemas.openxmlformats.org/officeDocument/2006/relationships/notesSlide" Target="../notesSlides/notesSlide16.xml"/><Relationship Id="rId15" Type="http://schemas.openxmlformats.org/officeDocument/2006/relationships/slideLayout" Target="../slideLayouts/slideLayout14.xml"/><Relationship Id="rId14" Type="http://schemas.openxmlformats.org/officeDocument/2006/relationships/tags" Target="../tags/tag225.xml"/><Relationship Id="rId13" Type="http://schemas.openxmlformats.org/officeDocument/2006/relationships/tags" Target="../tags/tag224.xml"/><Relationship Id="rId12" Type="http://schemas.openxmlformats.org/officeDocument/2006/relationships/tags" Target="../tags/tag223.xml"/><Relationship Id="rId11" Type="http://schemas.openxmlformats.org/officeDocument/2006/relationships/tags" Target="../tags/tag222.xml"/><Relationship Id="rId10" Type="http://schemas.openxmlformats.org/officeDocument/2006/relationships/tags" Target="../tags/tag221.xml"/><Relationship Id="rId1" Type="http://schemas.openxmlformats.org/officeDocument/2006/relationships/tags" Target="../tags/tag21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4.emf"/></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9" Type="http://schemas.openxmlformats.org/officeDocument/2006/relationships/tags" Target="../tags/tag234.xml"/><Relationship Id="rId8" Type="http://schemas.openxmlformats.org/officeDocument/2006/relationships/tags" Target="../tags/tag233.xml"/><Relationship Id="rId7" Type="http://schemas.openxmlformats.org/officeDocument/2006/relationships/tags" Target="../tags/tag232.xml"/><Relationship Id="rId6" Type="http://schemas.openxmlformats.org/officeDocument/2006/relationships/tags" Target="../tags/tag231.xml"/><Relationship Id="rId5" Type="http://schemas.openxmlformats.org/officeDocument/2006/relationships/tags" Target="../tags/tag230.xml"/><Relationship Id="rId4" Type="http://schemas.openxmlformats.org/officeDocument/2006/relationships/tags" Target="../tags/tag229.xml"/><Relationship Id="rId3" Type="http://schemas.openxmlformats.org/officeDocument/2006/relationships/tags" Target="../tags/tag228.xml"/><Relationship Id="rId22" Type="http://schemas.openxmlformats.org/officeDocument/2006/relationships/notesSlide" Target="../notesSlides/notesSlide18.xml"/><Relationship Id="rId21" Type="http://schemas.openxmlformats.org/officeDocument/2006/relationships/slideLayout" Target="../slideLayouts/slideLayout14.xml"/><Relationship Id="rId20" Type="http://schemas.openxmlformats.org/officeDocument/2006/relationships/tags" Target="../tags/tag239.xml"/><Relationship Id="rId2" Type="http://schemas.openxmlformats.org/officeDocument/2006/relationships/tags" Target="../tags/tag227.xml"/><Relationship Id="rId19" Type="http://schemas.openxmlformats.org/officeDocument/2006/relationships/image" Target="../media/image20.svg"/><Relationship Id="rId18" Type="http://schemas.openxmlformats.org/officeDocument/2006/relationships/image" Target="../media/image19.jpeg"/><Relationship Id="rId17" Type="http://schemas.openxmlformats.org/officeDocument/2006/relationships/tags" Target="../tags/tag238.xml"/><Relationship Id="rId16" Type="http://schemas.openxmlformats.org/officeDocument/2006/relationships/image" Target="../media/image18.svg"/><Relationship Id="rId15" Type="http://schemas.openxmlformats.org/officeDocument/2006/relationships/image" Target="../media/image17.jpeg"/><Relationship Id="rId14" Type="http://schemas.openxmlformats.org/officeDocument/2006/relationships/tags" Target="../tags/tag237.xml"/><Relationship Id="rId13" Type="http://schemas.openxmlformats.org/officeDocument/2006/relationships/image" Target="../media/image16.svg"/><Relationship Id="rId12" Type="http://schemas.openxmlformats.org/officeDocument/2006/relationships/image" Target="../media/image15.jpeg"/><Relationship Id="rId11" Type="http://schemas.openxmlformats.org/officeDocument/2006/relationships/tags" Target="../tags/tag236.xml"/><Relationship Id="rId10" Type="http://schemas.openxmlformats.org/officeDocument/2006/relationships/tags" Target="../tags/tag235.xml"/><Relationship Id="rId1" Type="http://schemas.openxmlformats.org/officeDocument/2006/relationships/tags" Target="../tags/tag22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1.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image" Target="../media/image22.jpeg"/></Relationships>
</file>

<file path=ppt/slides/_rels/slide6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3.jpeg"/></Relationships>
</file>

<file path=ppt/slides/_rels/slide68.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858750" cy="7232650"/>
          </a:xfrm>
          <a:prstGeom prst="rect">
            <a:avLst/>
          </a:prstGeom>
          <a:blipFill dpi="0" rotWithShape="1">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259"/>
          <p:cNvSpPr>
            <a:spLocks noChangeArrowheads="1"/>
          </p:cNvSpPr>
          <p:nvPr/>
        </p:nvSpPr>
        <p:spPr bwMode="auto">
          <a:xfrm>
            <a:off x="1677035" y="1620520"/>
            <a:ext cx="8987790" cy="1530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o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5400" cap="all" dirty="0">
                <a:solidFill>
                  <a:schemeClr val="accent1"/>
                </a:solidFill>
                <a:latin typeface="华文琥珀" panose="02010800040101010101" pitchFamily="2" charset="-122"/>
                <a:ea typeface="华文琥珀" panose="02010800040101010101" pitchFamily="2" charset="-122"/>
                <a:cs typeface="Arial" panose="020B0604020202020204" pitchFamily="34" charset="0"/>
              </a:rPr>
              <a:t>第十二章 正确认识心理咨询</a:t>
            </a:r>
            <a:endParaRPr lang="zh-CN" altLang="en-US" sz="5400" cap="all" dirty="0" smtClean="0">
              <a:solidFill>
                <a:schemeClr val="accent1"/>
              </a:solidFill>
              <a:latin typeface="华文琥珀" panose="02010800040101010101" pitchFamily="2" charset="-122"/>
              <a:ea typeface="华文琥珀" panose="02010800040101010101" pitchFamily="2" charset="-122"/>
              <a:cs typeface="Arial" panose="020B0604020202020204" pitchFamily="34" charset="0"/>
            </a:endParaRPr>
          </a:p>
        </p:txBody>
      </p:sp>
      <p:sp>
        <p:nvSpPr>
          <p:cNvPr id="2" name="矩形 1"/>
          <p:cNvSpPr/>
          <p:nvPr/>
        </p:nvSpPr>
        <p:spPr>
          <a:xfrm>
            <a:off x="185870" y="231949"/>
            <a:ext cx="3877985" cy="584775"/>
          </a:xfrm>
          <a:prstGeom prst="rect">
            <a:avLst/>
          </a:prstGeom>
        </p:spPr>
        <p:txBody>
          <a:bodyPr wrap="none">
            <a:spAutoFit/>
          </a:bodyPr>
          <a:lstStyle/>
          <a:p>
            <a:r>
              <a:rPr lang="zh-CN" altLang="en-US" sz="3200" b="1" dirty="0">
                <a:solidFill>
                  <a:srgbClr val="FEA702"/>
                </a:solidFill>
                <a:effectLst>
                  <a:outerShdw blurRad="38100" dist="38100" dir="2700000" algn="tl">
                    <a:srgbClr val="000000">
                      <a:alpha val="43137"/>
                    </a:srgbClr>
                  </a:outerShdw>
                </a:effectLst>
              </a:rPr>
              <a:t>大学生心理健康教育</a:t>
            </a:r>
            <a:endParaRPr lang="zh-CN" altLang="en-US" sz="3200" b="1" dirty="0">
              <a:solidFill>
                <a:srgbClr val="FEA702"/>
              </a:solidFill>
              <a:effectLst>
                <a:outerShdw blurRad="38100" dist="38100" dir="2700000" algn="tl">
                  <a:srgbClr val="000000">
                    <a:alpha val="43137"/>
                  </a:srgbClr>
                </a:outerShdw>
              </a:effectLst>
            </a:endParaRPr>
          </a:p>
        </p:txBody>
      </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5"/>
                                        </p:tgtEl>
                                        <p:attrNameLst>
                                          <p:attrName>ppt_y</p:attrName>
                                        </p:attrNameLst>
                                      </p:cBhvr>
                                      <p:tavLst>
                                        <p:tav tm="0">
                                          <p:val>
                                            <p:strVal val="#ppt_y"/>
                                          </p:val>
                                        </p:tav>
                                        <p:tav tm="100000">
                                          <p:val>
                                            <p:strVal val="#ppt_y"/>
                                          </p:val>
                                        </p:tav>
                                      </p:tavLst>
                                    </p:anim>
                                    <p:anim calcmode="lin" valueType="num">
                                      <p:cBhvr>
                                        <p:cTn id="14"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5"/>
                                        </p:tgtEl>
                                      </p:cBhvr>
                                    </p:animEffect>
                                  </p:childTnLst>
                                </p:cTn>
                              </p:par>
                            </p:childTnLst>
                          </p:cTn>
                        </p:par>
                        <p:par>
                          <p:cTn id="17" fill="hold">
                            <p:stCondLst>
                              <p:cond delay="1600"/>
                            </p:stCondLst>
                            <p:childTnLst>
                              <p:par>
                                <p:cTn id="18" presetID="26" presetClass="emph" presetSubtype="0" fill="hold" grpId="1" nodeType="afterEffect">
                                  <p:stCondLst>
                                    <p:cond delay="0"/>
                                  </p:stCondLst>
                                  <p:iterate type="lt">
                                    <p:tmPct val="0"/>
                                  </p:iterate>
                                  <p:childTnLst>
                                    <p:animEffect transition="out" filter="fade">
                                      <p:cBhvr>
                                        <p:cTn id="19" dur="500" tmFilter="0, 0; .2, .5; .8, .5; 1, 0"/>
                                        <p:tgtEl>
                                          <p:spTgt spid="15"/>
                                        </p:tgtEl>
                                      </p:cBhvr>
                                    </p:animEffect>
                                    <p:animScale>
                                      <p:cBhvr>
                                        <p:cTn id="20" dur="250" autoRev="1" fill="hold"/>
                                        <p:tgtEl>
                                          <p:spTgt spid="1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5" grpId="0" bldLvl="0" animBg="1"/>
      <p:bldP spid="15" grpId="1"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标题 3"/>
          <p:cNvSpPr>
            <a:spLocks noGrp="1"/>
          </p:cNvSpPr>
          <p:nvPr>
            <p:ph type="title"/>
            <p:custDataLst>
              <p:tags r:id="rId1"/>
            </p:custDataLst>
          </p:nvPr>
        </p:nvSpPr>
        <p:spPr>
          <a:xfrm>
            <a:off x="1532890" y="952500"/>
            <a:ext cx="11386185" cy="871220"/>
          </a:xfrm>
        </p:spPr>
        <p:txBody>
          <a:bodyPr wrap="square">
            <a:normAutofit/>
          </a:bodyPr>
          <a:lstStyle/>
          <a:p>
            <a:pPr marL="0" indent="0" algn="l" fontAlgn="auto">
              <a:lnSpc>
                <a:spcPts val="3360"/>
              </a:lnSpc>
            </a:pPr>
            <a:r>
              <a:rPr sz="2800" dirty="0">
                <a:solidFill>
                  <a:schemeClr val="tx1"/>
                </a:solidFill>
                <a:latin typeface="华文中宋" panose="02010600040101010101" pitchFamily="2" charset="-122"/>
                <a:ea typeface="华文中宋" panose="02010600040101010101" pitchFamily="2" charset="-122"/>
                <a:cs typeface="+mn-cs"/>
                <a:sym typeface="+mn-ea"/>
              </a:rPr>
              <a:t>不同的理论流派对心理咨询的内涵有不尽相同的解释。</a:t>
            </a:r>
            <a:endParaRPr sz="2800" dirty="0">
              <a:solidFill>
                <a:schemeClr val="tx1"/>
              </a:solidFill>
              <a:latin typeface="华文中宋" panose="02010600040101010101" pitchFamily="2" charset="-122"/>
              <a:ea typeface="华文中宋" panose="02010600040101010101" pitchFamily="2" charset="-122"/>
              <a:cs typeface="+mn-cs"/>
            </a:endParaRPr>
          </a:p>
        </p:txBody>
      </p:sp>
      <p:sp>
        <p:nvSpPr>
          <p:cNvPr id="4" name="矩形 3"/>
          <p:cNvSpPr/>
          <p:nvPr>
            <p:custDataLst>
              <p:tags r:id="rId2"/>
            </p:custDataLst>
          </p:nvPr>
        </p:nvSpPr>
        <p:spPr>
          <a:xfrm>
            <a:off x="775576" y="2187631"/>
            <a:ext cx="3605648" cy="261134"/>
          </a:xfrm>
          <a:prstGeom prst="rect">
            <a:avLst/>
          </a:prstGeom>
          <a:solidFill>
            <a:schemeClr val="accent1"/>
          </a:solidFill>
          <a:ln>
            <a:noFill/>
          </a:ln>
          <a:effectLst>
            <a:outerShdw blurRad="254000" dist="101600" dir="2700000" algn="tl" rotWithShape="0">
              <a:schemeClr val="bg1">
                <a:lumMod val="75000"/>
                <a:alpha val="40000"/>
              </a:schemeClr>
            </a:outerShdw>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sz="1900">
              <a:solidFill>
                <a:schemeClr val="tx1"/>
              </a:solidFill>
              <a:sym typeface="+mn-ea"/>
            </a:endParaRPr>
          </a:p>
        </p:txBody>
      </p:sp>
      <p:sp>
        <p:nvSpPr>
          <p:cNvPr id="5" name="矩形 4"/>
          <p:cNvSpPr/>
          <p:nvPr>
            <p:custDataLst>
              <p:tags r:id="rId3"/>
            </p:custDataLst>
          </p:nvPr>
        </p:nvSpPr>
        <p:spPr>
          <a:xfrm>
            <a:off x="775335" y="2329180"/>
            <a:ext cx="3605530" cy="3630930"/>
          </a:xfrm>
          <a:prstGeom prst="rect">
            <a:avLst/>
          </a:prstGeom>
          <a:solidFill>
            <a:srgbClr val="FFFFFF"/>
          </a:solidFill>
          <a:ln>
            <a:noFill/>
          </a:ln>
          <a:effectLst>
            <a:outerShdw blurRad="254000" dist="101600" dir="2700000" algn="tl" rotWithShape="0">
              <a:schemeClr val="tx1">
                <a:lumMod val="75000"/>
                <a:lumOff val="25000"/>
                <a:alpha val="15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sz="1900">
              <a:solidFill>
                <a:srgbClr val="FFFFFF"/>
              </a:solidFill>
            </a:endParaRPr>
          </a:p>
        </p:txBody>
      </p:sp>
      <p:sp>
        <p:nvSpPr>
          <p:cNvPr id="11" name="矩形 10"/>
          <p:cNvSpPr/>
          <p:nvPr>
            <p:custDataLst>
              <p:tags r:id="rId4"/>
            </p:custDataLst>
          </p:nvPr>
        </p:nvSpPr>
        <p:spPr>
          <a:xfrm>
            <a:off x="958215" y="2873375"/>
            <a:ext cx="3363595" cy="3700145"/>
          </a:xfrm>
          <a:prstGeom prst="rect">
            <a:avLst/>
          </a:prstGeom>
          <a:noFill/>
        </p:spPr>
        <p:txBody>
          <a:bodyPr wrap="square" lIns="0" tIns="0" rIns="0" bIns="0" rtlCol="0" anchor="t" anchorCtr="0">
            <a:noAutofit/>
          </a:bodyPr>
          <a:p>
            <a:pPr>
              <a:lnSpc>
                <a:spcPct val="150000"/>
              </a:lnSpc>
              <a:spcBef>
                <a:spcPct val="0"/>
              </a:spcBef>
              <a:spcAft>
                <a:spcPct val="0"/>
              </a:spcAft>
            </a:pPr>
            <a:r>
              <a:rPr lang="zh-CN" altLang="en-US" sz="1600" b="1" dirty="0">
                <a:solidFill>
                  <a:srgbClr val="333333"/>
                </a:solidFill>
                <a:latin typeface="+mn-ea"/>
                <a:cs typeface="+mn-ea"/>
                <a:sym typeface="+mn-ea"/>
              </a:rPr>
              <a:t>心理咨询的先驱者之一帕特森（C.H.Patterson）认为：“咨询是一种人际关系，在这种关系中咨询人员提供一定的心理氛围和条件，使咨询对象发生变化，作出选择，解决自己的问题，并且形成一个有责任感的独立的个体，从而成为一个更好的人和更好的社会成员。”</a:t>
            </a:r>
            <a:endParaRPr lang="zh-CN" altLang="en-US" sz="1600" b="1" dirty="0">
              <a:solidFill>
                <a:srgbClr val="333333"/>
              </a:solidFill>
              <a:latin typeface="+mn-ea"/>
              <a:cs typeface="+mn-ea"/>
              <a:sym typeface="+mn-ea"/>
            </a:endParaRPr>
          </a:p>
          <a:p>
            <a:pPr>
              <a:lnSpc>
                <a:spcPct val="150000"/>
              </a:lnSpc>
              <a:spcBef>
                <a:spcPct val="0"/>
              </a:spcBef>
              <a:spcAft>
                <a:spcPct val="0"/>
              </a:spcAft>
            </a:pPr>
            <a:endParaRPr lang="zh-CN" altLang="en-US" sz="1600" b="1" dirty="0">
              <a:solidFill>
                <a:srgbClr val="333333"/>
              </a:solidFill>
              <a:latin typeface="+mn-ea"/>
              <a:cs typeface="+mn-ea"/>
              <a:sym typeface="+mn-ea"/>
            </a:endParaRPr>
          </a:p>
        </p:txBody>
      </p:sp>
      <p:sp>
        <p:nvSpPr>
          <p:cNvPr id="12" name="矩形 11"/>
          <p:cNvSpPr/>
          <p:nvPr>
            <p:custDataLst>
              <p:tags r:id="rId5"/>
            </p:custDataLst>
          </p:nvPr>
        </p:nvSpPr>
        <p:spPr>
          <a:xfrm>
            <a:off x="1111650" y="2369638"/>
            <a:ext cx="2933269" cy="431460"/>
          </a:xfrm>
          <a:prstGeom prst="rect">
            <a:avLst/>
          </a:prstGeom>
          <a:noFill/>
        </p:spPr>
        <p:txBody>
          <a:bodyPr wrap="square" lIns="0" tIns="0" rIns="0" bIns="0" rtlCol="0" anchor="b">
            <a:noAutofit/>
          </a:bodyPr>
          <a:p>
            <a:pPr algn="ctr">
              <a:spcBef>
                <a:spcPct val="0"/>
              </a:spcBef>
              <a:spcAft>
                <a:spcPct val="0"/>
              </a:spcAft>
            </a:pPr>
            <a:r>
              <a:rPr lang="zh-CN" altLang="en-US" sz="2110" b="1" dirty="0">
                <a:solidFill>
                  <a:schemeClr val="accent1"/>
                </a:solidFill>
                <a:latin typeface="+mn-ea"/>
                <a:cs typeface="+mn-ea"/>
                <a:sym typeface="+mn-ea"/>
              </a:rPr>
              <a:t>帕特森</a:t>
            </a:r>
            <a:endParaRPr lang="zh-CN" altLang="en-US" sz="2110" b="1" dirty="0">
              <a:solidFill>
                <a:schemeClr val="accent1"/>
              </a:solidFill>
              <a:latin typeface="+mn-ea"/>
              <a:cs typeface="+mn-ea"/>
              <a:sym typeface="+mn-ea"/>
            </a:endParaRPr>
          </a:p>
        </p:txBody>
      </p:sp>
      <p:sp>
        <p:nvSpPr>
          <p:cNvPr id="15" name="矩形 14"/>
          <p:cNvSpPr/>
          <p:nvPr>
            <p:custDataLst>
              <p:tags r:id="rId6"/>
            </p:custDataLst>
          </p:nvPr>
        </p:nvSpPr>
        <p:spPr>
          <a:xfrm>
            <a:off x="4665865" y="2187631"/>
            <a:ext cx="3605648" cy="261134"/>
          </a:xfrm>
          <a:prstGeom prst="rect">
            <a:avLst/>
          </a:prstGeom>
          <a:solidFill>
            <a:schemeClr val="accent2"/>
          </a:solidFill>
          <a:ln>
            <a:noFill/>
          </a:ln>
          <a:effectLst>
            <a:outerShdw blurRad="254000" dist="101600" dir="2700000" algn="tl" rotWithShape="0">
              <a:schemeClr val="bg1">
                <a:lumMod val="75000"/>
                <a:alpha val="40000"/>
              </a:schemeClr>
            </a:outerShdw>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sz="1900">
              <a:solidFill>
                <a:schemeClr val="tx1"/>
              </a:solidFill>
              <a:sym typeface="+mn-ea"/>
            </a:endParaRPr>
          </a:p>
        </p:txBody>
      </p:sp>
      <p:sp>
        <p:nvSpPr>
          <p:cNvPr id="16" name="矩形 15"/>
          <p:cNvSpPr/>
          <p:nvPr>
            <p:custDataLst>
              <p:tags r:id="rId7"/>
            </p:custDataLst>
          </p:nvPr>
        </p:nvSpPr>
        <p:spPr>
          <a:xfrm>
            <a:off x="4665980" y="2329180"/>
            <a:ext cx="3605530" cy="3631565"/>
          </a:xfrm>
          <a:prstGeom prst="rect">
            <a:avLst/>
          </a:prstGeom>
          <a:solidFill>
            <a:srgbClr val="FFFFFF"/>
          </a:solidFill>
          <a:ln>
            <a:noFill/>
          </a:ln>
          <a:effectLst>
            <a:outerShdw blurRad="254000" dist="101600" dir="2700000" algn="tl" rotWithShape="0">
              <a:schemeClr val="tx1">
                <a:lumMod val="75000"/>
                <a:lumOff val="25000"/>
                <a:alpha val="15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sz="1900">
              <a:solidFill>
                <a:srgbClr val="FFFFFF"/>
              </a:solidFill>
            </a:endParaRPr>
          </a:p>
        </p:txBody>
      </p:sp>
      <p:sp>
        <p:nvSpPr>
          <p:cNvPr id="17" name="矩形 16"/>
          <p:cNvSpPr/>
          <p:nvPr>
            <p:custDataLst>
              <p:tags r:id="rId8"/>
            </p:custDataLst>
          </p:nvPr>
        </p:nvSpPr>
        <p:spPr>
          <a:xfrm>
            <a:off x="4754245" y="3040380"/>
            <a:ext cx="3369310" cy="3700145"/>
          </a:xfrm>
          <a:prstGeom prst="rect">
            <a:avLst/>
          </a:prstGeom>
          <a:noFill/>
        </p:spPr>
        <p:txBody>
          <a:bodyPr wrap="square" lIns="0" tIns="0" rIns="0" bIns="0" rtlCol="0" anchor="t" anchorCtr="0">
            <a:noAutofit/>
          </a:bodyPr>
          <a:p>
            <a:pPr>
              <a:lnSpc>
                <a:spcPct val="150000"/>
              </a:lnSpc>
              <a:spcBef>
                <a:spcPct val="0"/>
              </a:spcBef>
              <a:spcAft>
                <a:spcPct val="0"/>
              </a:spcAft>
            </a:pPr>
            <a:r>
              <a:rPr lang="zh-CN" altLang="en-US" sz="1600" b="1">
                <a:solidFill>
                  <a:srgbClr val="333333"/>
                </a:solidFill>
                <a:latin typeface="+mn-ea"/>
                <a:cs typeface="+mn-ea"/>
                <a:sym typeface="+mn-ea"/>
              </a:rPr>
              <a:t>人本主义流派代表人物罗杰斯认为：“心理咨询是咨询师通过与咨询对象持续的、直接的接触，向其提供心理帮助及力图促使其行为、态度发生变化的过程。”</a:t>
            </a:r>
            <a:endParaRPr lang="zh-CN" altLang="en-US" sz="1600" b="1">
              <a:solidFill>
                <a:srgbClr val="333333"/>
              </a:solidFill>
              <a:latin typeface="+mn-ea"/>
              <a:cs typeface="+mn-ea"/>
              <a:sym typeface="+mn-ea"/>
            </a:endParaRPr>
          </a:p>
          <a:p>
            <a:pPr>
              <a:lnSpc>
                <a:spcPct val="150000"/>
              </a:lnSpc>
              <a:spcBef>
                <a:spcPct val="0"/>
              </a:spcBef>
              <a:spcAft>
                <a:spcPct val="0"/>
              </a:spcAft>
            </a:pPr>
            <a:endParaRPr lang="zh-CN" altLang="en-US" sz="1600" b="1" dirty="0">
              <a:solidFill>
                <a:srgbClr val="333333"/>
              </a:solidFill>
              <a:latin typeface="+mn-ea"/>
              <a:cs typeface="+mn-ea"/>
              <a:sym typeface="+mn-ea"/>
            </a:endParaRPr>
          </a:p>
        </p:txBody>
      </p:sp>
      <p:sp>
        <p:nvSpPr>
          <p:cNvPr id="22" name="矩形 21"/>
          <p:cNvSpPr/>
          <p:nvPr>
            <p:custDataLst>
              <p:tags r:id="rId9"/>
            </p:custDataLst>
          </p:nvPr>
        </p:nvSpPr>
        <p:spPr>
          <a:xfrm>
            <a:off x="5001939" y="2442028"/>
            <a:ext cx="2933269" cy="431460"/>
          </a:xfrm>
          <a:prstGeom prst="rect">
            <a:avLst/>
          </a:prstGeom>
          <a:noFill/>
        </p:spPr>
        <p:txBody>
          <a:bodyPr wrap="square" lIns="0" tIns="0" rIns="0" bIns="0" rtlCol="0" anchor="b">
            <a:noAutofit/>
          </a:bodyPr>
          <a:p>
            <a:pPr algn="ctr">
              <a:spcBef>
                <a:spcPct val="0"/>
              </a:spcBef>
              <a:spcAft>
                <a:spcPct val="0"/>
              </a:spcAft>
            </a:pPr>
            <a:r>
              <a:rPr lang="zh-CN" altLang="en-US" sz="2110" b="1" dirty="0">
                <a:solidFill>
                  <a:schemeClr val="accent2"/>
                </a:solidFill>
                <a:latin typeface="+mn-ea"/>
                <a:cs typeface="+mn-ea"/>
                <a:sym typeface="+mn-ea"/>
              </a:rPr>
              <a:t>罗杰斯</a:t>
            </a:r>
            <a:endParaRPr lang="zh-CN" altLang="en-US" sz="2110" b="1" dirty="0">
              <a:solidFill>
                <a:schemeClr val="accent2"/>
              </a:solidFill>
              <a:latin typeface="+mn-ea"/>
              <a:cs typeface="+mn-ea"/>
              <a:sym typeface="+mn-ea"/>
            </a:endParaRPr>
          </a:p>
        </p:txBody>
      </p:sp>
      <p:sp>
        <p:nvSpPr>
          <p:cNvPr id="23" name="矩形 22"/>
          <p:cNvSpPr/>
          <p:nvPr>
            <p:custDataLst>
              <p:tags r:id="rId10"/>
            </p:custDataLst>
          </p:nvPr>
        </p:nvSpPr>
        <p:spPr>
          <a:xfrm>
            <a:off x="8556152" y="2187631"/>
            <a:ext cx="3605648" cy="261134"/>
          </a:xfrm>
          <a:prstGeom prst="rect">
            <a:avLst/>
          </a:prstGeom>
          <a:solidFill>
            <a:schemeClr val="accent3"/>
          </a:solidFill>
          <a:ln>
            <a:noFill/>
          </a:ln>
          <a:effectLst>
            <a:outerShdw blurRad="254000" dist="101600" dir="2700000" algn="tl" rotWithShape="0">
              <a:schemeClr val="bg1">
                <a:lumMod val="75000"/>
                <a:alpha val="40000"/>
              </a:schemeClr>
            </a:outerShdw>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sz="1900">
              <a:solidFill>
                <a:schemeClr val="tx1"/>
              </a:solidFill>
              <a:sym typeface="+mn-ea"/>
            </a:endParaRPr>
          </a:p>
        </p:txBody>
      </p:sp>
      <p:sp>
        <p:nvSpPr>
          <p:cNvPr id="24" name="矩形 23"/>
          <p:cNvSpPr/>
          <p:nvPr>
            <p:custDataLst>
              <p:tags r:id="rId11"/>
            </p:custDataLst>
          </p:nvPr>
        </p:nvSpPr>
        <p:spPr>
          <a:xfrm>
            <a:off x="8555990" y="2329180"/>
            <a:ext cx="3605530" cy="3631565"/>
          </a:xfrm>
          <a:prstGeom prst="rect">
            <a:avLst/>
          </a:prstGeom>
          <a:solidFill>
            <a:srgbClr val="FFFFFF"/>
          </a:solidFill>
          <a:ln>
            <a:noFill/>
          </a:ln>
          <a:effectLst>
            <a:outerShdw blurRad="254000" dist="101600" dir="2700000" algn="tl" rotWithShape="0">
              <a:schemeClr val="tx1">
                <a:lumMod val="75000"/>
                <a:lumOff val="25000"/>
                <a:alpha val="15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sz="1900">
              <a:solidFill>
                <a:srgbClr val="FFFFFF"/>
              </a:solidFill>
            </a:endParaRPr>
          </a:p>
        </p:txBody>
      </p:sp>
      <p:sp>
        <p:nvSpPr>
          <p:cNvPr id="25" name="矩形 24"/>
          <p:cNvSpPr/>
          <p:nvPr>
            <p:custDataLst>
              <p:tags r:id="rId12"/>
            </p:custDataLst>
          </p:nvPr>
        </p:nvSpPr>
        <p:spPr>
          <a:xfrm>
            <a:off x="8615680" y="2968625"/>
            <a:ext cx="3409950" cy="3700145"/>
          </a:xfrm>
          <a:prstGeom prst="rect">
            <a:avLst/>
          </a:prstGeom>
          <a:noFill/>
        </p:spPr>
        <p:txBody>
          <a:bodyPr wrap="square" lIns="0" tIns="0" rIns="0" bIns="0" rtlCol="0" anchor="t" anchorCtr="0">
            <a:noAutofit/>
          </a:bodyPr>
          <a:p>
            <a:pPr>
              <a:lnSpc>
                <a:spcPct val="150000"/>
              </a:lnSpc>
              <a:spcBef>
                <a:spcPct val="0"/>
              </a:spcBef>
              <a:spcAft>
                <a:spcPct val="0"/>
              </a:spcAft>
            </a:pPr>
            <a:r>
              <a:rPr lang="zh-CN" altLang="en-US" sz="1600" b="1">
                <a:solidFill>
                  <a:srgbClr val="333333"/>
                </a:solidFill>
                <a:latin typeface="+mn-ea"/>
                <a:cs typeface="+mn-ea"/>
                <a:sym typeface="+mn-ea"/>
              </a:rPr>
              <a:t>我国学者马建青认为：“心理咨询是运用有关心理科学的理论和方法，通过解决咨询对象的心理问题（包括发展性心理问题和障碍性心理问题）,来维护和增进其身心健康，促进个性发展和潜能开发的过程。”</a:t>
            </a:r>
            <a:endParaRPr lang="zh-CN" altLang="en-US" sz="1600" b="1">
              <a:solidFill>
                <a:srgbClr val="333333"/>
              </a:solidFill>
              <a:latin typeface="+mn-ea"/>
              <a:cs typeface="+mn-ea"/>
              <a:sym typeface="+mn-ea"/>
            </a:endParaRPr>
          </a:p>
        </p:txBody>
      </p:sp>
      <p:sp>
        <p:nvSpPr>
          <p:cNvPr id="26" name="矩形 25"/>
          <p:cNvSpPr/>
          <p:nvPr>
            <p:custDataLst>
              <p:tags r:id="rId13"/>
            </p:custDataLst>
          </p:nvPr>
        </p:nvSpPr>
        <p:spPr>
          <a:xfrm>
            <a:off x="8892225" y="2442028"/>
            <a:ext cx="2933269" cy="431460"/>
          </a:xfrm>
          <a:prstGeom prst="rect">
            <a:avLst/>
          </a:prstGeom>
          <a:noFill/>
        </p:spPr>
        <p:txBody>
          <a:bodyPr wrap="square" lIns="0" tIns="0" rIns="0" bIns="0" rtlCol="0" anchor="b">
            <a:noAutofit/>
          </a:bodyPr>
          <a:p>
            <a:pPr algn="ctr">
              <a:spcBef>
                <a:spcPct val="0"/>
              </a:spcBef>
              <a:spcAft>
                <a:spcPct val="0"/>
              </a:spcAft>
            </a:pPr>
            <a:r>
              <a:rPr lang="zh-CN" altLang="en-US" sz="2110" b="1">
                <a:solidFill>
                  <a:schemeClr val="accent3"/>
                </a:solidFill>
                <a:latin typeface="+mn-ea"/>
                <a:cs typeface="+mn-ea"/>
                <a:sym typeface="+mn-ea"/>
              </a:rPr>
              <a:t>马建青</a:t>
            </a:r>
            <a:endParaRPr lang="zh-CN" altLang="en-US" sz="2110" b="1">
              <a:solidFill>
                <a:schemeClr val="accent3"/>
              </a:solidFill>
              <a:latin typeface="+mn-ea"/>
              <a:cs typeface="+mn-ea"/>
              <a:sym typeface="+mn-ea"/>
            </a:endParaRPr>
          </a:p>
        </p:txBody>
      </p:sp>
    </p:spTree>
    <p:custDataLst>
      <p:tags r:id="rId14"/>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标题 20"/>
          <p:cNvSpPr>
            <a:spLocks noGrp="1"/>
          </p:cNvSpPr>
          <p:nvPr>
            <p:ph type="title"/>
            <p:custDataLst>
              <p:tags r:id="rId1"/>
            </p:custDataLst>
          </p:nvPr>
        </p:nvSpPr>
        <p:spPr>
          <a:xfrm>
            <a:off x="380365" y="2392680"/>
            <a:ext cx="3692525" cy="3323590"/>
          </a:xfrm>
          <a:noFill/>
        </p:spPr>
        <p:txBody>
          <a:bodyPr wrap="square" lIns="96403" tIns="48201" rIns="96403" bIns="48201" rtlCol="0" anchor="b">
            <a:noAutofit/>
          </a:bodyPr>
          <a:lstStyle/>
          <a:p>
            <a:pPr algn="l">
              <a:lnSpc>
                <a:spcPct val="150000"/>
              </a:lnSpc>
            </a:pPr>
            <a:r>
              <a:rPr lang="zh-CN" altLang="en-US" sz="2000">
                <a:solidFill>
                  <a:schemeClr val="tx1"/>
                </a:solidFill>
                <a:latin typeface="宋体" panose="02010600030101010101" pitchFamily="2" charset="-122"/>
                <a:ea typeface="宋体" panose="02010600030101010101" pitchFamily="2" charset="-122"/>
                <a:sym typeface="+mn-ea"/>
              </a:rPr>
              <a:t>综合各个流派的观点，我们可以把心理咨询理解为</a:t>
            </a:r>
            <a:r>
              <a:rPr lang="zh-CN" altLang="en-US" sz="2000" b="1">
                <a:solidFill>
                  <a:srgbClr val="FF0000"/>
                </a:solidFill>
                <a:latin typeface="宋体" panose="02010600030101010101" pitchFamily="2" charset="-122"/>
                <a:ea typeface="宋体" panose="02010600030101010101" pitchFamily="2" charset="-122"/>
                <a:sym typeface="+mn-ea"/>
              </a:rPr>
              <a:t>咨询师</a:t>
            </a:r>
            <a:r>
              <a:rPr lang="zh-CN" altLang="en-US" sz="2000">
                <a:solidFill>
                  <a:schemeClr val="tx1"/>
                </a:solidFill>
                <a:latin typeface="宋体" panose="02010600030101010101" pitchFamily="2" charset="-122"/>
                <a:ea typeface="宋体" panose="02010600030101010101" pitchFamily="2" charset="-122"/>
                <a:sym typeface="+mn-ea"/>
              </a:rPr>
              <a:t>运用</a:t>
            </a:r>
            <a:r>
              <a:rPr lang="zh-CN" altLang="en-US" sz="2000" b="1">
                <a:solidFill>
                  <a:srgbClr val="FF0000"/>
                </a:solidFill>
                <a:latin typeface="宋体" panose="02010600030101010101" pitchFamily="2" charset="-122"/>
                <a:ea typeface="宋体" panose="02010600030101010101" pitchFamily="2" charset="-122"/>
                <a:sym typeface="+mn-ea"/>
              </a:rPr>
              <a:t>心理学的有关理论与方法</a:t>
            </a:r>
            <a:r>
              <a:rPr lang="zh-CN" altLang="en-US" sz="2000" b="1">
                <a:solidFill>
                  <a:schemeClr val="tx1"/>
                </a:solidFill>
                <a:latin typeface="宋体" panose="02010600030101010101" pitchFamily="2" charset="-122"/>
                <a:ea typeface="宋体" panose="02010600030101010101" pitchFamily="2" charset="-122"/>
                <a:sym typeface="+mn-ea"/>
              </a:rPr>
              <a:t>，</a:t>
            </a:r>
            <a:r>
              <a:rPr lang="zh-CN" altLang="en-US" sz="2000">
                <a:solidFill>
                  <a:schemeClr val="tx1"/>
                </a:solidFill>
                <a:latin typeface="宋体" panose="02010600030101010101" pitchFamily="2" charset="-122"/>
                <a:ea typeface="宋体" panose="02010600030101010101" pitchFamily="2" charset="-122"/>
                <a:sym typeface="+mn-ea"/>
              </a:rPr>
              <a:t>通过</a:t>
            </a:r>
            <a:r>
              <a:rPr lang="zh-CN" altLang="en-US" sz="2000" b="1">
                <a:solidFill>
                  <a:srgbClr val="FF0000"/>
                </a:solidFill>
                <a:latin typeface="宋体" panose="02010600030101010101" pitchFamily="2" charset="-122"/>
                <a:ea typeface="宋体" panose="02010600030101010101" pitchFamily="2" charset="-122"/>
                <a:sym typeface="+mn-ea"/>
              </a:rPr>
              <a:t>特殊的人际关系</a:t>
            </a:r>
            <a:r>
              <a:rPr lang="zh-CN" altLang="en-US" sz="2000">
                <a:solidFill>
                  <a:schemeClr val="tx1"/>
                </a:solidFill>
                <a:latin typeface="宋体" panose="02010600030101010101" pitchFamily="2" charset="-122"/>
                <a:ea typeface="宋体" panose="02010600030101010101" pitchFamily="2" charset="-122"/>
                <a:sym typeface="+mn-ea"/>
              </a:rPr>
              <a:t>，帮助来访者（即咨询对象）解决心理问题，增进身心健康，提高适应能力，促进个性发展与潜能发挥的过程。</a:t>
            </a:r>
            <a:endParaRPr lang="zh-CN" altLang="en-US" sz="2000">
              <a:solidFill>
                <a:schemeClr val="tx1"/>
              </a:solidFill>
              <a:latin typeface="宋体" panose="02010600030101010101" pitchFamily="2" charset="-122"/>
              <a:ea typeface="宋体" panose="02010600030101010101" pitchFamily="2" charset="-122"/>
              <a:sym typeface="+mn-ea"/>
            </a:endParaRPr>
          </a:p>
        </p:txBody>
      </p:sp>
      <p:sp>
        <p:nvSpPr>
          <p:cNvPr id="31" name="Rectangle 41732_#color_#shadow_$dk1-788&amp;2007"/>
          <p:cNvSpPr/>
          <p:nvPr>
            <p:custDataLst>
              <p:tags r:id="rId2"/>
            </p:custDataLst>
          </p:nvPr>
        </p:nvSpPr>
        <p:spPr>
          <a:xfrm>
            <a:off x="4345940" y="1299779"/>
            <a:ext cx="7932318" cy="1391285"/>
          </a:xfrm>
          <a:prstGeom prst="roundRect">
            <a:avLst/>
          </a:prstGeom>
          <a:solidFill>
            <a:srgbClr val="FFFFFF"/>
          </a:solidFill>
          <a:effectLst>
            <a:outerShdw blurRad="508000" dist="76200" dir="5400000" algn="bl" rotWithShape="0">
              <a:schemeClr val="accent1">
                <a:alpha val="20000"/>
              </a:schemeClr>
            </a:outerShdw>
          </a:effectLst>
        </p:spPr>
        <p:txBody>
          <a:bodyPr/>
          <a:lstStyle/>
          <a:p>
            <a:endParaRPr lang="zh-CN" altLang="en-US" sz="1900"/>
          </a:p>
        </p:txBody>
      </p:sp>
      <p:sp>
        <p:nvSpPr>
          <p:cNvPr id="2" name="矩形 1"/>
          <p:cNvSpPr/>
          <p:nvPr>
            <p:custDataLst>
              <p:tags r:id="rId3"/>
            </p:custDataLst>
          </p:nvPr>
        </p:nvSpPr>
        <p:spPr>
          <a:xfrm>
            <a:off x="4583450" y="1829969"/>
            <a:ext cx="566639" cy="369416"/>
          </a:xfrm>
          <a:prstGeom prst="rect">
            <a:avLst/>
          </a:prstGeom>
          <a:noFill/>
        </p:spPr>
        <p:txBody>
          <a:bodyPr wrap="none" rtlCol="0" anchor="ctr" anchorCtr="0">
            <a:noAutofit/>
          </a:bodyPr>
          <a:lstStyle/>
          <a:p>
            <a:pPr algn="ctr">
              <a:spcBef>
                <a:spcPct val="0"/>
              </a:spcBef>
              <a:spcAft>
                <a:spcPct val="0"/>
              </a:spcAft>
            </a:pPr>
            <a:r>
              <a:rPr lang="en-US" altLang="zh-CN" sz="3370" b="1">
                <a:solidFill>
                  <a:schemeClr val="accent1"/>
                </a:solidFill>
                <a:latin typeface="+mn-ea"/>
                <a:cs typeface="+mn-ea"/>
              </a:rPr>
              <a:t>01</a:t>
            </a:r>
            <a:endParaRPr lang="en-US" altLang="zh-CN" sz="3370" b="1">
              <a:solidFill>
                <a:schemeClr val="accent1"/>
              </a:solidFill>
              <a:latin typeface="+mn-ea"/>
              <a:cs typeface="+mn-ea"/>
            </a:endParaRPr>
          </a:p>
        </p:txBody>
      </p:sp>
      <p:sp>
        <p:nvSpPr>
          <p:cNvPr id="3" name="矩形 2"/>
          <p:cNvSpPr/>
          <p:nvPr>
            <p:custDataLst>
              <p:tags r:id="rId4"/>
            </p:custDataLst>
          </p:nvPr>
        </p:nvSpPr>
        <p:spPr>
          <a:xfrm>
            <a:off x="5205095" y="1528445"/>
            <a:ext cx="6873875" cy="983615"/>
          </a:xfrm>
          <a:prstGeom prst="rect">
            <a:avLst/>
          </a:prstGeom>
          <a:noFill/>
        </p:spPr>
        <p:txBody>
          <a:bodyPr wrap="square" lIns="0" tIns="0" rIns="0" bIns="0" rtlCol="0" anchor="t">
            <a:noAutofit/>
          </a:bodyPr>
          <a:lstStyle/>
          <a:p>
            <a:pPr algn="just">
              <a:lnSpc>
                <a:spcPct val="150000"/>
              </a:lnSpc>
              <a:spcBef>
                <a:spcPct val="0"/>
              </a:spcBef>
              <a:spcAft>
                <a:spcPct val="0"/>
              </a:spcAft>
            </a:pPr>
            <a:r>
              <a:rPr lang="zh-CN" altLang="en-US" sz="1600" b="1">
                <a:latin typeface="宋体" panose="02010600030101010101" pitchFamily="2" charset="-122"/>
                <a:sym typeface="+mn-ea"/>
              </a:rPr>
              <a:t>心理咨询是由专业人员从事的一项特殊服务。咨询师必须由受过系统训练的、拥有专业必需的知识和技能（尤其是具有接受他人的基本态度和理解他人的能力）、得到权威机构认可的专业人员来担任。</a:t>
            </a:r>
            <a:endParaRPr lang="zh-CN" altLang="en-US" sz="1600" b="1">
              <a:latin typeface="宋体" panose="02010600030101010101" pitchFamily="2" charset="-122"/>
              <a:sym typeface="+mn-ea"/>
            </a:endParaRPr>
          </a:p>
        </p:txBody>
      </p:sp>
      <p:sp>
        <p:nvSpPr>
          <p:cNvPr id="17" name="Rectangle 41732_#color_#shadow_$dk1-788&amp;2007"/>
          <p:cNvSpPr/>
          <p:nvPr>
            <p:custDataLst>
              <p:tags r:id="rId5"/>
            </p:custDataLst>
          </p:nvPr>
        </p:nvSpPr>
        <p:spPr>
          <a:xfrm>
            <a:off x="4379845" y="2858683"/>
            <a:ext cx="7898458" cy="1434819"/>
          </a:xfrm>
          <a:prstGeom prst="roundRect">
            <a:avLst/>
          </a:prstGeom>
          <a:solidFill>
            <a:srgbClr val="FFFFFF"/>
          </a:solidFill>
          <a:effectLst>
            <a:outerShdw blurRad="508000" dist="76200" dir="5400000" algn="bl" rotWithShape="0">
              <a:schemeClr val="accent1">
                <a:alpha val="20000"/>
              </a:schemeClr>
            </a:outerShdw>
          </a:effectLst>
        </p:spPr>
        <p:txBody>
          <a:bodyPr/>
          <a:lstStyle/>
          <a:p>
            <a:endParaRPr lang="zh-CN" altLang="en-US" sz="1900"/>
          </a:p>
        </p:txBody>
      </p:sp>
      <p:sp>
        <p:nvSpPr>
          <p:cNvPr id="7" name="矩形 6"/>
          <p:cNvSpPr/>
          <p:nvPr>
            <p:custDataLst>
              <p:tags r:id="rId6"/>
            </p:custDataLst>
          </p:nvPr>
        </p:nvSpPr>
        <p:spPr>
          <a:xfrm>
            <a:off x="4583640" y="3273262"/>
            <a:ext cx="566639" cy="369416"/>
          </a:xfrm>
          <a:prstGeom prst="rect">
            <a:avLst/>
          </a:prstGeom>
          <a:noFill/>
        </p:spPr>
        <p:txBody>
          <a:bodyPr wrap="none" rtlCol="0" anchor="ctr" anchorCtr="0">
            <a:noAutofit/>
          </a:bodyPr>
          <a:lstStyle/>
          <a:p>
            <a:pPr algn="ctr">
              <a:spcBef>
                <a:spcPct val="0"/>
              </a:spcBef>
              <a:spcAft>
                <a:spcPct val="0"/>
              </a:spcAft>
            </a:pPr>
            <a:r>
              <a:rPr lang="en-US" altLang="zh-CN" sz="3370" b="1">
                <a:solidFill>
                  <a:schemeClr val="accent1"/>
                </a:solidFill>
                <a:latin typeface="+mn-ea"/>
                <a:cs typeface="+mn-ea"/>
              </a:rPr>
              <a:t>02</a:t>
            </a:r>
            <a:endParaRPr lang="en-US" altLang="zh-CN" sz="3370" b="1">
              <a:solidFill>
                <a:schemeClr val="accent1"/>
              </a:solidFill>
              <a:latin typeface="+mn-ea"/>
              <a:cs typeface="+mn-ea"/>
            </a:endParaRPr>
          </a:p>
        </p:txBody>
      </p:sp>
      <p:sp>
        <p:nvSpPr>
          <p:cNvPr id="9" name="矩形 8"/>
          <p:cNvSpPr/>
          <p:nvPr>
            <p:custDataLst>
              <p:tags r:id="rId7"/>
            </p:custDataLst>
          </p:nvPr>
        </p:nvSpPr>
        <p:spPr>
          <a:xfrm>
            <a:off x="5150485" y="3184525"/>
            <a:ext cx="6851015" cy="1000125"/>
          </a:xfrm>
          <a:prstGeom prst="rect">
            <a:avLst/>
          </a:prstGeom>
          <a:noFill/>
        </p:spPr>
        <p:txBody>
          <a:bodyPr wrap="square" lIns="0" tIns="0" rIns="0" bIns="0" rtlCol="0" anchor="t">
            <a:noAutofit/>
          </a:bodyPr>
          <a:lstStyle/>
          <a:p>
            <a:pPr algn="just">
              <a:lnSpc>
                <a:spcPct val="150000"/>
              </a:lnSpc>
              <a:spcBef>
                <a:spcPct val="0"/>
              </a:spcBef>
              <a:spcAft>
                <a:spcPct val="0"/>
              </a:spcAft>
            </a:pPr>
            <a:r>
              <a:rPr lang="zh-CN" altLang="en-US" sz="1600" b="1">
                <a:latin typeface="宋体" panose="02010600030101010101" pitchFamily="2" charset="-122"/>
                <a:sym typeface="+mn-ea"/>
              </a:rPr>
              <a:t>心理咨询以咨询师和来访者之间良好的关系为基础。良好的咨询关系是咨询达到理想效果的先决条件。</a:t>
            </a:r>
            <a:endParaRPr lang="zh-CN" altLang="en-US" sz="1600" b="1">
              <a:latin typeface="宋体" panose="02010600030101010101" pitchFamily="2" charset="-122"/>
              <a:sym typeface="+mn-ea"/>
            </a:endParaRPr>
          </a:p>
        </p:txBody>
      </p:sp>
      <p:sp>
        <p:nvSpPr>
          <p:cNvPr id="36" name="Rectangle 41732_#color_#shadow_$dk1-788&amp;2007"/>
          <p:cNvSpPr/>
          <p:nvPr>
            <p:custDataLst>
              <p:tags r:id="rId8"/>
            </p:custDataLst>
          </p:nvPr>
        </p:nvSpPr>
        <p:spPr>
          <a:xfrm>
            <a:off x="4447372" y="4592702"/>
            <a:ext cx="7851684" cy="1203981"/>
          </a:xfrm>
          <a:prstGeom prst="roundRect">
            <a:avLst/>
          </a:prstGeom>
          <a:solidFill>
            <a:srgbClr val="FFFFFF"/>
          </a:solidFill>
          <a:effectLst>
            <a:outerShdw blurRad="508000" dist="76200" dir="5400000" algn="bl" rotWithShape="0">
              <a:schemeClr val="accent1">
                <a:alpha val="20000"/>
              </a:schemeClr>
            </a:outerShdw>
          </a:effectLst>
        </p:spPr>
        <p:txBody>
          <a:bodyPr/>
          <a:lstStyle/>
          <a:p>
            <a:endParaRPr lang="zh-CN" altLang="en-US" sz="1900"/>
          </a:p>
        </p:txBody>
      </p:sp>
      <p:sp>
        <p:nvSpPr>
          <p:cNvPr id="11" name="矩形 10"/>
          <p:cNvSpPr/>
          <p:nvPr>
            <p:custDataLst>
              <p:tags r:id="rId9"/>
            </p:custDataLst>
          </p:nvPr>
        </p:nvSpPr>
        <p:spPr>
          <a:xfrm>
            <a:off x="4583580" y="5110989"/>
            <a:ext cx="566639" cy="369416"/>
          </a:xfrm>
          <a:prstGeom prst="rect">
            <a:avLst/>
          </a:prstGeom>
          <a:noFill/>
        </p:spPr>
        <p:txBody>
          <a:bodyPr wrap="none" rtlCol="0" anchor="ctr" anchorCtr="0">
            <a:noAutofit/>
          </a:bodyPr>
          <a:lstStyle/>
          <a:p>
            <a:pPr algn="ctr">
              <a:spcBef>
                <a:spcPct val="0"/>
              </a:spcBef>
              <a:spcAft>
                <a:spcPct val="0"/>
              </a:spcAft>
            </a:pPr>
            <a:r>
              <a:rPr lang="en-US" altLang="zh-CN" sz="3370" b="1">
                <a:solidFill>
                  <a:schemeClr val="accent1"/>
                </a:solidFill>
                <a:latin typeface="+mn-ea"/>
                <a:cs typeface="+mn-ea"/>
              </a:rPr>
              <a:t>03</a:t>
            </a:r>
            <a:endParaRPr lang="en-US" altLang="zh-CN" sz="3370" b="1">
              <a:solidFill>
                <a:schemeClr val="accent1"/>
              </a:solidFill>
              <a:latin typeface="+mn-ea"/>
              <a:cs typeface="+mn-ea"/>
            </a:endParaRPr>
          </a:p>
        </p:txBody>
      </p:sp>
      <p:sp>
        <p:nvSpPr>
          <p:cNvPr id="12" name="矩形 11"/>
          <p:cNvSpPr/>
          <p:nvPr>
            <p:custDataLst>
              <p:tags r:id="rId10"/>
            </p:custDataLst>
          </p:nvPr>
        </p:nvSpPr>
        <p:spPr>
          <a:xfrm>
            <a:off x="5195570" y="4624705"/>
            <a:ext cx="6964045" cy="1063625"/>
          </a:xfrm>
          <a:prstGeom prst="rect">
            <a:avLst/>
          </a:prstGeom>
          <a:noFill/>
        </p:spPr>
        <p:txBody>
          <a:bodyPr wrap="square" lIns="0" tIns="0" rIns="0" bIns="0" rtlCol="0" anchor="t">
            <a:noAutofit/>
          </a:bodyPr>
          <a:lstStyle/>
          <a:p>
            <a:pPr algn="just">
              <a:lnSpc>
                <a:spcPct val="150000"/>
              </a:lnSpc>
              <a:spcBef>
                <a:spcPct val="0"/>
              </a:spcBef>
              <a:spcAft>
                <a:spcPct val="0"/>
              </a:spcAft>
            </a:pPr>
            <a:r>
              <a:rPr lang="zh-CN" altLang="en-US" sz="1600" b="1">
                <a:latin typeface="宋体" panose="02010600030101010101" pitchFamily="2" charset="-122"/>
                <a:sym typeface="+mn-ea"/>
              </a:rPr>
              <a:t>心理咨询是一系列的心理活动过程。咨询师帮助来访者更好地理解自己，更有效地生活，以及来访者在咨询过程中接受新的信息、学习新的行为、学会调整情绪、掌握解决问题的技能、做出某种决定等，都涉及一系列的心理活动。</a:t>
            </a:r>
            <a:endParaRPr lang="zh-CN" altLang="en-US" sz="1600" b="1">
              <a:latin typeface="宋体" panose="02010600030101010101" pitchFamily="2" charset="-122"/>
              <a:ea typeface="宋体" panose="02010600030101010101" pitchFamily="2" charset="-122"/>
            </a:endParaRPr>
          </a:p>
          <a:p>
            <a:pPr algn="just">
              <a:lnSpc>
                <a:spcPct val="150000"/>
              </a:lnSpc>
              <a:spcBef>
                <a:spcPct val="0"/>
              </a:spcBef>
              <a:spcAft>
                <a:spcPct val="0"/>
              </a:spcAft>
            </a:pPr>
            <a:endParaRPr lang="zh-CN" altLang="en-US" sz="1600" b="1">
              <a:solidFill>
                <a:srgbClr val="404040"/>
              </a:solidFill>
              <a:latin typeface="宋体" panose="02010600030101010101" pitchFamily="2" charset="-122"/>
              <a:ea typeface="宋体" panose="02010600030101010101" pitchFamily="2" charset="-122"/>
              <a:cs typeface="+mn-ea"/>
            </a:endParaRPr>
          </a:p>
        </p:txBody>
      </p:sp>
    </p:spTree>
    <p:custDataLst>
      <p:tags r:id="rId11"/>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标题 2"/>
          <p:cNvSpPr>
            <a:spLocks noGrp="1"/>
          </p:cNvSpPr>
          <p:nvPr>
            <p:ph type="title"/>
          </p:nvPr>
        </p:nvSpPr>
        <p:spPr/>
        <p:txBody>
          <a:bodyPr/>
          <a:p>
            <a:r>
              <a:rPr lang="zh-CN" altLang="en-US">
                <a:sym typeface="+mn-ea"/>
              </a:rPr>
              <a:t>【心理加油站】心理咨询如登天的感觉</a:t>
            </a:r>
            <a:endParaRPr lang="zh-CN" altLang="en-US"/>
          </a:p>
        </p:txBody>
      </p:sp>
      <p:sp>
        <p:nvSpPr>
          <p:cNvPr id="4" name="内容占位符 3"/>
          <p:cNvSpPr>
            <a:spLocks noGrp="1"/>
          </p:cNvSpPr>
          <p:nvPr>
            <p:ph idx="1"/>
          </p:nvPr>
        </p:nvSpPr>
        <p:spPr/>
        <p:txBody>
          <a:bodyPr>
            <a:normAutofit fontScale="80000"/>
          </a:bodyPr>
          <a:p>
            <a:pPr marL="0" indent="0">
              <a:buNone/>
            </a:pPr>
            <a:r>
              <a:rPr lang="zh-CN" altLang="en-US"/>
              <a:t>心理咨询之所以会给人“登天的感觉”，就在于：</a:t>
            </a:r>
            <a:endParaRPr lang="zh-CN" altLang="en-US"/>
          </a:p>
          <a:p>
            <a:r>
              <a:rPr lang="zh-CN" altLang="en-US"/>
              <a:t>心理咨询不求教训他人，而求开导他人；</a:t>
            </a:r>
            <a:endParaRPr lang="zh-CN" altLang="en-US"/>
          </a:p>
          <a:p>
            <a:r>
              <a:rPr lang="zh-CN" altLang="en-US"/>
              <a:t>心理咨询不是要替人决策，而是要帮人决策；</a:t>
            </a:r>
            <a:endParaRPr lang="zh-CN" altLang="en-US"/>
          </a:p>
          <a:p>
            <a:r>
              <a:rPr lang="zh-CN" altLang="en-US"/>
              <a:t>心理咨询的首要任务是思想沟通，而非心理分析；</a:t>
            </a:r>
            <a:endParaRPr lang="zh-CN" altLang="en-US"/>
          </a:p>
          <a:p>
            <a:r>
              <a:rPr lang="zh-CN" altLang="en-US"/>
              <a:t>心理咨询是现代人的精神享受，而非见不得人的事情；</a:t>
            </a:r>
            <a:endParaRPr lang="zh-CN" altLang="en-US"/>
          </a:p>
          <a:p>
            <a:r>
              <a:rPr lang="zh-CN" altLang="en-US"/>
              <a:t>心理咨询确信人皆可自我完善，而非人是不能自我逾越的；</a:t>
            </a:r>
            <a:endParaRPr lang="zh-CN" altLang="en-US"/>
          </a:p>
          <a:p>
            <a:r>
              <a:rPr lang="zh-CN" altLang="en-US"/>
              <a:t>心理咨询应增强人的自立能力，而非增强其对他人的依赖；</a:t>
            </a:r>
            <a:endParaRPr lang="zh-CN" altLang="en-US"/>
          </a:p>
          <a:p>
            <a:r>
              <a:rPr lang="zh-CN" altLang="en-US"/>
              <a:t>心理咨询不仅可以帮助他人成长，也可以帮助自己成长；</a:t>
            </a:r>
            <a:endParaRPr lang="zh-CN" altLang="en-US"/>
          </a:p>
          <a:p>
            <a:r>
              <a:rPr lang="zh-CN" altLang="en-US"/>
              <a:t>心理咨询使人更加相信自我，而非更加迷信别人；</a:t>
            </a:r>
            <a:endParaRPr lang="zh-CN" altLang="en-US"/>
          </a:p>
          <a:p>
            <a:r>
              <a:rPr lang="zh-CN" altLang="en-US"/>
              <a:t>心理咨询使人学会多听少言，而非少听多言。</a:t>
            </a:r>
            <a:endParaRPr lang="zh-CN" altLang="en-US"/>
          </a:p>
        </p:txBody>
      </p:sp>
    </p:spTree>
    <p:custDataLst>
      <p:tags r:id="rId1"/>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custDataLst>
              <p:tags r:id="rId1"/>
            </p:custDataLst>
          </p:nvPr>
        </p:nvSpPr>
        <p:spPr bwMode="auto">
          <a:xfrm>
            <a:off x="886460" y="1526540"/>
            <a:ext cx="5245100" cy="5041265"/>
          </a:xfrm>
          <a:prstGeom prst="rect">
            <a:avLst/>
          </a:prstGeom>
          <a:solidFill>
            <a:schemeClr val="bg2">
              <a:lumMod val="95000"/>
            </a:schemeClr>
          </a:solidFill>
          <a:ln>
            <a:solidFill>
              <a:schemeClr val="bg2">
                <a:lumMod val="85000"/>
              </a:schemeClr>
            </a:solidFill>
          </a:ln>
        </p:spPr>
        <p:txBody>
          <a:bodyPr vert="horz" wrap="square" lIns="96435" tIns="48217" rIns="96435" bIns="48217" numCol="1" anchor="t" anchorCtr="0" compatLnSpc="1"/>
          <a:lstStyle/>
          <a:p>
            <a:endParaRPr lang="zh-CN" altLang="en-US" sz="100" dirty="0">
              <a:solidFill>
                <a:schemeClr val="bg1"/>
              </a:solidFill>
              <a:latin typeface="微软雅黑" panose="020B0503020204020204" pitchFamily="34" charset="-122"/>
              <a:ea typeface="微软雅黑" panose="020B0503020204020204" pitchFamily="34" charset="-122"/>
            </a:endParaRPr>
          </a:p>
        </p:txBody>
      </p:sp>
      <p:sp>
        <p:nvSpPr>
          <p:cNvPr id="10" name="矩形 9"/>
          <p:cNvSpPr/>
          <p:nvPr>
            <p:custDataLst>
              <p:tags r:id="rId2"/>
            </p:custDataLst>
          </p:nvPr>
        </p:nvSpPr>
        <p:spPr bwMode="auto">
          <a:xfrm>
            <a:off x="6656705" y="1516380"/>
            <a:ext cx="5245100" cy="5105400"/>
          </a:xfrm>
          <a:prstGeom prst="rect">
            <a:avLst/>
          </a:prstGeom>
          <a:solidFill>
            <a:schemeClr val="bg2">
              <a:lumMod val="95000"/>
            </a:schemeClr>
          </a:solidFill>
          <a:ln>
            <a:solidFill>
              <a:schemeClr val="bg2">
                <a:lumMod val="85000"/>
              </a:schemeClr>
            </a:solidFill>
          </a:ln>
        </p:spPr>
        <p:txBody>
          <a:bodyPr vert="horz" wrap="square" lIns="96435" tIns="48217" rIns="96435" bIns="48217" numCol="1" anchor="t" anchorCtr="0" compatLnSpc="1"/>
          <a:lstStyle/>
          <a:p>
            <a:endParaRPr lang="zh-CN" altLang="en-US" sz="100" dirty="0">
              <a:solidFill>
                <a:schemeClr val="bg1"/>
              </a:solidFill>
              <a:latin typeface="微软雅黑" panose="020B0503020204020204" pitchFamily="34" charset="-122"/>
              <a:ea typeface="微软雅黑" panose="020B0503020204020204" pitchFamily="34" charset="-122"/>
            </a:endParaRPr>
          </a:p>
        </p:txBody>
      </p:sp>
      <p:grpSp>
        <p:nvGrpSpPr>
          <p:cNvPr id="2" name="组合 1"/>
          <p:cNvGrpSpPr/>
          <p:nvPr>
            <p:custDataLst>
              <p:tags r:id="rId3"/>
            </p:custDataLst>
          </p:nvPr>
        </p:nvGrpSpPr>
        <p:grpSpPr>
          <a:xfrm>
            <a:off x="1286976" y="1357812"/>
            <a:ext cx="4429868" cy="927244"/>
            <a:chOff x="1245265" y="1827568"/>
            <a:chExt cx="4200402" cy="879213"/>
          </a:xfrm>
          <a:solidFill>
            <a:schemeClr val="accent1"/>
          </a:solidFill>
        </p:grpSpPr>
        <p:sp>
          <p:nvSpPr>
            <p:cNvPr id="15" name="Freeform 6"/>
            <p:cNvSpPr/>
            <p:nvPr>
              <p:custDataLst>
                <p:tags r:id="rId4"/>
              </p:custDataLst>
            </p:nvPr>
          </p:nvSpPr>
          <p:spPr bwMode="auto">
            <a:xfrm>
              <a:off x="1245265" y="1827568"/>
              <a:ext cx="4200402" cy="150812"/>
            </a:xfrm>
            <a:custGeom>
              <a:avLst/>
              <a:gdLst>
                <a:gd name="T0" fmla="*/ 285 w 4236"/>
                <a:gd name="T1" fmla="*/ 0 h 186"/>
                <a:gd name="T2" fmla="*/ 3967 w 4236"/>
                <a:gd name="T3" fmla="*/ 0 h 186"/>
                <a:gd name="T4" fmla="*/ 4236 w 4236"/>
                <a:gd name="T5" fmla="*/ 186 h 186"/>
                <a:gd name="T6" fmla="*/ 0 w 4236"/>
                <a:gd name="T7" fmla="*/ 186 h 186"/>
                <a:gd name="T8" fmla="*/ 285 w 4236"/>
                <a:gd name="T9" fmla="*/ 0 h 186"/>
              </a:gdLst>
              <a:ahLst/>
              <a:cxnLst>
                <a:cxn ang="0">
                  <a:pos x="T0" y="T1"/>
                </a:cxn>
                <a:cxn ang="0">
                  <a:pos x="T2" y="T3"/>
                </a:cxn>
                <a:cxn ang="0">
                  <a:pos x="T4" y="T5"/>
                </a:cxn>
                <a:cxn ang="0">
                  <a:pos x="T6" y="T7"/>
                </a:cxn>
                <a:cxn ang="0">
                  <a:pos x="T8" y="T9"/>
                </a:cxn>
              </a:cxnLst>
              <a:rect l="0" t="0" r="r" b="b"/>
              <a:pathLst>
                <a:path w="4236" h="186">
                  <a:moveTo>
                    <a:pt x="285" y="0"/>
                  </a:moveTo>
                  <a:lnTo>
                    <a:pt x="3967" y="0"/>
                  </a:lnTo>
                  <a:lnTo>
                    <a:pt x="4236" y="186"/>
                  </a:lnTo>
                  <a:lnTo>
                    <a:pt x="0" y="186"/>
                  </a:lnTo>
                  <a:lnTo>
                    <a:pt x="28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6435" tIns="48217" rIns="96435" bIns="48217" numCol="1" anchor="t" anchorCtr="0" compatLnSpc="1"/>
            <a:lstStyle/>
            <a:p>
              <a:endParaRPr lang="zh-CN" altLang="en-US" sz="100" dirty="0">
                <a:solidFill>
                  <a:schemeClr val="bg2"/>
                </a:solidFill>
                <a:latin typeface="微软雅黑" panose="020B0503020204020204" pitchFamily="34" charset="-122"/>
                <a:ea typeface="微软雅黑" panose="020B0503020204020204" pitchFamily="34" charset="-122"/>
              </a:endParaRPr>
            </a:p>
          </p:txBody>
        </p:sp>
        <p:sp>
          <p:nvSpPr>
            <p:cNvPr id="16" name="Freeform 7"/>
            <p:cNvSpPr/>
            <p:nvPr>
              <p:custDataLst>
                <p:tags r:id="rId5"/>
              </p:custDataLst>
            </p:nvPr>
          </p:nvSpPr>
          <p:spPr bwMode="auto">
            <a:xfrm>
              <a:off x="1525808" y="1827568"/>
              <a:ext cx="3652018" cy="879213"/>
            </a:xfrm>
            <a:custGeom>
              <a:avLst/>
              <a:gdLst>
                <a:gd name="T0" fmla="*/ 0 w 3682"/>
                <a:gd name="T1" fmla="*/ 0 h 786"/>
                <a:gd name="T2" fmla="*/ 3682 w 3682"/>
                <a:gd name="T3" fmla="*/ 0 h 786"/>
                <a:gd name="T4" fmla="*/ 3682 w 3682"/>
                <a:gd name="T5" fmla="*/ 637 h 786"/>
                <a:gd name="T6" fmla="*/ 1823 w 3682"/>
                <a:gd name="T7" fmla="*/ 786 h 786"/>
                <a:gd name="T8" fmla="*/ 0 w 3682"/>
                <a:gd name="T9" fmla="*/ 637 h 786"/>
                <a:gd name="T10" fmla="*/ 0 w 3682"/>
                <a:gd name="T11" fmla="*/ 0 h 786"/>
              </a:gdLst>
              <a:ahLst/>
              <a:cxnLst>
                <a:cxn ang="0">
                  <a:pos x="T0" y="T1"/>
                </a:cxn>
                <a:cxn ang="0">
                  <a:pos x="T2" y="T3"/>
                </a:cxn>
                <a:cxn ang="0">
                  <a:pos x="T4" y="T5"/>
                </a:cxn>
                <a:cxn ang="0">
                  <a:pos x="T6" y="T7"/>
                </a:cxn>
                <a:cxn ang="0">
                  <a:pos x="T8" y="T9"/>
                </a:cxn>
                <a:cxn ang="0">
                  <a:pos x="T10" y="T11"/>
                </a:cxn>
              </a:cxnLst>
              <a:rect l="0" t="0" r="r" b="b"/>
              <a:pathLst>
                <a:path w="3682" h="786">
                  <a:moveTo>
                    <a:pt x="0" y="0"/>
                  </a:moveTo>
                  <a:lnTo>
                    <a:pt x="3682" y="0"/>
                  </a:lnTo>
                  <a:lnTo>
                    <a:pt x="3682" y="637"/>
                  </a:lnTo>
                  <a:lnTo>
                    <a:pt x="1823" y="786"/>
                  </a:lnTo>
                  <a:lnTo>
                    <a:pt x="0" y="637"/>
                  </a:lnTo>
                  <a:lnTo>
                    <a:pt x="0" y="0"/>
                  </a:lnTo>
                  <a:close/>
                </a:path>
              </a:pathLst>
            </a:custGeom>
            <a:grpFill/>
            <a:ln>
              <a:noFill/>
            </a:ln>
          </p:spPr>
          <p:txBody>
            <a:bodyPr vert="horz" wrap="square" lIns="96435" tIns="48217" rIns="96435" bIns="48217" numCol="1" anchor="t" anchorCtr="0" compatLnSpc="1"/>
            <a:lstStyle/>
            <a:p>
              <a:endParaRPr lang="zh-CN" altLang="en-US" sz="100" dirty="0">
                <a:latin typeface="微软雅黑" panose="020B0503020204020204" pitchFamily="34" charset="-122"/>
                <a:ea typeface="微软雅黑" panose="020B0503020204020204" pitchFamily="34" charset="-122"/>
              </a:endParaRPr>
            </a:p>
          </p:txBody>
        </p:sp>
        <p:sp>
          <p:nvSpPr>
            <p:cNvPr id="17" name="矩形 16"/>
            <p:cNvSpPr/>
            <p:nvPr>
              <p:custDataLst>
                <p:tags r:id="rId6"/>
              </p:custDataLst>
            </p:nvPr>
          </p:nvSpPr>
          <p:spPr>
            <a:xfrm>
              <a:off x="2470809" y="2013792"/>
              <a:ext cx="1717210" cy="553336"/>
            </a:xfrm>
            <a:prstGeom prst="rect">
              <a:avLst/>
            </a:prstGeom>
            <a:grpFill/>
          </p:spPr>
          <p:txBody>
            <a:bodyPr wrap="square">
              <a:spAutoFit/>
            </a:bodyPr>
            <a:lstStyle/>
            <a:p>
              <a:pPr algn="ctr"/>
              <a:r>
                <a:rPr lang="en-US" altLang="zh-CN" sz="3200" b="1">
                  <a:solidFill>
                    <a:schemeClr val="bg1"/>
                  </a:solidFill>
                  <a:latin typeface="华文中宋" panose="02010600040101010101" pitchFamily="2" charset="-122"/>
                  <a:ea typeface="华文中宋" panose="02010600040101010101" pitchFamily="2" charset="-122"/>
                  <a:sym typeface="+mn-ea"/>
                </a:rPr>
                <a:t>相似之处</a:t>
              </a:r>
              <a:endParaRPr lang="en-US" altLang="zh-CN" sz="3200" b="1" dirty="0">
                <a:solidFill>
                  <a:schemeClr val="bg1"/>
                </a:solidFill>
                <a:latin typeface="华文中宋" panose="02010600040101010101" pitchFamily="2" charset="-122"/>
                <a:ea typeface="华文中宋" panose="02010600040101010101" pitchFamily="2" charset="-122"/>
                <a:sym typeface="+mn-ea"/>
              </a:endParaRPr>
            </a:p>
          </p:txBody>
        </p:sp>
      </p:grpSp>
      <p:grpSp>
        <p:nvGrpSpPr>
          <p:cNvPr id="3" name="组合 2"/>
          <p:cNvGrpSpPr/>
          <p:nvPr>
            <p:custDataLst>
              <p:tags r:id="rId7"/>
            </p:custDataLst>
          </p:nvPr>
        </p:nvGrpSpPr>
        <p:grpSpPr>
          <a:xfrm>
            <a:off x="7104289" y="1390197"/>
            <a:ext cx="4429868" cy="927244"/>
            <a:chOff x="6647444" y="1827568"/>
            <a:chExt cx="4200402" cy="879213"/>
          </a:xfrm>
          <a:solidFill>
            <a:schemeClr val="accent6">
              <a:lumMod val="75000"/>
            </a:schemeClr>
          </a:solidFill>
        </p:grpSpPr>
        <p:sp>
          <p:nvSpPr>
            <p:cNvPr id="18" name="Freeform 6"/>
            <p:cNvSpPr/>
            <p:nvPr>
              <p:custDataLst>
                <p:tags r:id="rId8"/>
              </p:custDataLst>
            </p:nvPr>
          </p:nvSpPr>
          <p:spPr bwMode="auto">
            <a:xfrm>
              <a:off x="6647444" y="1827568"/>
              <a:ext cx="4200402" cy="150812"/>
            </a:xfrm>
            <a:custGeom>
              <a:avLst/>
              <a:gdLst>
                <a:gd name="T0" fmla="*/ 285 w 4236"/>
                <a:gd name="T1" fmla="*/ 0 h 186"/>
                <a:gd name="T2" fmla="*/ 3967 w 4236"/>
                <a:gd name="T3" fmla="*/ 0 h 186"/>
                <a:gd name="T4" fmla="*/ 4236 w 4236"/>
                <a:gd name="T5" fmla="*/ 186 h 186"/>
                <a:gd name="T6" fmla="*/ 0 w 4236"/>
                <a:gd name="T7" fmla="*/ 186 h 186"/>
                <a:gd name="T8" fmla="*/ 285 w 4236"/>
                <a:gd name="T9" fmla="*/ 0 h 186"/>
              </a:gdLst>
              <a:ahLst/>
              <a:cxnLst>
                <a:cxn ang="0">
                  <a:pos x="T0" y="T1"/>
                </a:cxn>
                <a:cxn ang="0">
                  <a:pos x="T2" y="T3"/>
                </a:cxn>
                <a:cxn ang="0">
                  <a:pos x="T4" y="T5"/>
                </a:cxn>
                <a:cxn ang="0">
                  <a:pos x="T6" y="T7"/>
                </a:cxn>
                <a:cxn ang="0">
                  <a:pos x="T8" y="T9"/>
                </a:cxn>
              </a:cxnLst>
              <a:rect l="0" t="0" r="r" b="b"/>
              <a:pathLst>
                <a:path w="4236" h="186">
                  <a:moveTo>
                    <a:pt x="285" y="0"/>
                  </a:moveTo>
                  <a:lnTo>
                    <a:pt x="3967" y="0"/>
                  </a:lnTo>
                  <a:lnTo>
                    <a:pt x="4236" y="186"/>
                  </a:lnTo>
                  <a:lnTo>
                    <a:pt x="0" y="186"/>
                  </a:lnTo>
                  <a:lnTo>
                    <a:pt x="28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6435" tIns="48217" rIns="96435" bIns="48217" numCol="1" anchor="t" anchorCtr="0" compatLnSpc="1"/>
            <a:lstStyle/>
            <a:p>
              <a:endParaRPr lang="zh-CN" altLang="en-US" sz="100" dirty="0">
                <a:solidFill>
                  <a:schemeClr val="bg2"/>
                </a:solidFill>
                <a:latin typeface="微软雅黑" panose="020B0503020204020204" pitchFamily="34" charset="-122"/>
                <a:ea typeface="微软雅黑" panose="020B0503020204020204" pitchFamily="34" charset="-122"/>
              </a:endParaRPr>
            </a:p>
          </p:txBody>
        </p:sp>
        <p:sp>
          <p:nvSpPr>
            <p:cNvPr id="19" name="Freeform 7"/>
            <p:cNvSpPr/>
            <p:nvPr>
              <p:custDataLst>
                <p:tags r:id="rId9"/>
              </p:custDataLst>
            </p:nvPr>
          </p:nvSpPr>
          <p:spPr bwMode="auto">
            <a:xfrm>
              <a:off x="6927987" y="1827568"/>
              <a:ext cx="3652018" cy="879213"/>
            </a:xfrm>
            <a:custGeom>
              <a:avLst/>
              <a:gdLst>
                <a:gd name="T0" fmla="*/ 0 w 3682"/>
                <a:gd name="T1" fmla="*/ 0 h 786"/>
                <a:gd name="T2" fmla="*/ 3682 w 3682"/>
                <a:gd name="T3" fmla="*/ 0 h 786"/>
                <a:gd name="T4" fmla="*/ 3682 w 3682"/>
                <a:gd name="T5" fmla="*/ 637 h 786"/>
                <a:gd name="T6" fmla="*/ 1823 w 3682"/>
                <a:gd name="T7" fmla="*/ 786 h 786"/>
                <a:gd name="T8" fmla="*/ 0 w 3682"/>
                <a:gd name="T9" fmla="*/ 637 h 786"/>
                <a:gd name="T10" fmla="*/ 0 w 3682"/>
                <a:gd name="T11" fmla="*/ 0 h 786"/>
              </a:gdLst>
              <a:ahLst/>
              <a:cxnLst>
                <a:cxn ang="0">
                  <a:pos x="T0" y="T1"/>
                </a:cxn>
                <a:cxn ang="0">
                  <a:pos x="T2" y="T3"/>
                </a:cxn>
                <a:cxn ang="0">
                  <a:pos x="T4" y="T5"/>
                </a:cxn>
                <a:cxn ang="0">
                  <a:pos x="T6" y="T7"/>
                </a:cxn>
                <a:cxn ang="0">
                  <a:pos x="T8" y="T9"/>
                </a:cxn>
                <a:cxn ang="0">
                  <a:pos x="T10" y="T11"/>
                </a:cxn>
              </a:cxnLst>
              <a:rect l="0" t="0" r="r" b="b"/>
              <a:pathLst>
                <a:path w="3682" h="786">
                  <a:moveTo>
                    <a:pt x="0" y="0"/>
                  </a:moveTo>
                  <a:lnTo>
                    <a:pt x="3682" y="0"/>
                  </a:lnTo>
                  <a:lnTo>
                    <a:pt x="3682" y="637"/>
                  </a:lnTo>
                  <a:lnTo>
                    <a:pt x="1823" y="786"/>
                  </a:lnTo>
                  <a:lnTo>
                    <a:pt x="0" y="637"/>
                  </a:lnTo>
                  <a:lnTo>
                    <a:pt x="0" y="0"/>
                  </a:lnTo>
                  <a:close/>
                </a:path>
              </a:pathLst>
            </a:custGeom>
            <a:grpFill/>
            <a:ln>
              <a:noFill/>
            </a:ln>
          </p:spPr>
          <p:txBody>
            <a:bodyPr vert="horz" wrap="square" lIns="96435" tIns="48217" rIns="96435" bIns="48217" numCol="1" anchor="t" anchorCtr="0" compatLnSpc="1"/>
            <a:lstStyle/>
            <a:p>
              <a:endParaRPr lang="zh-CN" altLang="en-US" sz="100" dirty="0">
                <a:latin typeface="微软雅黑" panose="020B0503020204020204" pitchFamily="34" charset="-122"/>
                <a:ea typeface="微软雅黑" panose="020B0503020204020204" pitchFamily="34" charset="-122"/>
              </a:endParaRPr>
            </a:p>
          </p:txBody>
        </p:sp>
        <p:sp>
          <p:nvSpPr>
            <p:cNvPr id="20" name="矩形 19"/>
            <p:cNvSpPr/>
            <p:nvPr>
              <p:custDataLst>
                <p:tags r:id="rId10"/>
              </p:custDataLst>
            </p:nvPr>
          </p:nvSpPr>
          <p:spPr>
            <a:xfrm>
              <a:off x="7560160" y="2008468"/>
              <a:ext cx="2467788" cy="553336"/>
            </a:xfrm>
            <a:prstGeom prst="rect">
              <a:avLst/>
            </a:prstGeom>
            <a:grpFill/>
          </p:spPr>
          <p:txBody>
            <a:bodyPr wrap="square">
              <a:spAutoFit/>
            </a:bodyPr>
            <a:lstStyle/>
            <a:p>
              <a:pPr algn="ctr"/>
              <a:r>
                <a:rPr lang="en-US" altLang="zh-CN" sz="2525" b="1">
                  <a:latin typeface="华文中宋" panose="02010600040101010101" pitchFamily="2" charset="-122"/>
                  <a:ea typeface="华文中宋" panose="02010600040101010101" pitchFamily="2" charset="-122"/>
                  <a:sym typeface="+mn-ea"/>
                </a:rPr>
                <a:t> </a:t>
              </a:r>
              <a:r>
                <a:rPr lang="en-US" altLang="zh-CN" sz="3200" b="1">
                  <a:solidFill>
                    <a:schemeClr val="bg1"/>
                  </a:solidFill>
                  <a:latin typeface="华文中宋" panose="02010600040101010101" pitchFamily="2" charset="-122"/>
                  <a:ea typeface="华文中宋" panose="02010600040101010101" pitchFamily="2" charset="-122"/>
                  <a:sym typeface="+mn-ea"/>
                </a:rPr>
                <a:t>不同之处</a:t>
              </a:r>
              <a:endParaRPr lang="en-US" altLang="zh-CN" sz="3200" b="1" dirty="0">
                <a:solidFill>
                  <a:schemeClr val="bg1"/>
                </a:solidFill>
                <a:latin typeface="华文中宋" panose="02010600040101010101" pitchFamily="2" charset="-122"/>
                <a:ea typeface="华文中宋" panose="02010600040101010101" pitchFamily="2" charset="-122"/>
                <a:sym typeface="+mn-ea"/>
              </a:endParaRPr>
            </a:p>
          </p:txBody>
        </p:sp>
      </p:grpSp>
      <p:sp>
        <p:nvSpPr>
          <p:cNvPr id="21" name="TextBox 10"/>
          <p:cNvSpPr txBox="1"/>
          <p:nvPr>
            <p:custDataLst>
              <p:tags r:id="rId11"/>
            </p:custDataLst>
          </p:nvPr>
        </p:nvSpPr>
        <p:spPr>
          <a:xfrm>
            <a:off x="1451311" y="2374112"/>
            <a:ext cx="4408019" cy="3415030"/>
          </a:xfrm>
          <a:prstGeom prst="rect">
            <a:avLst/>
          </a:prstGeom>
          <a:noFill/>
        </p:spPr>
        <p:txBody>
          <a:bodyPr wrap="square" rtlCol="0">
            <a:spAutoFit/>
          </a:bodyPr>
          <a:lstStyle/>
          <a:p>
            <a:pPr marL="0" indent="0" eaLnBrk="1" latinLnBrk="0" hangingPunct="1">
              <a:lnSpc>
                <a:spcPct val="150000"/>
              </a:lnSpc>
              <a:buNone/>
            </a:pPr>
            <a:r>
              <a:rPr lang="zh-CN" altLang="en-US" sz="1600">
                <a:sym typeface="+mn-ea"/>
              </a:rPr>
              <a:t>1.心理咨询与心理治疗常常基于相同的理论与方法。</a:t>
            </a:r>
            <a:endParaRPr lang="zh-CN" altLang="en-US" sz="1600">
              <a:sym typeface="+mn-ea"/>
            </a:endParaRPr>
          </a:p>
          <a:p>
            <a:pPr marL="0" indent="0" eaLnBrk="1" latinLnBrk="0" hangingPunct="1">
              <a:lnSpc>
                <a:spcPct val="150000"/>
              </a:lnSpc>
              <a:buNone/>
            </a:pPr>
            <a:r>
              <a:rPr lang="zh-CN" altLang="en-US" sz="1600">
                <a:sym typeface="+mn-ea"/>
              </a:rPr>
              <a:t>2.心理咨询与心理治疗的对象都是心理适应和心理发展方面需要提升的个体。</a:t>
            </a:r>
            <a:endParaRPr lang="zh-CN" altLang="en-US" sz="1600">
              <a:sym typeface="+mn-ea"/>
            </a:endParaRPr>
          </a:p>
          <a:p>
            <a:pPr marL="0" indent="0" eaLnBrk="1" latinLnBrk="0" hangingPunct="1">
              <a:lnSpc>
                <a:spcPct val="150000"/>
              </a:lnSpc>
              <a:buNone/>
            </a:pPr>
            <a:r>
              <a:rPr lang="zh-CN" altLang="en-US" sz="1600">
                <a:sym typeface="+mn-ea"/>
              </a:rPr>
              <a:t>3. 心理咨询与心理治疗都强调帮助来访者的成长和改变。</a:t>
            </a:r>
            <a:endParaRPr lang="zh-CN" altLang="en-US" sz="1600">
              <a:sym typeface="+mn-ea"/>
            </a:endParaRPr>
          </a:p>
          <a:p>
            <a:pPr marL="0" indent="0" eaLnBrk="1" latinLnBrk="0" hangingPunct="1">
              <a:lnSpc>
                <a:spcPct val="150000"/>
              </a:lnSpc>
              <a:buNone/>
            </a:pPr>
            <a:r>
              <a:rPr lang="zh-CN" altLang="en-US" sz="1600">
                <a:sym typeface="+mn-ea"/>
              </a:rPr>
              <a:t>4. 心理咨询与心理治疗都认为咨询师与来访者之间良好的关系是帮助来访者改变和成长的必要条件。</a:t>
            </a:r>
            <a:endParaRPr lang="zh-CN" altLang="en-US" sz="1600">
              <a:sym typeface="+mn-ea"/>
            </a:endParaRPr>
          </a:p>
        </p:txBody>
      </p:sp>
      <p:sp>
        <p:nvSpPr>
          <p:cNvPr id="22" name="TextBox 15"/>
          <p:cNvSpPr txBox="1"/>
          <p:nvPr>
            <p:custDataLst>
              <p:tags r:id="rId12"/>
            </p:custDataLst>
          </p:nvPr>
        </p:nvSpPr>
        <p:spPr>
          <a:xfrm>
            <a:off x="6779895" y="2352040"/>
            <a:ext cx="4881245" cy="4292600"/>
          </a:xfrm>
          <a:prstGeom prst="rect">
            <a:avLst/>
          </a:prstGeom>
          <a:noFill/>
        </p:spPr>
        <p:txBody>
          <a:bodyPr wrap="square" rtlCol="0">
            <a:spAutoFit/>
          </a:bodyPr>
          <a:lstStyle/>
          <a:p>
            <a:pPr marL="0" indent="0" eaLnBrk="1" latinLnBrk="0" hangingPunct="1">
              <a:lnSpc>
                <a:spcPct val="150000"/>
              </a:lnSpc>
              <a:buNone/>
            </a:pPr>
            <a:r>
              <a:rPr lang="zh-CN" altLang="en-US" sz="1400">
                <a:sym typeface="+mn-ea"/>
              </a:rPr>
              <a:t>1.心理咨询的从业人员主要是持有心理咨询师从业资格证书的专业人员，工作场所主要在学校、社区、心理咨询机构等；心理治疗的从业人员是持有医师资格或心理治疗师资格的专业人员，工作场所主要在医院等医疗机构。</a:t>
            </a:r>
            <a:endParaRPr lang="zh-CN" altLang="en-US" sz="1400">
              <a:sym typeface="+mn-ea"/>
            </a:endParaRPr>
          </a:p>
          <a:p>
            <a:pPr marL="0" indent="0" eaLnBrk="1" latinLnBrk="0" hangingPunct="1">
              <a:lnSpc>
                <a:spcPct val="150000"/>
              </a:lnSpc>
              <a:buNone/>
            </a:pPr>
            <a:r>
              <a:rPr lang="zh-CN" altLang="en-US" sz="1400">
                <a:sym typeface="+mn-ea"/>
              </a:rPr>
              <a:t>2.心理咨询的工作对象主要是心理不健康的正常人、处于康复期或已康复的精神疾病患者，着重处理的是正常人都有可能遇到的学业发展、职业发展、婚恋关系、亲子关系等方面的心理问题。心理治疗则一般针对有心理障碍、心理疾病的患者进行工作，涉及精神分裂症、双相情感障碍、焦虑症、抑郁症、人格障碍、性变态等精神疾病。</a:t>
            </a:r>
            <a:endParaRPr lang="zh-CN" altLang="en-US" sz="1400">
              <a:sym typeface="+mn-ea"/>
            </a:endParaRPr>
          </a:p>
          <a:p>
            <a:pPr marL="0" indent="0" eaLnBrk="1" latinLnBrk="0" hangingPunct="1">
              <a:lnSpc>
                <a:spcPct val="150000"/>
              </a:lnSpc>
              <a:buNone/>
            </a:pPr>
            <a:r>
              <a:rPr lang="zh-CN" altLang="en-US" sz="1400">
                <a:sym typeface="+mn-ea"/>
              </a:rPr>
              <a:t>3.心理咨询通常采用谈话和行为训练的方法即可奏效；心理治疗常常要借助专业的机器设备或药物，遵循严格的治疗程序。</a:t>
            </a:r>
            <a:endParaRPr lang="zh-CN" altLang="en-US" sz="1400">
              <a:sym typeface="+mn-ea"/>
            </a:endParaRPr>
          </a:p>
        </p:txBody>
      </p:sp>
      <p:sp>
        <p:nvSpPr>
          <p:cNvPr id="23" name="TextBox 42"/>
          <p:cNvSpPr txBox="1"/>
          <p:nvPr/>
        </p:nvSpPr>
        <p:spPr>
          <a:xfrm>
            <a:off x="1114891" y="334151"/>
            <a:ext cx="3848733" cy="453390"/>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zh-CN" altLang="en-US" sz="2950">
                <a:latin typeface="华文琥珀" panose="02010800040101010101" pitchFamily="2" charset="-122"/>
                <a:ea typeface="华文琥珀" panose="02010800040101010101" pitchFamily="2" charset="-122"/>
                <a:sym typeface="+mn-ea"/>
              </a:rPr>
              <a:t>知识链接</a:t>
            </a:r>
            <a:endParaRPr lang="zh-CN" altLang="en-US" sz="2955" b="0" dirty="0">
              <a:solidFill>
                <a:srgbClr val="756271"/>
              </a:solidFill>
            </a:endParaRPr>
          </a:p>
        </p:txBody>
      </p:sp>
      <p:sp>
        <p:nvSpPr>
          <p:cNvPr id="4" name="文本框 3"/>
          <p:cNvSpPr txBox="1"/>
          <p:nvPr/>
        </p:nvSpPr>
        <p:spPr>
          <a:xfrm>
            <a:off x="4337685" y="787400"/>
            <a:ext cx="3840480" cy="460375"/>
          </a:xfrm>
          <a:prstGeom prst="rect">
            <a:avLst/>
          </a:prstGeom>
          <a:noFill/>
        </p:spPr>
        <p:txBody>
          <a:bodyPr wrap="none" rtlCol="0" anchor="t">
            <a:spAutoFit/>
          </a:bodyPr>
          <a:p>
            <a:pPr algn="l"/>
            <a:r>
              <a:rPr lang="zh-CN" sz="2400" b="1">
                <a:latin typeface="微软雅黑" panose="020B0503020204020204" pitchFamily="34" charset="-122"/>
                <a:ea typeface="微软雅黑" panose="020B0503020204020204" pitchFamily="34" charset="-122"/>
                <a:sym typeface="+mn-ea"/>
              </a:rPr>
              <a:t>心理咨询与心理治疗的区别</a:t>
            </a:r>
            <a:endParaRPr lang="zh-CN" sz="2400" b="1">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randombar(horizontal)">
                                      <p:cBhvr>
                                        <p:cTn id="11" dur="500"/>
                                        <p:tgtEl>
                                          <p:spTgt spid="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up)">
                                      <p:cBhvr>
                                        <p:cTn id="15" dur="500"/>
                                        <p:tgtEl>
                                          <p:spTgt spid="21"/>
                                        </p:tgtEl>
                                      </p:cBhvr>
                                    </p:animEffect>
                                  </p:childTnLst>
                                </p:cTn>
                              </p:par>
                            </p:childTnLst>
                          </p:cTn>
                        </p:par>
                        <p:par>
                          <p:cTn id="16" fill="hold">
                            <p:stCondLst>
                              <p:cond delay="1500"/>
                            </p:stCondLst>
                            <p:childTnLst>
                              <p:par>
                                <p:cTn id="17" presetID="16" presetClass="entr" presetSubtype="37"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barn(outVertical)">
                                      <p:cBhvr>
                                        <p:cTn id="19" dur="500"/>
                                        <p:tgtEl>
                                          <p:spTgt spid="3"/>
                                        </p:tgtEl>
                                      </p:cBhvr>
                                    </p:animEffect>
                                  </p:childTnLst>
                                </p:cTn>
                              </p:par>
                            </p:childTnLst>
                          </p:cTn>
                        </p:par>
                        <p:par>
                          <p:cTn id="20" fill="hold">
                            <p:stCondLst>
                              <p:cond delay="2000"/>
                            </p:stCondLst>
                            <p:childTnLst>
                              <p:par>
                                <p:cTn id="21" presetID="14" presetClass="entr" presetSubtype="1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randombar(horizontal)">
                                      <p:cBhvr>
                                        <p:cTn id="23" dur="500"/>
                                        <p:tgtEl>
                                          <p:spTgt spid="10"/>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up)">
                                      <p:cBhvr>
                                        <p:cTn id="2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10" grpId="0" bldLvl="0" animBg="1"/>
      <p:bldP spid="21" grpId="0"/>
      <p:bldP spid="2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二、心理咨询的对象</a:t>
            </a:r>
            <a:endParaRPr lang="zh-CN" altLang="en-US"/>
          </a:p>
        </p:txBody>
      </p:sp>
      <p:sp>
        <p:nvSpPr>
          <p:cNvPr id="3" name="内容占位符 2"/>
          <p:cNvSpPr>
            <a:spLocks noGrp="1"/>
          </p:cNvSpPr>
          <p:nvPr>
            <p:ph idx="1"/>
          </p:nvPr>
        </p:nvSpPr>
        <p:spPr>
          <a:xfrm>
            <a:off x="884555" y="2080895"/>
            <a:ext cx="11090275" cy="4671060"/>
          </a:xfrm>
        </p:spPr>
        <p:txBody>
          <a:bodyPr>
            <a:noAutofit/>
          </a:bodyPr>
          <a:p>
            <a:pPr marL="0" indent="0" fontAlgn="auto">
              <a:lnSpc>
                <a:spcPct val="150000"/>
              </a:lnSpc>
              <a:buNone/>
            </a:pPr>
            <a:r>
              <a:rPr lang="en-US" sz="1800"/>
              <a:t>   </a:t>
            </a:r>
            <a:r>
              <a:rPr sz="1800"/>
              <a:t> </a:t>
            </a:r>
            <a:r>
              <a:rPr lang="en-US" sz="1800"/>
              <a:t>  </a:t>
            </a:r>
            <a:r>
              <a:rPr sz="2000"/>
              <a:t>首先，我们需要明确的一点是，心理咨询的对象主要是心理不健康的正常人，具有较强的自我改善的主动性和自制力。一般来说，心理咨询的对象需具备六个方面的条件：</a:t>
            </a:r>
            <a:endParaRPr sz="2000"/>
          </a:p>
          <a:p>
            <a:pPr marL="0" indent="0" fontAlgn="auto">
              <a:lnSpc>
                <a:spcPct val="150000"/>
              </a:lnSpc>
              <a:buNone/>
            </a:pPr>
            <a:r>
              <a:rPr sz="2000"/>
              <a:t>（1）具有一定的智力基础；</a:t>
            </a:r>
            <a:endParaRPr sz="2000"/>
          </a:p>
          <a:p>
            <a:pPr marL="0" indent="0" fontAlgn="auto">
              <a:lnSpc>
                <a:spcPct val="150000"/>
              </a:lnSpc>
              <a:buNone/>
            </a:pPr>
            <a:r>
              <a:rPr sz="2000"/>
              <a:t>（2）有交流能力；</a:t>
            </a:r>
            <a:endParaRPr sz="2000"/>
          </a:p>
          <a:p>
            <a:pPr marL="0" indent="0" fontAlgn="auto">
              <a:lnSpc>
                <a:spcPct val="150000"/>
              </a:lnSpc>
              <a:buNone/>
            </a:pPr>
            <a:r>
              <a:rPr sz="2000"/>
              <a:t>（3）人格基本健全；</a:t>
            </a:r>
            <a:endParaRPr sz="2000"/>
          </a:p>
          <a:p>
            <a:pPr marL="0" indent="0" fontAlgn="auto">
              <a:lnSpc>
                <a:spcPct val="150000"/>
              </a:lnSpc>
              <a:buNone/>
            </a:pPr>
            <a:r>
              <a:rPr sz="2000"/>
              <a:t>（4）咨询的内容合适；</a:t>
            </a:r>
            <a:endParaRPr sz="2000"/>
          </a:p>
          <a:p>
            <a:pPr marL="0" indent="0" fontAlgn="auto">
              <a:lnSpc>
                <a:spcPct val="150000"/>
              </a:lnSpc>
              <a:buNone/>
            </a:pPr>
            <a:r>
              <a:rPr sz="2000"/>
              <a:t>（5）咨询动机合理；</a:t>
            </a:r>
            <a:endParaRPr sz="2000"/>
          </a:p>
          <a:p>
            <a:pPr marL="0" indent="0" fontAlgn="auto">
              <a:lnSpc>
                <a:spcPct val="150000"/>
              </a:lnSpc>
              <a:buNone/>
            </a:pPr>
            <a:r>
              <a:rPr sz="2000"/>
              <a:t>（6）对咨询有一定的信任度。</a:t>
            </a:r>
            <a:endParaRPr sz="2000"/>
          </a:p>
        </p:txBody>
      </p:sp>
      <p:sp>
        <p:nvSpPr>
          <p:cNvPr id="4" name="文本框 3"/>
          <p:cNvSpPr txBox="1"/>
          <p:nvPr/>
        </p:nvSpPr>
        <p:spPr>
          <a:xfrm>
            <a:off x="1316990" y="1311910"/>
            <a:ext cx="6426200" cy="873760"/>
          </a:xfrm>
          <a:prstGeom prst="rect">
            <a:avLst/>
          </a:prstGeom>
          <a:noFill/>
        </p:spPr>
        <p:txBody>
          <a:bodyPr wrap="square" rtlCol="0" anchor="t">
            <a:noAutofit/>
          </a:bodyPr>
          <a:p>
            <a:pPr marL="0" indent="0" algn="l" fontAlgn="auto">
              <a:lnSpc>
                <a:spcPct val="150000"/>
              </a:lnSpc>
              <a:buNone/>
            </a:pPr>
            <a:r>
              <a:rPr sz="2800">
                <a:latin typeface="华文中宋" panose="02010600040101010101" pitchFamily="2" charset="-122"/>
                <a:ea typeface="华文中宋" panose="02010600040101010101" pitchFamily="2" charset="-122"/>
                <a:sym typeface="+mn-ea"/>
              </a:rPr>
              <a:t>什么样的人需要心理咨询？</a:t>
            </a:r>
            <a:endParaRPr sz="2800">
              <a:latin typeface="华文中宋" panose="02010600040101010101" pitchFamily="2" charset="-122"/>
              <a:ea typeface="华文中宋" panose="02010600040101010101" pitchFamily="2" charset="-122"/>
              <a:sym typeface="+mn-ea"/>
            </a:endParaRPr>
          </a:p>
          <a:p>
            <a:pPr marL="0" indent="0" algn="l" fontAlgn="auto">
              <a:lnSpc>
                <a:spcPct val="150000"/>
              </a:lnSpc>
              <a:buNone/>
            </a:pPr>
            <a:endParaRPr sz="2800">
              <a:latin typeface="华文中宋" panose="02010600040101010101" pitchFamily="2" charset="-122"/>
              <a:ea typeface="华文中宋" panose="02010600040101010101" pitchFamily="2" charset="-122"/>
              <a:sym typeface="+mn-ea"/>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custDataLst>
              <p:tags r:id="rId1"/>
            </p:custDataLst>
          </p:nvPr>
        </p:nvGrpSpPr>
        <p:grpSpPr>
          <a:xfrm>
            <a:off x="3638489" y="1310681"/>
            <a:ext cx="6532824" cy="1364494"/>
            <a:chOff x="3860318" y="1365618"/>
            <a:chExt cx="6194425" cy="1293813"/>
          </a:xfrm>
          <a:solidFill>
            <a:schemeClr val="accent1"/>
          </a:solidFill>
        </p:grpSpPr>
        <p:sp>
          <p:nvSpPr>
            <p:cNvPr id="17" name="Rectangle 9"/>
            <p:cNvSpPr>
              <a:spLocks noChangeArrowheads="1"/>
            </p:cNvSpPr>
            <p:nvPr>
              <p:custDataLst>
                <p:tags r:id="rId2"/>
              </p:custDataLst>
            </p:nvPr>
          </p:nvSpPr>
          <p:spPr bwMode="auto">
            <a:xfrm>
              <a:off x="3860318" y="1365618"/>
              <a:ext cx="6194425" cy="1293813"/>
            </a:xfrm>
            <a:prstGeom prst="rect">
              <a:avLst/>
            </a:prstGeom>
            <a:grpFill/>
            <a:ln w="9" cap="flat">
              <a:solidFill>
                <a:schemeClr val="bg2">
                  <a:lumMod val="75000"/>
                </a:schemeClr>
              </a:solidFill>
              <a:prstDash val="solid"/>
              <a:miter lim="800000"/>
            </a:ln>
          </p:spPr>
          <p:txBody>
            <a:bodyPr vert="horz" wrap="square" lIns="96435" tIns="48217" rIns="96435" bIns="48217" numCol="1" anchor="t" anchorCtr="0" compatLnSpc="1"/>
            <a:lstStyle/>
            <a:p>
              <a:endParaRPr lang="zh-CN" altLang="en-US" sz="100" dirty="0">
                <a:solidFill>
                  <a:schemeClr val="bg1"/>
                </a:solidFill>
                <a:latin typeface="微软雅黑" panose="020B0503020204020204" pitchFamily="34" charset="-122"/>
                <a:ea typeface="微软雅黑" panose="020B0503020204020204" pitchFamily="34" charset="-122"/>
              </a:endParaRPr>
            </a:p>
          </p:txBody>
        </p:sp>
        <p:sp>
          <p:nvSpPr>
            <p:cNvPr id="25" name="TextBox 17"/>
            <p:cNvSpPr txBox="1"/>
            <p:nvPr>
              <p:custDataLst>
                <p:tags r:id="rId3"/>
              </p:custDataLst>
            </p:nvPr>
          </p:nvSpPr>
          <p:spPr>
            <a:xfrm>
              <a:off x="4047196" y="1717887"/>
              <a:ext cx="5760640" cy="786954"/>
            </a:xfrm>
            <a:prstGeom prst="rect">
              <a:avLst/>
            </a:prstGeom>
            <a:grpFill/>
          </p:spPr>
          <p:txBody>
            <a:bodyPr wrap="squar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sym typeface="+mn-ea"/>
                </a:rPr>
                <a:t>但遇到了与心理有关的现实问题并需要帮助的人群；</a:t>
              </a:r>
              <a:r>
                <a:rPr lang="zh-CN" altLang="en-US" sz="100" dirty="0">
                  <a:solidFill>
                    <a:schemeClr val="bg1"/>
                  </a:solidFill>
                  <a:latin typeface="微软雅黑" panose="020B0503020204020204" pitchFamily="34" charset="-122"/>
                  <a:ea typeface="微软雅黑" panose="020B0503020204020204" pitchFamily="34" charset="-122"/>
                </a:rPr>
                <a:t>。</a:t>
              </a:r>
              <a:endParaRPr lang="zh-CN" altLang="en-US" sz="100" dirty="0">
                <a:solidFill>
                  <a:schemeClr val="bg1"/>
                </a:solidFill>
                <a:latin typeface="微软雅黑" panose="020B0503020204020204" pitchFamily="34" charset="-122"/>
                <a:ea typeface="微软雅黑" panose="020B0503020204020204" pitchFamily="34" charset="-122"/>
              </a:endParaRPr>
            </a:p>
          </p:txBody>
        </p:sp>
      </p:grpSp>
      <p:grpSp>
        <p:nvGrpSpPr>
          <p:cNvPr id="7" name="组合 6"/>
          <p:cNvGrpSpPr/>
          <p:nvPr>
            <p:custDataLst>
              <p:tags r:id="rId4"/>
            </p:custDataLst>
          </p:nvPr>
        </p:nvGrpSpPr>
        <p:grpSpPr>
          <a:xfrm>
            <a:off x="3638489" y="3061292"/>
            <a:ext cx="6532824" cy="1362819"/>
            <a:chOff x="3860318" y="3113455"/>
            <a:chExt cx="6194425" cy="1292225"/>
          </a:xfrm>
        </p:grpSpPr>
        <p:sp>
          <p:nvSpPr>
            <p:cNvPr id="19" name="Rectangle 11"/>
            <p:cNvSpPr>
              <a:spLocks noChangeArrowheads="1"/>
            </p:cNvSpPr>
            <p:nvPr>
              <p:custDataLst>
                <p:tags r:id="rId5"/>
              </p:custDataLst>
            </p:nvPr>
          </p:nvSpPr>
          <p:spPr bwMode="auto">
            <a:xfrm>
              <a:off x="3860318" y="3113455"/>
              <a:ext cx="6194425" cy="1292225"/>
            </a:xfrm>
            <a:prstGeom prst="rect">
              <a:avLst/>
            </a:prstGeom>
            <a:solidFill>
              <a:srgbClr val="EF5B43"/>
            </a:solidFill>
            <a:ln w="9" cap="flat">
              <a:solidFill>
                <a:schemeClr val="bg2">
                  <a:lumMod val="75000"/>
                </a:schemeClr>
              </a:solidFill>
              <a:prstDash val="solid"/>
              <a:miter lim="800000"/>
            </a:ln>
          </p:spPr>
          <p:txBody>
            <a:bodyPr vert="horz" wrap="square" lIns="96435" tIns="48217" rIns="96435" bIns="48217" numCol="1" anchor="t" anchorCtr="0" compatLnSpc="1"/>
            <a:lstStyle/>
            <a:p>
              <a:endParaRPr lang="zh-CN" altLang="en-US" sz="100" dirty="0">
                <a:solidFill>
                  <a:schemeClr val="bg1"/>
                </a:solidFill>
                <a:latin typeface="微软雅黑" panose="020B0503020204020204" pitchFamily="34" charset="-122"/>
                <a:ea typeface="微软雅黑" panose="020B0503020204020204" pitchFamily="34" charset="-122"/>
              </a:endParaRPr>
            </a:p>
          </p:txBody>
        </p:sp>
        <p:sp>
          <p:nvSpPr>
            <p:cNvPr id="28" name="TextBox 19"/>
            <p:cNvSpPr txBox="1"/>
            <p:nvPr>
              <p:custDataLst>
                <p:tags r:id="rId6"/>
              </p:custDataLst>
            </p:nvPr>
          </p:nvSpPr>
          <p:spPr>
            <a:xfrm>
              <a:off x="4047196" y="3424659"/>
              <a:ext cx="5760640" cy="874259"/>
            </a:xfrm>
            <a:prstGeom prst="rect">
              <a:avLst/>
            </a:prstGeom>
            <a:noFill/>
          </p:spPr>
          <p:txBody>
            <a:bodyPr wrap="square" rtlCol="0">
              <a:spAutoFit/>
            </a:bodyPr>
            <a:lstStyle>
              <a:defPPr>
                <a:defRPr lang="zh-CN"/>
              </a:defPPr>
              <a:lvl1pPr>
                <a:defRPr>
                  <a:solidFill>
                    <a:schemeClr val="accent1"/>
                  </a:solidFill>
                  <a:latin typeface="+mn-ea"/>
                  <a:ea typeface="+mn-ea"/>
                </a:defRPr>
              </a:lvl1pPr>
            </a:lstStyle>
            <a:p>
              <a:pPr eaLnBrk="1" latinLnBrk="0" hangingPunct="1">
                <a:lnSpc>
                  <a:spcPct val="150000"/>
                </a:lnSpc>
              </a:pPr>
              <a:r>
                <a:rPr lang="zh-CN" altLang="en-US" sz="1800" b="1">
                  <a:solidFill>
                    <a:schemeClr val="bg1"/>
                  </a:solidFill>
                  <a:sym typeface="+mn-ea"/>
                </a:rPr>
                <a:t>但心理健康水平较低，产生心理障碍导致无法正常学习、工作、生活并需要帮助的人群；</a:t>
              </a:r>
              <a:endParaRPr lang="zh-CN" altLang="en-US" sz="1800" b="1">
                <a:solidFill>
                  <a:schemeClr val="bg1"/>
                </a:solidFill>
                <a:sym typeface="+mn-ea"/>
              </a:endParaRPr>
            </a:p>
          </p:txBody>
        </p:sp>
      </p:grpSp>
      <p:grpSp>
        <p:nvGrpSpPr>
          <p:cNvPr id="33" name="组合 32"/>
          <p:cNvGrpSpPr/>
          <p:nvPr>
            <p:custDataLst>
              <p:tags r:id="rId7"/>
            </p:custDataLst>
          </p:nvPr>
        </p:nvGrpSpPr>
        <p:grpSpPr>
          <a:xfrm>
            <a:off x="3606739" y="4815887"/>
            <a:ext cx="6532824" cy="1364494"/>
            <a:chOff x="3860318" y="4864468"/>
            <a:chExt cx="6194425" cy="1293813"/>
          </a:xfrm>
          <a:solidFill>
            <a:schemeClr val="accent6">
              <a:lumMod val="75000"/>
            </a:schemeClr>
          </a:solidFill>
        </p:grpSpPr>
        <p:sp>
          <p:nvSpPr>
            <p:cNvPr id="22" name="Rectangle 14"/>
            <p:cNvSpPr>
              <a:spLocks noChangeArrowheads="1"/>
            </p:cNvSpPr>
            <p:nvPr>
              <p:custDataLst>
                <p:tags r:id="rId8"/>
              </p:custDataLst>
            </p:nvPr>
          </p:nvSpPr>
          <p:spPr bwMode="auto">
            <a:xfrm>
              <a:off x="3860318" y="4864468"/>
              <a:ext cx="6194425" cy="1293813"/>
            </a:xfrm>
            <a:prstGeom prst="rect">
              <a:avLst/>
            </a:prstGeom>
            <a:grpFill/>
            <a:ln w="9" cap="flat">
              <a:solidFill>
                <a:schemeClr val="bg2">
                  <a:lumMod val="75000"/>
                </a:schemeClr>
              </a:solidFill>
              <a:prstDash val="solid"/>
              <a:miter lim="800000"/>
            </a:ln>
          </p:spPr>
          <p:txBody>
            <a:bodyPr vert="horz" wrap="square" lIns="96435" tIns="48217" rIns="96435" bIns="48217" numCol="1" anchor="t" anchorCtr="0" compatLnSpc="1"/>
            <a:lstStyle/>
            <a:p>
              <a:endParaRPr lang="zh-CN" altLang="en-US" sz="100" dirty="0">
                <a:solidFill>
                  <a:schemeClr val="bg1"/>
                </a:solidFill>
                <a:latin typeface="微软雅黑" panose="020B0503020204020204" pitchFamily="34" charset="-122"/>
                <a:ea typeface="微软雅黑" panose="020B0503020204020204" pitchFamily="34" charset="-122"/>
              </a:endParaRPr>
            </a:p>
          </p:txBody>
        </p:sp>
        <p:sp>
          <p:nvSpPr>
            <p:cNvPr id="30" name="TextBox 21"/>
            <p:cNvSpPr txBox="1"/>
            <p:nvPr>
              <p:custDataLst>
                <p:tags r:id="rId9"/>
              </p:custDataLst>
            </p:nvPr>
          </p:nvSpPr>
          <p:spPr>
            <a:xfrm>
              <a:off x="4047196" y="5171573"/>
              <a:ext cx="5760640" cy="962167"/>
            </a:xfrm>
            <a:prstGeom prst="rect">
              <a:avLst/>
            </a:prstGeom>
            <a:grpFill/>
          </p:spPr>
          <p:txBody>
            <a:bodyPr wrap="square" rtlCol="0">
              <a:spAutoFit/>
            </a:bodyPr>
            <a:lstStyle>
              <a:defPPr>
                <a:defRPr lang="zh-CN"/>
              </a:defPPr>
              <a:lvl1pPr>
                <a:defRPr>
                  <a:solidFill>
                    <a:schemeClr val="accent1"/>
                  </a:solidFill>
                  <a:latin typeface="+mn-ea"/>
                  <a:ea typeface="+mn-ea"/>
                </a:defRPr>
              </a:lvl1pPr>
            </a:lstStyle>
            <a:p>
              <a:pPr eaLnBrk="1" latinLnBrk="0" hangingPunct="1">
                <a:lnSpc>
                  <a:spcPct val="150000"/>
                </a:lnSpc>
              </a:pPr>
              <a:r>
                <a:rPr lang="zh-CN" altLang="en-US" sz="2000" b="1">
                  <a:solidFill>
                    <a:schemeClr val="bg1"/>
                  </a:solidFill>
                  <a:sym typeface="+mn-ea"/>
                </a:rPr>
                <a:t>即患有精神疾病但经过治疗后心理状态较为稳定，处于康复期的人群。</a:t>
              </a:r>
              <a:r>
                <a:rPr lang="zh-CN" altLang="en-US" sz="100" dirty="0">
                  <a:solidFill>
                    <a:schemeClr val="bg1"/>
                  </a:solidFill>
                  <a:latin typeface="微软雅黑" panose="020B0503020204020204" pitchFamily="34" charset="-122"/>
                  <a:ea typeface="微软雅黑" panose="020B0503020204020204" pitchFamily="34" charset="-122"/>
                  <a:sym typeface="+mn-ea"/>
                </a:rPr>
                <a:t>输</a:t>
              </a:r>
              <a:endParaRPr lang="zh-CN" altLang="en-US" sz="100" dirty="0">
                <a:solidFill>
                  <a:schemeClr val="bg1"/>
                </a:solidFill>
                <a:latin typeface="微软雅黑" panose="020B0503020204020204" pitchFamily="34" charset="-122"/>
                <a:ea typeface="微软雅黑" panose="020B0503020204020204" pitchFamily="34" charset="-122"/>
              </a:endParaRPr>
            </a:p>
          </p:txBody>
        </p:sp>
      </p:grpSp>
      <p:sp>
        <p:nvSpPr>
          <p:cNvPr id="11" name="椭圆 10"/>
          <p:cNvSpPr/>
          <p:nvPr/>
        </p:nvSpPr>
        <p:spPr>
          <a:xfrm>
            <a:off x="-1329305" y="1154191"/>
            <a:ext cx="1162193" cy="1162193"/>
          </a:xfrm>
          <a:prstGeom prst="ellipse">
            <a:avLst/>
          </a:prstGeom>
          <a:solidFill>
            <a:schemeClr val="accent1"/>
          </a:solidFill>
          <a:ln w="12700" cap="flat" cmpd="sng" algn="ctr">
            <a:noFill/>
            <a:prstDash val="solid"/>
            <a:miter lim="800000"/>
          </a:ln>
          <a:effectLst/>
        </p:spPr>
        <p:txBody>
          <a:bodyPr rtlCol="0" anchor="ctr"/>
          <a:lstStyle/>
          <a:p>
            <a:pPr algn="ctr">
              <a:defRPr/>
            </a:pPr>
            <a:endParaRPr lang="zh-CN" altLang="en-US" sz="253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2" name="椭圆 11"/>
          <p:cNvSpPr/>
          <p:nvPr/>
        </p:nvSpPr>
        <p:spPr>
          <a:xfrm>
            <a:off x="-1389358" y="4640771"/>
            <a:ext cx="1162193" cy="1162193"/>
          </a:xfrm>
          <a:prstGeom prst="ellipse">
            <a:avLst/>
          </a:prstGeom>
          <a:solidFill>
            <a:schemeClr val="accent4"/>
          </a:solidFill>
          <a:ln w="12700" cap="flat" cmpd="sng" algn="ctr">
            <a:noFill/>
            <a:prstDash val="solid"/>
            <a:miter lim="800000"/>
          </a:ln>
          <a:effectLst/>
        </p:spPr>
        <p:txBody>
          <a:bodyPr rtlCol="0" anchor="ctr"/>
          <a:lstStyle/>
          <a:p>
            <a:pPr algn="ctr">
              <a:defRPr/>
            </a:pPr>
            <a:endParaRPr lang="zh-CN" altLang="en-US" sz="253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3" name="椭圆 12"/>
          <p:cNvSpPr/>
          <p:nvPr/>
        </p:nvSpPr>
        <p:spPr>
          <a:xfrm>
            <a:off x="-1359332" y="2316384"/>
            <a:ext cx="1162193" cy="1162193"/>
          </a:xfrm>
          <a:prstGeom prst="ellipse">
            <a:avLst/>
          </a:prstGeom>
          <a:solidFill>
            <a:schemeClr val="accent2">
              <a:alpha val="80000"/>
            </a:schemeClr>
          </a:solidFill>
          <a:ln w="12700" cap="flat" cmpd="sng" algn="ctr">
            <a:noFill/>
            <a:prstDash val="solid"/>
            <a:miter lim="800000"/>
          </a:ln>
          <a:effectLst/>
        </p:spPr>
        <p:txBody>
          <a:bodyPr rtlCol="0" anchor="ctr"/>
          <a:lstStyle/>
          <a:p>
            <a:pPr algn="ctr">
              <a:defRPr/>
            </a:pPr>
            <a:endParaRPr lang="zh-CN" altLang="en-US" sz="253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4" name="椭圆 13"/>
          <p:cNvSpPr/>
          <p:nvPr/>
        </p:nvSpPr>
        <p:spPr>
          <a:xfrm>
            <a:off x="-1389358" y="3478578"/>
            <a:ext cx="1162193" cy="1162193"/>
          </a:xfrm>
          <a:prstGeom prst="ellipse">
            <a:avLst/>
          </a:prstGeom>
          <a:solidFill>
            <a:schemeClr val="accent3"/>
          </a:solidFill>
          <a:ln w="12700" cap="flat" cmpd="sng" algn="ctr">
            <a:noFill/>
            <a:prstDash val="solid"/>
            <a:miter lim="800000"/>
          </a:ln>
          <a:effectLst/>
        </p:spPr>
        <p:txBody>
          <a:bodyPr rtlCol="0" anchor="ctr"/>
          <a:lstStyle/>
          <a:p>
            <a:pPr algn="ctr">
              <a:defRPr/>
            </a:pPr>
            <a:endParaRPr lang="zh-CN" altLang="en-US" sz="253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5" name="Line 7"/>
          <p:cNvSpPr>
            <a:spLocks noChangeShapeType="1"/>
          </p:cNvSpPr>
          <p:nvPr/>
        </p:nvSpPr>
        <p:spPr bwMode="auto">
          <a:xfrm flipV="1">
            <a:off x="2525187" y="1897648"/>
            <a:ext cx="1113360" cy="878968"/>
          </a:xfrm>
          <a:prstGeom prst="line">
            <a:avLst/>
          </a:prstGeom>
          <a:noFill/>
          <a:ln w="9" cap="flat">
            <a:solidFill>
              <a:srgbClr val="2E2C2C"/>
            </a:solidFill>
            <a:prstDash val="solid"/>
            <a:miter lim="800000"/>
            <a:headEnd type="none" w="med" len="med"/>
            <a:tailEnd type="triangle" w="med" len="med"/>
          </a:ln>
          <a:extLst>
            <a:ext uri="{909E8E84-426E-40DD-AFC4-6F175D3DCCD1}">
              <a14:hiddenFill xmlns:a14="http://schemas.microsoft.com/office/drawing/2010/main">
                <a:noFill/>
              </a14:hiddenFill>
            </a:ext>
          </a:extLst>
        </p:spPr>
        <p:txBody>
          <a:bodyPr vert="horz" wrap="square" lIns="96435" tIns="48217" rIns="96435" bIns="48217" numCol="1" anchor="t" anchorCtr="0" compatLnSpc="1"/>
          <a:lstStyle/>
          <a:p>
            <a:endParaRPr lang="zh-CN" altLang="en-US" sz="100" dirty="0">
              <a:solidFill>
                <a:schemeClr val="bg1"/>
              </a:solidFill>
              <a:latin typeface="微软雅黑" panose="020B0503020204020204" pitchFamily="34" charset="-122"/>
              <a:ea typeface="微软雅黑" panose="020B0503020204020204" pitchFamily="34" charset="-122"/>
            </a:endParaRPr>
          </a:p>
        </p:txBody>
      </p:sp>
      <p:sp>
        <p:nvSpPr>
          <p:cNvPr id="16" name="Line 8"/>
          <p:cNvSpPr>
            <a:spLocks noChangeShapeType="1"/>
          </p:cNvSpPr>
          <p:nvPr/>
        </p:nvSpPr>
        <p:spPr bwMode="auto">
          <a:xfrm flipV="1">
            <a:off x="3059206" y="3730807"/>
            <a:ext cx="579282" cy="0"/>
          </a:xfrm>
          <a:prstGeom prst="line">
            <a:avLst/>
          </a:prstGeom>
          <a:noFill/>
          <a:ln w="9" cap="flat">
            <a:solidFill>
              <a:srgbClr val="2E2C2C"/>
            </a:solidFill>
            <a:prstDash val="solid"/>
            <a:miter lim="800000"/>
            <a:headEnd type="none" w="med" len="med"/>
            <a:tailEnd type="triangle" w="med" len="med"/>
          </a:ln>
          <a:extLst>
            <a:ext uri="{909E8E84-426E-40DD-AFC4-6F175D3DCCD1}">
              <a14:hiddenFill xmlns:a14="http://schemas.microsoft.com/office/drawing/2010/main">
                <a:noFill/>
              </a14:hiddenFill>
            </a:ext>
          </a:extLst>
        </p:spPr>
        <p:txBody>
          <a:bodyPr vert="horz" wrap="square" lIns="96435" tIns="48217" rIns="96435" bIns="48217" numCol="1" anchor="t" anchorCtr="0" compatLnSpc="1"/>
          <a:lstStyle/>
          <a:p>
            <a:endParaRPr lang="zh-CN" altLang="en-US" sz="100" dirty="0">
              <a:solidFill>
                <a:schemeClr val="bg1"/>
              </a:solidFill>
              <a:latin typeface="微软雅黑" panose="020B0503020204020204" pitchFamily="34" charset="-122"/>
              <a:ea typeface="微软雅黑" panose="020B0503020204020204" pitchFamily="34" charset="-122"/>
            </a:endParaRPr>
          </a:p>
        </p:txBody>
      </p:sp>
      <p:sp>
        <p:nvSpPr>
          <p:cNvPr id="21" name="Line 13"/>
          <p:cNvSpPr>
            <a:spLocks noChangeShapeType="1"/>
          </p:cNvSpPr>
          <p:nvPr/>
        </p:nvSpPr>
        <p:spPr bwMode="auto">
          <a:xfrm>
            <a:off x="2417872" y="4672992"/>
            <a:ext cx="1113360" cy="878968"/>
          </a:xfrm>
          <a:prstGeom prst="line">
            <a:avLst/>
          </a:prstGeom>
          <a:noFill/>
          <a:ln w="9" cap="flat">
            <a:solidFill>
              <a:srgbClr val="2E2C2C"/>
            </a:solidFill>
            <a:prstDash val="solid"/>
            <a:miter lim="800000"/>
            <a:headEnd type="none" w="med" len="med"/>
            <a:tailEnd type="triangle" w="med" len="med"/>
          </a:ln>
          <a:extLst>
            <a:ext uri="{909E8E84-426E-40DD-AFC4-6F175D3DCCD1}">
              <a14:hiddenFill xmlns:a14="http://schemas.microsoft.com/office/drawing/2010/main">
                <a:noFill/>
              </a14:hiddenFill>
            </a:ext>
          </a:extLst>
        </p:spPr>
        <p:txBody>
          <a:bodyPr vert="horz" wrap="square" lIns="96435" tIns="48217" rIns="96435" bIns="48217" numCol="1" anchor="t" anchorCtr="0" compatLnSpc="1"/>
          <a:lstStyle/>
          <a:p>
            <a:endParaRPr lang="zh-CN" altLang="en-US" sz="100" dirty="0">
              <a:solidFill>
                <a:schemeClr val="bg1"/>
              </a:solidFill>
              <a:latin typeface="微软雅黑" panose="020B0503020204020204" pitchFamily="34" charset="-122"/>
              <a:ea typeface="微软雅黑" panose="020B0503020204020204" pitchFamily="34" charset="-122"/>
            </a:endParaRPr>
          </a:p>
        </p:txBody>
      </p:sp>
      <p:grpSp>
        <p:nvGrpSpPr>
          <p:cNvPr id="3" name="组合 2"/>
          <p:cNvGrpSpPr/>
          <p:nvPr>
            <p:custDataLst>
              <p:tags r:id="rId10"/>
            </p:custDataLst>
          </p:nvPr>
        </p:nvGrpSpPr>
        <p:grpSpPr>
          <a:xfrm>
            <a:off x="5165600" y="1086047"/>
            <a:ext cx="3777051" cy="447883"/>
            <a:chOff x="5166830" y="1156835"/>
            <a:chExt cx="3581400" cy="424683"/>
          </a:xfrm>
        </p:grpSpPr>
        <p:sp>
          <p:nvSpPr>
            <p:cNvPr id="18" name="Rectangle 10"/>
            <p:cNvSpPr>
              <a:spLocks noChangeArrowheads="1"/>
            </p:cNvSpPr>
            <p:nvPr>
              <p:custDataLst>
                <p:tags r:id="rId11"/>
              </p:custDataLst>
            </p:nvPr>
          </p:nvSpPr>
          <p:spPr bwMode="auto">
            <a:xfrm>
              <a:off x="5166830" y="1159243"/>
              <a:ext cx="3581400" cy="422275"/>
            </a:xfrm>
            <a:prstGeom prst="rect">
              <a:avLst/>
            </a:prstGeom>
            <a:solidFill>
              <a:srgbClr val="EBEAE2"/>
            </a:solidFill>
            <a:ln w="19050" cap="flat">
              <a:solidFill>
                <a:srgbClr val="756271"/>
              </a:solidFill>
              <a:prstDash val="solid"/>
              <a:miter lim="800000"/>
            </a:ln>
            <a:effectLst>
              <a:outerShdw blurRad="63500" sx="102000" sy="102000" algn="ctr" rotWithShape="0">
                <a:prstClr val="black">
                  <a:alpha val="40000"/>
                </a:prstClr>
              </a:outerShdw>
            </a:effectLst>
          </p:spPr>
          <p:txBody>
            <a:bodyPr vert="horz" wrap="square" lIns="96435" tIns="48217" rIns="96435" bIns="48217" numCol="1" anchor="t" anchorCtr="0" compatLnSpc="1"/>
            <a:lstStyle/>
            <a:p>
              <a:endParaRPr lang="zh-CN" altLang="en-US" sz="100" dirty="0">
                <a:latin typeface="微软雅黑" panose="020B0503020204020204" pitchFamily="34" charset="-122"/>
                <a:ea typeface="微软雅黑" panose="020B0503020204020204" pitchFamily="34" charset="-122"/>
              </a:endParaRPr>
            </a:p>
          </p:txBody>
        </p:sp>
        <p:sp>
          <p:nvSpPr>
            <p:cNvPr id="24" name="TextBox 16"/>
            <p:cNvSpPr txBox="1"/>
            <p:nvPr>
              <p:custDataLst>
                <p:tags r:id="rId12"/>
              </p:custDataLst>
            </p:nvPr>
          </p:nvSpPr>
          <p:spPr>
            <a:xfrm>
              <a:off x="5231906" y="1156835"/>
              <a:ext cx="3108046" cy="424486"/>
            </a:xfrm>
            <a:prstGeom prst="rect">
              <a:avLst/>
            </a:prstGeom>
            <a:noFill/>
          </p:spPr>
          <p:txBody>
            <a:bodyPr wrap="square" rtlCol="0">
              <a:spAutoFit/>
            </a:bodyPr>
            <a:lstStyle/>
            <a:p>
              <a:pPr algn="ctr"/>
              <a:r>
                <a:rPr lang="zh-CN" altLang="en-US" sz="2320" b="1" dirty="0">
                  <a:solidFill>
                    <a:schemeClr val="accent1"/>
                  </a:solidFill>
                  <a:latin typeface="微软雅黑" panose="020B0503020204020204" pitchFamily="34" charset="-122"/>
                  <a:ea typeface="微软雅黑" panose="020B0503020204020204" pitchFamily="34" charset="-122"/>
                  <a:sym typeface="+mn-ea"/>
                </a:rPr>
                <a:t>精神正常</a:t>
              </a:r>
              <a:endParaRPr lang="zh-CN" altLang="en-US" sz="2320" b="1" dirty="0">
                <a:solidFill>
                  <a:schemeClr val="accent1"/>
                </a:solidFill>
                <a:latin typeface="微软雅黑" panose="020B0503020204020204" pitchFamily="34" charset="-122"/>
                <a:ea typeface="微软雅黑" panose="020B0503020204020204" pitchFamily="34" charset="-122"/>
                <a:sym typeface="+mn-ea"/>
              </a:endParaRPr>
            </a:p>
          </p:txBody>
        </p:sp>
      </p:grpSp>
      <p:grpSp>
        <p:nvGrpSpPr>
          <p:cNvPr id="4" name="组合 3"/>
          <p:cNvGrpSpPr/>
          <p:nvPr>
            <p:custDataLst>
              <p:tags r:id="rId13"/>
            </p:custDataLst>
          </p:nvPr>
        </p:nvGrpSpPr>
        <p:grpSpPr>
          <a:xfrm>
            <a:off x="5199890" y="2942036"/>
            <a:ext cx="3777051" cy="480302"/>
            <a:chOff x="5166830" y="2873934"/>
            <a:chExt cx="3581400" cy="455422"/>
          </a:xfrm>
        </p:grpSpPr>
        <p:sp>
          <p:nvSpPr>
            <p:cNvPr id="20" name="Rectangle 12"/>
            <p:cNvSpPr>
              <a:spLocks noChangeArrowheads="1"/>
            </p:cNvSpPr>
            <p:nvPr>
              <p:custDataLst>
                <p:tags r:id="rId14"/>
              </p:custDataLst>
            </p:nvPr>
          </p:nvSpPr>
          <p:spPr bwMode="auto">
            <a:xfrm>
              <a:off x="5166830" y="2905493"/>
              <a:ext cx="3581400" cy="423863"/>
            </a:xfrm>
            <a:prstGeom prst="rect">
              <a:avLst/>
            </a:prstGeom>
            <a:solidFill>
              <a:srgbClr val="EBEAE2"/>
            </a:solidFill>
            <a:ln w="19050" cap="flat">
              <a:solidFill>
                <a:srgbClr val="EF5B43"/>
              </a:solidFill>
              <a:prstDash val="solid"/>
              <a:miter lim="800000"/>
            </a:ln>
            <a:effectLst>
              <a:outerShdw blurRad="63500" sx="102000" sy="102000" algn="ctr" rotWithShape="0">
                <a:prstClr val="black">
                  <a:alpha val="40000"/>
                </a:prstClr>
              </a:outerShdw>
            </a:effectLst>
          </p:spPr>
          <p:txBody>
            <a:bodyPr vert="horz" wrap="square" lIns="96435" tIns="48217" rIns="96435" bIns="48217" numCol="1" anchor="t" anchorCtr="0" compatLnSpc="1"/>
            <a:lstStyle/>
            <a:p>
              <a:endParaRPr lang="zh-CN" altLang="en-US" sz="100" dirty="0">
                <a:latin typeface="微软雅黑" panose="020B0503020204020204" pitchFamily="34" charset="-122"/>
                <a:ea typeface="微软雅黑" panose="020B0503020204020204" pitchFamily="34" charset="-122"/>
              </a:endParaRPr>
            </a:p>
          </p:txBody>
        </p:sp>
        <p:sp>
          <p:nvSpPr>
            <p:cNvPr id="26" name="TextBox 18"/>
            <p:cNvSpPr txBox="1"/>
            <p:nvPr>
              <p:custDataLst>
                <p:tags r:id="rId15"/>
              </p:custDataLst>
            </p:nvPr>
          </p:nvSpPr>
          <p:spPr>
            <a:xfrm>
              <a:off x="5229498" y="2873934"/>
              <a:ext cx="3108046" cy="424486"/>
            </a:xfrm>
            <a:prstGeom prst="rect">
              <a:avLst/>
            </a:prstGeom>
            <a:noFill/>
          </p:spPr>
          <p:txBody>
            <a:bodyPr wrap="square" rtlCol="0">
              <a:spAutoFit/>
            </a:bodyPr>
            <a:lstStyle/>
            <a:p>
              <a:pPr algn="ctr"/>
              <a:r>
                <a:rPr lang="zh-CN" altLang="en-US" sz="2320" b="1" dirty="0">
                  <a:solidFill>
                    <a:srgbClr val="EF5B43"/>
                  </a:solidFill>
                  <a:latin typeface="微软雅黑" panose="020B0503020204020204" pitchFamily="34" charset="-122"/>
                  <a:ea typeface="微软雅黑" panose="020B0503020204020204" pitchFamily="34" charset="-122"/>
                  <a:sym typeface="+mn-ea"/>
                </a:rPr>
                <a:t>精神正常</a:t>
              </a:r>
              <a:endParaRPr lang="zh-CN" altLang="en-US" sz="2320" b="1" dirty="0">
                <a:solidFill>
                  <a:srgbClr val="EF5B43"/>
                </a:solidFill>
                <a:latin typeface="微软雅黑" panose="020B0503020204020204" pitchFamily="34" charset="-122"/>
                <a:ea typeface="微软雅黑" panose="020B0503020204020204" pitchFamily="34" charset="-122"/>
              </a:endParaRPr>
            </a:p>
          </p:txBody>
        </p:sp>
      </p:grpSp>
      <p:grpSp>
        <p:nvGrpSpPr>
          <p:cNvPr id="5" name="组合 4"/>
          <p:cNvGrpSpPr/>
          <p:nvPr>
            <p:custDataLst>
              <p:tags r:id="rId16"/>
            </p:custDataLst>
          </p:nvPr>
        </p:nvGrpSpPr>
        <p:grpSpPr>
          <a:xfrm>
            <a:off x="5199890" y="4669993"/>
            <a:ext cx="3777051" cy="450941"/>
            <a:chOff x="5166830" y="4658093"/>
            <a:chExt cx="3581400" cy="427582"/>
          </a:xfrm>
        </p:grpSpPr>
        <p:sp>
          <p:nvSpPr>
            <p:cNvPr id="23" name="Rectangle 15"/>
            <p:cNvSpPr>
              <a:spLocks noChangeArrowheads="1"/>
            </p:cNvSpPr>
            <p:nvPr>
              <p:custDataLst>
                <p:tags r:id="rId17"/>
              </p:custDataLst>
            </p:nvPr>
          </p:nvSpPr>
          <p:spPr bwMode="auto">
            <a:xfrm>
              <a:off x="5166830" y="4658093"/>
              <a:ext cx="3581400" cy="423863"/>
            </a:xfrm>
            <a:prstGeom prst="rect">
              <a:avLst/>
            </a:prstGeom>
            <a:solidFill>
              <a:srgbClr val="EBEAE2"/>
            </a:solidFill>
            <a:ln w="19050" cap="flat">
              <a:solidFill>
                <a:srgbClr val="F2B973"/>
              </a:solidFill>
              <a:prstDash val="solid"/>
              <a:miter lim="800000"/>
            </a:ln>
            <a:effectLst>
              <a:outerShdw blurRad="63500" sx="102000" sy="102000" algn="ctr" rotWithShape="0">
                <a:prstClr val="black">
                  <a:alpha val="40000"/>
                </a:prstClr>
              </a:outerShdw>
            </a:effectLst>
          </p:spPr>
          <p:txBody>
            <a:bodyPr vert="horz" wrap="square" lIns="96435" tIns="48217" rIns="96435" bIns="48217" numCol="1" anchor="t" anchorCtr="0" compatLnSpc="1"/>
            <a:lstStyle/>
            <a:p>
              <a:endParaRPr lang="zh-CN" altLang="en-US" sz="100" dirty="0">
                <a:latin typeface="微软雅黑" panose="020B0503020204020204" pitchFamily="34" charset="-122"/>
                <a:ea typeface="微软雅黑" panose="020B0503020204020204" pitchFamily="34" charset="-122"/>
              </a:endParaRPr>
            </a:p>
          </p:txBody>
        </p:sp>
        <p:sp>
          <p:nvSpPr>
            <p:cNvPr id="29" name="TextBox 20"/>
            <p:cNvSpPr txBox="1"/>
            <p:nvPr>
              <p:custDataLst>
                <p:tags r:id="rId18"/>
              </p:custDataLst>
            </p:nvPr>
          </p:nvSpPr>
          <p:spPr>
            <a:xfrm>
              <a:off x="5403507" y="4661189"/>
              <a:ext cx="3108046" cy="424486"/>
            </a:xfrm>
            <a:prstGeom prst="rect">
              <a:avLst/>
            </a:prstGeom>
            <a:noFill/>
          </p:spPr>
          <p:txBody>
            <a:bodyPr wrap="square" rtlCol="0">
              <a:spAutoFit/>
            </a:bodyPr>
            <a:lstStyle/>
            <a:p>
              <a:pPr algn="ctr"/>
              <a:r>
                <a:rPr lang="zh-CN" altLang="en-US" sz="2320" b="1" dirty="0">
                  <a:solidFill>
                    <a:schemeClr val="accent6">
                      <a:lumMod val="75000"/>
                    </a:schemeClr>
                  </a:solidFill>
                  <a:latin typeface="微软雅黑" panose="020B0503020204020204" pitchFamily="34" charset="-122"/>
                  <a:ea typeface="微软雅黑" panose="020B0503020204020204" pitchFamily="34" charset="-122"/>
                  <a:sym typeface="+mn-ea"/>
                </a:rPr>
                <a:t>特殊对象</a:t>
              </a:r>
              <a:endParaRPr lang="zh-CN" altLang="en-US" sz="2320" b="1" dirty="0">
                <a:solidFill>
                  <a:schemeClr val="accent6">
                    <a:lumMod val="75000"/>
                  </a:schemeClr>
                </a:solidFill>
                <a:latin typeface="微软雅黑" panose="020B0503020204020204" pitchFamily="34" charset="-122"/>
                <a:ea typeface="微软雅黑" panose="020B0503020204020204" pitchFamily="34" charset="-122"/>
                <a:sym typeface="+mn-ea"/>
              </a:endParaRPr>
            </a:p>
          </p:txBody>
        </p:sp>
      </p:grpSp>
      <p:grpSp>
        <p:nvGrpSpPr>
          <p:cNvPr id="2" name="组合 1"/>
          <p:cNvGrpSpPr/>
          <p:nvPr/>
        </p:nvGrpSpPr>
        <p:grpSpPr>
          <a:xfrm>
            <a:off x="943040" y="2817256"/>
            <a:ext cx="2178167" cy="1885177"/>
            <a:chOff x="1247293" y="2830881"/>
            <a:chExt cx="2065338" cy="1787525"/>
          </a:xfrm>
          <a:solidFill>
            <a:schemeClr val="accent1">
              <a:lumMod val="50000"/>
            </a:schemeClr>
          </a:solidFill>
        </p:grpSpPr>
        <p:sp>
          <p:nvSpPr>
            <p:cNvPr id="10" name="Freeform 6"/>
            <p:cNvSpPr/>
            <p:nvPr/>
          </p:nvSpPr>
          <p:spPr bwMode="auto">
            <a:xfrm>
              <a:off x="1247293" y="2830881"/>
              <a:ext cx="2065338" cy="1787525"/>
            </a:xfrm>
            <a:custGeom>
              <a:avLst/>
              <a:gdLst>
                <a:gd name="T0" fmla="*/ 2143 w 2858"/>
                <a:gd name="T1" fmla="*/ 0 h 2475"/>
                <a:gd name="T2" fmla="*/ 2501 w 2858"/>
                <a:gd name="T3" fmla="*/ 619 h 2475"/>
                <a:gd name="T4" fmla="*/ 2858 w 2858"/>
                <a:gd name="T5" fmla="*/ 1238 h 2475"/>
                <a:gd name="T6" fmla="*/ 2501 w 2858"/>
                <a:gd name="T7" fmla="*/ 1856 h 2475"/>
                <a:gd name="T8" fmla="*/ 2143 w 2858"/>
                <a:gd name="T9" fmla="*/ 2475 h 2475"/>
                <a:gd name="T10" fmla="*/ 1429 w 2858"/>
                <a:gd name="T11" fmla="*/ 2475 h 2475"/>
                <a:gd name="T12" fmla="*/ 714 w 2858"/>
                <a:gd name="T13" fmla="*/ 2475 h 2475"/>
                <a:gd name="T14" fmla="*/ 357 w 2858"/>
                <a:gd name="T15" fmla="*/ 1856 h 2475"/>
                <a:gd name="T16" fmla="*/ 0 w 2858"/>
                <a:gd name="T17" fmla="*/ 1238 h 2475"/>
                <a:gd name="T18" fmla="*/ 357 w 2858"/>
                <a:gd name="T19" fmla="*/ 619 h 2475"/>
                <a:gd name="T20" fmla="*/ 714 w 2858"/>
                <a:gd name="T21" fmla="*/ 0 h 2475"/>
                <a:gd name="T22" fmla="*/ 1429 w 2858"/>
                <a:gd name="T23" fmla="*/ 0 h 2475"/>
                <a:gd name="T24" fmla="*/ 2143 w 2858"/>
                <a:gd name="T25" fmla="*/ 0 h 2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58" h="2475">
                  <a:moveTo>
                    <a:pt x="2143" y="0"/>
                  </a:moveTo>
                  <a:lnTo>
                    <a:pt x="2501" y="619"/>
                  </a:lnTo>
                  <a:lnTo>
                    <a:pt x="2858" y="1238"/>
                  </a:lnTo>
                  <a:lnTo>
                    <a:pt x="2501" y="1856"/>
                  </a:lnTo>
                  <a:lnTo>
                    <a:pt x="2143" y="2475"/>
                  </a:lnTo>
                  <a:lnTo>
                    <a:pt x="1429" y="2475"/>
                  </a:lnTo>
                  <a:lnTo>
                    <a:pt x="714" y="2475"/>
                  </a:lnTo>
                  <a:lnTo>
                    <a:pt x="357" y="1856"/>
                  </a:lnTo>
                  <a:lnTo>
                    <a:pt x="0" y="1238"/>
                  </a:lnTo>
                  <a:lnTo>
                    <a:pt x="357" y="619"/>
                  </a:lnTo>
                  <a:lnTo>
                    <a:pt x="714" y="0"/>
                  </a:lnTo>
                  <a:lnTo>
                    <a:pt x="1429" y="0"/>
                  </a:lnTo>
                  <a:lnTo>
                    <a:pt x="2143" y="0"/>
                  </a:lnTo>
                  <a:close/>
                </a:path>
              </a:pathLst>
            </a:custGeom>
            <a:grp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6435" tIns="48217" rIns="96435" bIns="48217" numCol="1" anchor="t" anchorCtr="0" compatLnSpc="1"/>
            <a:lstStyle/>
            <a:p>
              <a:endParaRPr lang="zh-CN" altLang="en-US" sz="100" dirty="0">
                <a:latin typeface="微软雅黑" panose="020B0503020204020204" pitchFamily="34" charset="-122"/>
                <a:ea typeface="微软雅黑" panose="020B0503020204020204" pitchFamily="34" charset="-122"/>
              </a:endParaRPr>
            </a:p>
          </p:txBody>
        </p:sp>
        <p:sp>
          <p:nvSpPr>
            <p:cNvPr id="31" name="TextBox 22"/>
            <p:cNvSpPr txBox="1"/>
            <p:nvPr/>
          </p:nvSpPr>
          <p:spPr>
            <a:xfrm>
              <a:off x="1530393" y="3405062"/>
              <a:ext cx="1499007" cy="640642"/>
            </a:xfrm>
            <a:prstGeom prst="rect">
              <a:avLst/>
            </a:prstGeom>
            <a:grpFill/>
          </p:spPr>
          <p:txBody>
            <a:bodyPr wrap="square" rtlCol="0">
              <a:spAutoFit/>
            </a:bodyPr>
            <a:lstStyle/>
            <a:p>
              <a:pPr algn="ctr"/>
              <a:r>
                <a:rPr lang="zh-CN" altLang="en-US" sz="3795" b="1" dirty="0">
                  <a:solidFill>
                    <a:schemeClr val="bg2"/>
                  </a:solidFill>
                  <a:latin typeface="微软雅黑" panose="020B0503020204020204" pitchFamily="34" charset="-122"/>
                  <a:ea typeface="微软雅黑" panose="020B0503020204020204" pitchFamily="34" charset="-122"/>
                </a:rPr>
                <a:t>对象</a:t>
              </a:r>
              <a:endParaRPr lang="zh-CN" altLang="en-US" sz="3795" b="1" dirty="0">
                <a:solidFill>
                  <a:schemeClr val="bg2"/>
                </a:solidFill>
                <a:latin typeface="微软雅黑" panose="020B0503020204020204" pitchFamily="34" charset="-122"/>
                <a:ea typeface="微软雅黑" panose="020B0503020204020204" pitchFamily="34" charset="-122"/>
              </a:endParaRPr>
            </a:p>
          </p:txBody>
        </p:sp>
      </p:grpSp>
      <p:sp>
        <p:nvSpPr>
          <p:cNvPr id="32" name="TextBox 42"/>
          <p:cNvSpPr txBox="1"/>
          <p:nvPr/>
        </p:nvSpPr>
        <p:spPr>
          <a:xfrm>
            <a:off x="1157670" y="285286"/>
            <a:ext cx="3848733" cy="453390"/>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zh-CN" altLang="en-US" sz="2950">
                <a:sym typeface="+mn-ea"/>
              </a:rPr>
              <a:t>心理咨询的对象</a:t>
            </a:r>
            <a:endParaRPr lang="zh-CN" altLang="en-US" sz="2955" b="0" dirty="0">
              <a:solidFill>
                <a:srgbClr val="756271"/>
              </a:solidFill>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0" dur="1000" fill="hold"/>
                                        <p:tgtEl>
                                          <p:spTgt spid="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left)">
                                      <p:cBhvr>
                                        <p:cTn id="18" dur="500"/>
                                        <p:tgtEl>
                                          <p:spTgt spid="15"/>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wipe(left)">
                                      <p:cBhvr>
                                        <p:cTn id="21" dur="500"/>
                                        <p:tgtEl>
                                          <p:spTgt spid="16"/>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wipe(left)">
                                      <p:cBhvr>
                                        <p:cTn id="24" dur="500"/>
                                        <p:tgtEl>
                                          <p:spTgt spid="21"/>
                                        </p:tgtEl>
                                      </p:cBhvr>
                                    </p:animEffect>
                                  </p:childTnLst>
                                </p:cTn>
                              </p:par>
                            </p:childTnLst>
                          </p:cTn>
                        </p:par>
                        <p:par>
                          <p:cTn id="25" fill="hold">
                            <p:stCondLst>
                              <p:cond delay="1500"/>
                            </p:stCondLst>
                            <p:childTnLst>
                              <p:par>
                                <p:cTn id="26" presetID="16" presetClass="entr" presetSubtype="37"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barn(outVertical)">
                                      <p:cBhvr>
                                        <p:cTn id="28" dur="500"/>
                                        <p:tgtEl>
                                          <p:spTgt spid="3"/>
                                        </p:tgtEl>
                                      </p:cBhvr>
                                    </p:animEffect>
                                  </p:childTnLst>
                                </p:cTn>
                              </p:par>
                            </p:childTnLst>
                          </p:cTn>
                        </p:par>
                        <p:par>
                          <p:cTn id="29" fill="hold">
                            <p:stCondLst>
                              <p:cond delay="2000"/>
                            </p:stCondLst>
                            <p:childTnLst>
                              <p:par>
                                <p:cTn id="30" presetID="42" presetClass="entr" presetSubtype="0"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1000"/>
                                        <p:tgtEl>
                                          <p:spTgt spid="6"/>
                                        </p:tgtEl>
                                      </p:cBhvr>
                                    </p:animEffect>
                                    <p:anim calcmode="lin" valueType="num">
                                      <p:cBhvr>
                                        <p:cTn id="33" dur="1000" fill="hold"/>
                                        <p:tgtEl>
                                          <p:spTgt spid="6"/>
                                        </p:tgtEl>
                                        <p:attrNameLst>
                                          <p:attrName>ppt_x</p:attrName>
                                        </p:attrNameLst>
                                      </p:cBhvr>
                                      <p:tavLst>
                                        <p:tav tm="0">
                                          <p:val>
                                            <p:strVal val="#ppt_x"/>
                                          </p:val>
                                        </p:tav>
                                        <p:tav tm="100000">
                                          <p:val>
                                            <p:strVal val="#ppt_x"/>
                                          </p:val>
                                        </p:tav>
                                      </p:tavLst>
                                    </p:anim>
                                    <p:anim calcmode="lin" valueType="num">
                                      <p:cBhvr>
                                        <p:cTn id="34" dur="1000" fill="hold"/>
                                        <p:tgtEl>
                                          <p:spTgt spid="6"/>
                                        </p:tgtEl>
                                        <p:attrNameLst>
                                          <p:attrName>ppt_y</p:attrName>
                                        </p:attrNameLst>
                                      </p:cBhvr>
                                      <p:tavLst>
                                        <p:tav tm="0">
                                          <p:val>
                                            <p:strVal val="#ppt_y+.1"/>
                                          </p:val>
                                        </p:tav>
                                        <p:tav tm="100000">
                                          <p:val>
                                            <p:strVal val="#ppt_y"/>
                                          </p:val>
                                        </p:tav>
                                      </p:tavLst>
                                    </p:anim>
                                  </p:childTnLst>
                                </p:cTn>
                              </p:par>
                            </p:childTnLst>
                          </p:cTn>
                        </p:par>
                        <p:par>
                          <p:cTn id="35" fill="hold">
                            <p:stCondLst>
                              <p:cond delay="3000"/>
                            </p:stCondLst>
                            <p:childTnLst>
                              <p:par>
                                <p:cTn id="36" presetID="16" presetClass="entr" presetSubtype="37" fill="hold" nodeType="afterEffect">
                                  <p:stCondLst>
                                    <p:cond delay="0"/>
                                  </p:stCondLst>
                                  <p:childTnLst>
                                    <p:set>
                                      <p:cBhvr>
                                        <p:cTn id="37" dur="1" fill="hold">
                                          <p:stCondLst>
                                            <p:cond delay="0"/>
                                          </p:stCondLst>
                                        </p:cTn>
                                        <p:tgtEl>
                                          <p:spTgt spid="4"/>
                                        </p:tgtEl>
                                        <p:attrNameLst>
                                          <p:attrName>style.visibility</p:attrName>
                                        </p:attrNameLst>
                                      </p:cBhvr>
                                      <p:to>
                                        <p:strVal val="visible"/>
                                      </p:to>
                                    </p:set>
                                    <p:animEffect transition="in" filter="barn(outVertical)">
                                      <p:cBhvr>
                                        <p:cTn id="38" dur="500"/>
                                        <p:tgtEl>
                                          <p:spTgt spid="4"/>
                                        </p:tgtEl>
                                      </p:cBhvr>
                                    </p:animEffect>
                                  </p:childTnLst>
                                </p:cTn>
                              </p:par>
                            </p:childTnLst>
                          </p:cTn>
                        </p:par>
                        <p:par>
                          <p:cTn id="39" fill="hold">
                            <p:stCondLst>
                              <p:cond delay="3500"/>
                            </p:stCondLst>
                            <p:childTnLst>
                              <p:par>
                                <p:cTn id="40" presetID="42" presetClass="entr" presetSubtype="0" fill="hold" nodeType="after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1000"/>
                                        <p:tgtEl>
                                          <p:spTgt spid="7"/>
                                        </p:tgtEl>
                                      </p:cBhvr>
                                    </p:animEffect>
                                    <p:anim calcmode="lin" valueType="num">
                                      <p:cBhvr>
                                        <p:cTn id="43" dur="1000" fill="hold"/>
                                        <p:tgtEl>
                                          <p:spTgt spid="7"/>
                                        </p:tgtEl>
                                        <p:attrNameLst>
                                          <p:attrName>ppt_x</p:attrName>
                                        </p:attrNameLst>
                                      </p:cBhvr>
                                      <p:tavLst>
                                        <p:tav tm="0">
                                          <p:val>
                                            <p:strVal val="#ppt_x"/>
                                          </p:val>
                                        </p:tav>
                                        <p:tav tm="100000">
                                          <p:val>
                                            <p:strVal val="#ppt_x"/>
                                          </p:val>
                                        </p:tav>
                                      </p:tavLst>
                                    </p:anim>
                                    <p:anim calcmode="lin" valueType="num">
                                      <p:cBhvr>
                                        <p:cTn id="44" dur="1000" fill="hold"/>
                                        <p:tgtEl>
                                          <p:spTgt spid="7"/>
                                        </p:tgtEl>
                                        <p:attrNameLst>
                                          <p:attrName>ppt_y</p:attrName>
                                        </p:attrNameLst>
                                      </p:cBhvr>
                                      <p:tavLst>
                                        <p:tav tm="0">
                                          <p:val>
                                            <p:strVal val="#ppt_y+.1"/>
                                          </p:val>
                                        </p:tav>
                                        <p:tav tm="100000">
                                          <p:val>
                                            <p:strVal val="#ppt_y"/>
                                          </p:val>
                                        </p:tav>
                                      </p:tavLst>
                                    </p:anim>
                                  </p:childTnLst>
                                </p:cTn>
                              </p:par>
                            </p:childTnLst>
                          </p:cTn>
                        </p:par>
                        <p:par>
                          <p:cTn id="45" fill="hold">
                            <p:stCondLst>
                              <p:cond delay="4500"/>
                            </p:stCondLst>
                            <p:childTnLst>
                              <p:par>
                                <p:cTn id="46" presetID="16" presetClass="entr" presetSubtype="37" fill="hold" nodeType="after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barn(outVertical)">
                                      <p:cBhvr>
                                        <p:cTn id="48" dur="500"/>
                                        <p:tgtEl>
                                          <p:spTgt spid="5"/>
                                        </p:tgtEl>
                                      </p:cBhvr>
                                    </p:animEffect>
                                  </p:childTnLst>
                                </p:cTn>
                              </p:par>
                            </p:childTnLst>
                          </p:cTn>
                        </p:par>
                        <p:par>
                          <p:cTn id="49" fill="hold">
                            <p:stCondLst>
                              <p:cond delay="5000"/>
                            </p:stCondLst>
                            <p:childTnLst>
                              <p:par>
                                <p:cTn id="50" presetID="42" presetClass="entr" presetSubtype="0" fill="hold" nodeType="afterEffect">
                                  <p:stCondLst>
                                    <p:cond delay="0"/>
                                  </p:stCondLst>
                                  <p:childTnLst>
                                    <p:set>
                                      <p:cBhvr>
                                        <p:cTn id="51" dur="1" fill="hold">
                                          <p:stCondLst>
                                            <p:cond delay="0"/>
                                          </p:stCondLst>
                                        </p:cTn>
                                        <p:tgtEl>
                                          <p:spTgt spid="33"/>
                                        </p:tgtEl>
                                        <p:attrNameLst>
                                          <p:attrName>style.visibility</p:attrName>
                                        </p:attrNameLst>
                                      </p:cBhvr>
                                      <p:to>
                                        <p:strVal val="visible"/>
                                      </p:to>
                                    </p:set>
                                    <p:animEffect transition="in" filter="fade">
                                      <p:cBhvr>
                                        <p:cTn id="52" dur="1000"/>
                                        <p:tgtEl>
                                          <p:spTgt spid="33"/>
                                        </p:tgtEl>
                                      </p:cBhvr>
                                    </p:animEffect>
                                    <p:anim calcmode="lin" valueType="num">
                                      <p:cBhvr>
                                        <p:cTn id="53" dur="1000" fill="hold"/>
                                        <p:tgtEl>
                                          <p:spTgt spid="33"/>
                                        </p:tgtEl>
                                        <p:attrNameLst>
                                          <p:attrName>ppt_x</p:attrName>
                                        </p:attrNameLst>
                                      </p:cBhvr>
                                      <p:tavLst>
                                        <p:tav tm="0">
                                          <p:val>
                                            <p:strVal val="#ppt_x"/>
                                          </p:val>
                                        </p:tav>
                                        <p:tav tm="100000">
                                          <p:val>
                                            <p:strVal val="#ppt_x"/>
                                          </p:val>
                                        </p:tav>
                                      </p:tavLst>
                                    </p:anim>
                                    <p:anim calcmode="lin" valueType="num">
                                      <p:cBhvr>
                                        <p:cTn id="54"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P spid="16" grpId="0" bldLvl="0" animBg="1"/>
      <p:bldP spid="21"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custDataLst>
              <p:tags r:id="rId1"/>
            </p:custDataLst>
          </p:nvPr>
        </p:nvGrpSpPr>
        <p:grpSpPr>
          <a:xfrm>
            <a:off x="1002665" y="1834515"/>
            <a:ext cx="2067560" cy="2677795"/>
            <a:chOff x="1519638" y="1590642"/>
            <a:chExt cx="2268537" cy="3128962"/>
          </a:xfrm>
        </p:grpSpPr>
        <p:sp>
          <p:nvSpPr>
            <p:cNvPr id="10" name="Freeform 5"/>
            <p:cNvSpPr/>
            <p:nvPr>
              <p:custDataLst>
                <p:tags r:id="rId2"/>
              </p:custDataLst>
            </p:nvPr>
          </p:nvSpPr>
          <p:spPr bwMode="auto">
            <a:xfrm>
              <a:off x="1519638" y="1970054"/>
              <a:ext cx="2268537" cy="2749550"/>
            </a:xfrm>
            <a:custGeom>
              <a:avLst/>
              <a:gdLst>
                <a:gd name="T0" fmla="*/ 1551 w 3102"/>
                <a:gd name="T1" fmla="*/ 0 h 3756"/>
                <a:gd name="T2" fmla="*/ 3102 w 3102"/>
                <a:gd name="T3" fmla="*/ 1551 h 3756"/>
                <a:gd name="T4" fmla="*/ 2632 w 3102"/>
                <a:gd name="T5" fmla="*/ 2662 h 3756"/>
                <a:gd name="T6" fmla="*/ 1551 w 3102"/>
                <a:gd name="T7" fmla="*/ 3756 h 3756"/>
                <a:gd name="T8" fmla="*/ 507 w 3102"/>
                <a:gd name="T9" fmla="*/ 2698 h 3756"/>
                <a:gd name="T10" fmla="*/ 0 w 3102"/>
                <a:gd name="T11" fmla="*/ 1551 h 3756"/>
                <a:gd name="T12" fmla="*/ 1551 w 3102"/>
                <a:gd name="T13" fmla="*/ 0 h 3756"/>
              </a:gdLst>
              <a:ahLst/>
              <a:cxnLst>
                <a:cxn ang="0">
                  <a:pos x="T0" y="T1"/>
                </a:cxn>
                <a:cxn ang="0">
                  <a:pos x="T2" y="T3"/>
                </a:cxn>
                <a:cxn ang="0">
                  <a:pos x="T4" y="T5"/>
                </a:cxn>
                <a:cxn ang="0">
                  <a:pos x="T6" y="T7"/>
                </a:cxn>
                <a:cxn ang="0">
                  <a:pos x="T8" y="T9"/>
                </a:cxn>
                <a:cxn ang="0">
                  <a:pos x="T10" y="T11"/>
                </a:cxn>
                <a:cxn ang="0">
                  <a:pos x="T12" y="T13"/>
                </a:cxn>
              </a:cxnLst>
              <a:rect l="0" t="0" r="r" b="b"/>
              <a:pathLst>
                <a:path w="3102" h="3756">
                  <a:moveTo>
                    <a:pt x="1551" y="0"/>
                  </a:moveTo>
                  <a:cubicBezTo>
                    <a:pt x="2407" y="0"/>
                    <a:pt x="3102" y="695"/>
                    <a:pt x="3102" y="1551"/>
                  </a:cubicBezTo>
                  <a:cubicBezTo>
                    <a:pt x="3102" y="1987"/>
                    <a:pt x="2922" y="2381"/>
                    <a:pt x="2632" y="2662"/>
                  </a:cubicBezTo>
                  <a:cubicBezTo>
                    <a:pt x="2558" y="2748"/>
                    <a:pt x="1656" y="3650"/>
                    <a:pt x="1551" y="3756"/>
                  </a:cubicBezTo>
                  <a:cubicBezTo>
                    <a:pt x="1437" y="3642"/>
                    <a:pt x="576" y="2768"/>
                    <a:pt x="507" y="2698"/>
                  </a:cubicBezTo>
                  <a:cubicBezTo>
                    <a:pt x="195" y="2414"/>
                    <a:pt x="0" y="2006"/>
                    <a:pt x="0" y="1551"/>
                  </a:cubicBezTo>
                  <a:cubicBezTo>
                    <a:pt x="0" y="695"/>
                    <a:pt x="694" y="0"/>
                    <a:pt x="1551" y="0"/>
                  </a:cubicBezTo>
                  <a:close/>
                </a:path>
              </a:pathLst>
            </a:custGeom>
            <a:solidFill>
              <a:srgbClr val="5ABB93"/>
            </a:solidFill>
            <a:ln>
              <a:solidFill>
                <a:schemeClr val="tx2">
                  <a:lumMod val="75000"/>
                </a:schemeClr>
              </a:solidFill>
            </a:ln>
          </p:spPr>
          <p:txBody>
            <a:bodyPr vert="horz" wrap="square" lIns="96435" tIns="48217" rIns="96435" bIns="48217" numCol="1" anchor="t" anchorCtr="0" compatLnSpc="1"/>
            <a:lstStyle/>
            <a:p>
              <a:endParaRPr lang="zh-CN" altLang="en-US" sz="100" dirty="0">
                <a:latin typeface="微软雅黑" panose="020B0503020204020204" pitchFamily="34" charset="-122"/>
                <a:ea typeface="微软雅黑" panose="020B0503020204020204" pitchFamily="34" charset="-122"/>
              </a:endParaRPr>
            </a:p>
          </p:txBody>
        </p:sp>
        <p:sp>
          <p:nvSpPr>
            <p:cNvPr id="15" name="Oval 6"/>
            <p:cNvSpPr>
              <a:spLocks noChangeArrowheads="1"/>
            </p:cNvSpPr>
            <p:nvPr>
              <p:custDataLst>
                <p:tags r:id="rId3"/>
              </p:custDataLst>
            </p:nvPr>
          </p:nvSpPr>
          <p:spPr bwMode="auto">
            <a:xfrm>
              <a:off x="2281638" y="1590642"/>
              <a:ext cx="744537" cy="744538"/>
            </a:xfrm>
            <a:prstGeom prst="ellipse">
              <a:avLst/>
            </a:prstGeom>
            <a:solidFill>
              <a:srgbClr val="5ABB93"/>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6435" tIns="48217" rIns="96435" bIns="48217" numCol="1" anchor="t" anchorCtr="0" compatLnSpc="1"/>
            <a:lstStyle/>
            <a:p>
              <a:endParaRPr lang="zh-CN" altLang="en-US" sz="100" dirty="0">
                <a:latin typeface="微软雅黑" panose="020B0503020204020204" pitchFamily="34" charset="-122"/>
                <a:ea typeface="微软雅黑" panose="020B0503020204020204" pitchFamily="34" charset="-122"/>
              </a:endParaRPr>
            </a:p>
          </p:txBody>
        </p:sp>
        <p:sp>
          <p:nvSpPr>
            <p:cNvPr id="25" name="TextBox 15"/>
            <p:cNvSpPr txBox="1"/>
            <p:nvPr>
              <p:custDataLst>
                <p:tags r:id="rId4"/>
              </p:custDataLst>
            </p:nvPr>
          </p:nvSpPr>
          <p:spPr>
            <a:xfrm>
              <a:off x="1619967" y="2858336"/>
              <a:ext cx="1998208" cy="609914"/>
            </a:xfrm>
            <a:prstGeom prst="rect">
              <a:avLst/>
            </a:prstGeom>
            <a:noFill/>
          </p:spPr>
          <p:txBody>
            <a:bodyPr wrap="square" rtlCol="0">
              <a:spAutoFit/>
            </a:bodyPr>
            <a:lstStyle/>
            <a:p>
              <a:pPr algn="ctr"/>
              <a:r>
                <a:rPr lang="zh-CN" altLang="en-US" sz="2800" b="1">
                  <a:solidFill>
                    <a:schemeClr val="bg1"/>
                  </a:solidFill>
                  <a:latin typeface="微软雅黑" panose="020B0503020204020204" pitchFamily="34" charset="-122"/>
                  <a:ea typeface="微软雅黑" panose="020B0503020204020204" pitchFamily="34" charset="-122"/>
                  <a:sym typeface="+mn-ea"/>
                </a:rPr>
                <a:t>保密原则</a:t>
              </a:r>
              <a:endParaRPr lang="zh-CN" altLang="en-US" sz="2800" b="1" dirty="0">
                <a:solidFill>
                  <a:schemeClr val="bg1"/>
                </a:solidFill>
                <a:latin typeface="微软雅黑" panose="020B0503020204020204" pitchFamily="34" charset="-122"/>
                <a:ea typeface="微软雅黑" panose="020B0503020204020204" pitchFamily="34" charset="-122"/>
                <a:sym typeface="+mn-ea"/>
              </a:endParaRPr>
            </a:p>
          </p:txBody>
        </p:sp>
        <p:sp>
          <p:nvSpPr>
            <p:cNvPr id="26" name="文本框 25"/>
            <p:cNvSpPr txBox="1"/>
            <p:nvPr>
              <p:custDataLst>
                <p:tags r:id="rId5"/>
              </p:custDataLst>
            </p:nvPr>
          </p:nvSpPr>
          <p:spPr>
            <a:xfrm>
              <a:off x="2435104" y="1662684"/>
              <a:ext cx="591269" cy="638109"/>
            </a:xfrm>
            <a:prstGeom prst="rect">
              <a:avLst/>
            </a:prstGeom>
            <a:noFill/>
          </p:spPr>
          <p:txBody>
            <a:bodyPr wrap="square" rtlCol="0">
              <a:spAutoFit/>
            </a:bodyPr>
            <a:lstStyle/>
            <a:p>
              <a:r>
                <a:rPr lang="en-US" altLang="zh-CN" sz="2955" dirty="0">
                  <a:solidFill>
                    <a:schemeClr val="bg2"/>
                  </a:solidFill>
                  <a:latin typeface="微软雅黑" panose="020B0503020204020204" pitchFamily="34" charset="-122"/>
                  <a:ea typeface="微软雅黑" panose="020B0503020204020204" pitchFamily="34" charset="-122"/>
                </a:rPr>
                <a:t>1</a:t>
              </a:r>
              <a:endParaRPr lang="en-US" altLang="zh-CN" sz="2955" dirty="0">
                <a:solidFill>
                  <a:schemeClr val="bg2"/>
                </a:solidFill>
                <a:latin typeface="微软雅黑" panose="020B0503020204020204" pitchFamily="34" charset="-122"/>
                <a:ea typeface="微软雅黑" panose="020B0503020204020204" pitchFamily="34" charset="-122"/>
              </a:endParaRPr>
            </a:p>
          </p:txBody>
        </p:sp>
      </p:grpSp>
      <p:grpSp>
        <p:nvGrpSpPr>
          <p:cNvPr id="4" name="组合 3"/>
          <p:cNvGrpSpPr/>
          <p:nvPr>
            <p:custDataLst>
              <p:tags r:id="rId6"/>
            </p:custDataLst>
          </p:nvPr>
        </p:nvGrpSpPr>
        <p:grpSpPr>
          <a:xfrm>
            <a:off x="4304665" y="1835150"/>
            <a:ext cx="2096770" cy="2824480"/>
            <a:chOff x="4970863" y="1590642"/>
            <a:chExt cx="2268537" cy="3114956"/>
          </a:xfrm>
        </p:grpSpPr>
        <p:sp>
          <p:nvSpPr>
            <p:cNvPr id="16" name="Freeform 7"/>
            <p:cNvSpPr/>
            <p:nvPr>
              <p:custDataLst>
                <p:tags r:id="rId7"/>
              </p:custDataLst>
            </p:nvPr>
          </p:nvSpPr>
          <p:spPr bwMode="auto">
            <a:xfrm>
              <a:off x="4970863" y="1956048"/>
              <a:ext cx="2268537" cy="2749550"/>
            </a:xfrm>
            <a:custGeom>
              <a:avLst/>
              <a:gdLst>
                <a:gd name="T0" fmla="*/ 1551 w 3102"/>
                <a:gd name="T1" fmla="*/ 0 h 3756"/>
                <a:gd name="T2" fmla="*/ 3102 w 3102"/>
                <a:gd name="T3" fmla="*/ 1551 h 3756"/>
                <a:gd name="T4" fmla="*/ 2633 w 3102"/>
                <a:gd name="T5" fmla="*/ 2662 h 3756"/>
                <a:gd name="T6" fmla="*/ 1551 w 3102"/>
                <a:gd name="T7" fmla="*/ 3756 h 3756"/>
                <a:gd name="T8" fmla="*/ 507 w 3102"/>
                <a:gd name="T9" fmla="*/ 2698 h 3756"/>
                <a:gd name="T10" fmla="*/ 0 w 3102"/>
                <a:gd name="T11" fmla="*/ 1551 h 3756"/>
                <a:gd name="T12" fmla="*/ 1551 w 3102"/>
                <a:gd name="T13" fmla="*/ 0 h 3756"/>
              </a:gdLst>
              <a:ahLst/>
              <a:cxnLst>
                <a:cxn ang="0">
                  <a:pos x="T0" y="T1"/>
                </a:cxn>
                <a:cxn ang="0">
                  <a:pos x="T2" y="T3"/>
                </a:cxn>
                <a:cxn ang="0">
                  <a:pos x="T4" y="T5"/>
                </a:cxn>
                <a:cxn ang="0">
                  <a:pos x="T6" y="T7"/>
                </a:cxn>
                <a:cxn ang="0">
                  <a:pos x="T8" y="T9"/>
                </a:cxn>
                <a:cxn ang="0">
                  <a:pos x="T10" y="T11"/>
                </a:cxn>
                <a:cxn ang="0">
                  <a:pos x="T12" y="T13"/>
                </a:cxn>
              </a:cxnLst>
              <a:rect l="0" t="0" r="r" b="b"/>
              <a:pathLst>
                <a:path w="3102" h="3756">
                  <a:moveTo>
                    <a:pt x="1551" y="0"/>
                  </a:moveTo>
                  <a:cubicBezTo>
                    <a:pt x="2408" y="0"/>
                    <a:pt x="3102" y="695"/>
                    <a:pt x="3102" y="1551"/>
                  </a:cubicBezTo>
                  <a:cubicBezTo>
                    <a:pt x="3102" y="1987"/>
                    <a:pt x="2922" y="2381"/>
                    <a:pt x="2633" y="2662"/>
                  </a:cubicBezTo>
                  <a:cubicBezTo>
                    <a:pt x="2558" y="2748"/>
                    <a:pt x="1657" y="3650"/>
                    <a:pt x="1551" y="3756"/>
                  </a:cubicBezTo>
                  <a:cubicBezTo>
                    <a:pt x="1437" y="3642"/>
                    <a:pt x="576" y="2768"/>
                    <a:pt x="507" y="2698"/>
                  </a:cubicBezTo>
                  <a:cubicBezTo>
                    <a:pt x="196" y="2414"/>
                    <a:pt x="0" y="2006"/>
                    <a:pt x="0" y="1551"/>
                  </a:cubicBezTo>
                  <a:cubicBezTo>
                    <a:pt x="0" y="695"/>
                    <a:pt x="695" y="0"/>
                    <a:pt x="1551" y="0"/>
                  </a:cubicBezTo>
                  <a:close/>
                </a:path>
              </a:pathLst>
            </a:custGeom>
            <a:solidFill>
              <a:srgbClr val="756271"/>
            </a:solidFill>
            <a:ln>
              <a:solidFill>
                <a:schemeClr val="tx2">
                  <a:lumMod val="75000"/>
                </a:schemeClr>
              </a:solidFill>
            </a:ln>
          </p:spPr>
          <p:txBody>
            <a:bodyPr vert="horz" wrap="square" lIns="96435" tIns="48217" rIns="96435" bIns="48217" numCol="1" anchor="t" anchorCtr="0" compatLnSpc="1"/>
            <a:lstStyle/>
            <a:p>
              <a:endParaRPr lang="zh-CN" altLang="en-US" sz="100" dirty="0">
                <a:latin typeface="微软雅黑" panose="020B0503020204020204" pitchFamily="34" charset="-122"/>
                <a:ea typeface="微软雅黑" panose="020B0503020204020204" pitchFamily="34" charset="-122"/>
              </a:endParaRPr>
            </a:p>
          </p:txBody>
        </p:sp>
        <p:sp>
          <p:nvSpPr>
            <p:cNvPr id="17" name="Oval 8"/>
            <p:cNvSpPr>
              <a:spLocks noChangeArrowheads="1"/>
            </p:cNvSpPr>
            <p:nvPr>
              <p:custDataLst>
                <p:tags r:id="rId8"/>
              </p:custDataLst>
            </p:nvPr>
          </p:nvSpPr>
          <p:spPr bwMode="auto">
            <a:xfrm>
              <a:off x="5732863" y="1590642"/>
              <a:ext cx="744537" cy="744538"/>
            </a:xfrm>
            <a:prstGeom prst="ellipse">
              <a:avLst/>
            </a:prstGeom>
            <a:solidFill>
              <a:srgbClr val="75627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6435" tIns="48217" rIns="96435" bIns="48217" numCol="1" anchor="t" anchorCtr="0" compatLnSpc="1"/>
            <a:lstStyle/>
            <a:p>
              <a:endParaRPr lang="zh-CN" altLang="en-US" sz="100" dirty="0">
                <a:latin typeface="微软雅黑" panose="020B0503020204020204" pitchFamily="34" charset="-122"/>
                <a:ea typeface="微软雅黑" panose="020B0503020204020204" pitchFamily="34" charset="-122"/>
              </a:endParaRPr>
            </a:p>
          </p:txBody>
        </p:sp>
        <p:sp>
          <p:nvSpPr>
            <p:cNvPr id="29" name="TextBox 15"/>
            <p:cNvSpPr txBox="1"/>
            <p:nvPr>
              <p:custDataLst>
                <p:tags r:id="rId9"/>
              </p:custDataLst>
            </p:nvPr>
          </p:nvSpPr>
          <p:spPr>
            <a:xfrm>
              <a:off x="5232416" y="2631984"/>
              <a:ext cx="1739020" cy="575651"/>
            </a:xfrm>
            <a:prstGeom prst="rect">
              <a:avLst/>
            </a:prstGeom>
            <a:noFill/>
          </p:spPr>
          <p:txBody>
            <a:bodyPr wrap="square" rtlCol="0">
              <a:spAutoFit/>
            </a:bodyPr>
            <a:lstStyle/>
            <a:p>
              <a:pPr algn="ctr"/>
              <a:r>
                <a:rPr lang="zh-CN" altLang="en-US" sz="2800" b="1">
                  <a:solidFill>
                    <a:schemeClr val="bg1"/>
                  </a:solidFill>
                  <a:latin typeface="微软雅黑" panose="020B0503020204020204" pitchFamily="34" charset="-122"/>
                  <a:ea typeface="微软雅黑" panose="020B0503020204020204" pitchFamily="34" charset="-122"/>
                  <a:sym typeface="+mn-ea"/>
                </a:rPr>
                <a:t>平等原则</a:t>
              </a:r>
              <a:endParaRPr lang="zh-CN" altLang="en-US" sz="2800" b="1" dirty="0">
                <a:solidFill>
                  <a:schemeClr val="bg1"/>
                </a:solidFill>
                <a:latin typeface="微软雅黑" panose="020B0503020204020204" pitchFamily="34" charset="-122"/>
                <a:ea typeface="微软雅黑" panose="020B0503020204020204" pitchFamily="34" charset="-122"/>
                <a:sym typeface="+mn-ea"/>
              </a:endParaRPr>
            </a:p>
          </p:txBody>
        </p:sp>
        <p:sp>
          <p:nvSpPr>
            <p:cNvPr id="30" name="文本框 29"/>
            <p:cNvSpPr txBox="1"/>
            <p:nvPr>
              <p:custDataLst>
                <p:tags r:id="rId10"/>
              </p:custDataLst>
            </p:nvPr>
          </p:nvSpPr>
          <p:spPr>
            <a:xfrm>
              <a:off x="5886249" y="1662395"/>
              <a:ext cx="591269" cy="602262"/>
            </a:xfrm>
            <a:prstGeom prst="rect">
              <a:avLst/>
            </a:prstGeom>
            <a:noFill/>
          </p:spPr>
          <p:txBody>
            <a:bodyPr wrap="square" rtlCol="0">
              <a:spAutoFit/>
            </a:bodyPr>
            <a:lstStyle/>
            <a:p>
              <a:r>
                <a:rPr lang="en-US" altLang="zh-CN" sz="2955" dirty="0">
                  <a:solidFill>
                    <a:schemeClr val="bg2"/>
                  </a:solidFill>
                  <a:latin typeface="微软雅黑" panose="020B0503020204020204" pitchFamily="34" charset="-122"/>
                  <a:ea typeface="微软雅黑" panose="020B0503020204020204" pitchFamily="34" charset="-122"/>
                </a:rPr>
                <a:t>3</a:t>
              </a:r>
              <a:endParaRPr lang="en-US" altLang="zh-CN" sz="2955" dirty="0">
                <a:solidFill>
                  <a:schemeClr val="bg2"/>
                </a:solidFill>
                <a:latin typeface="微软雅黑" panose="020B0503020204020204" pitchFamily="34" charset="-122"/>
                <a:ea typeface="微软雅黑" panose="020B0503020204020204" pitchFamily="34" charset="-122"/>
              </a:endParaRPr>
            </a:p>
          </p:txBody>
        </p:sp>
      </p:grpSp>
      <p:grpSp>
        <p:nvGrpSpPr>
          <p:cNvPr id="6" name="组合 5"/>
          <p:cNvGrpSpPr/>
          <p:nvPr>
            <p:custDataLst>
              <p:tags r:id="rId11"/>
            </p:custDataLst>
          </p:nvPr>
        </p:nvGrpSpPr>
        <p:grpSpPr>
          <a:xfrm>
            <a:off x="7936865" y="1835150"/>
            <a:ext cx="2095500" cy="2677160"/>
            <a:chOff x="8422088" y="1590642"/>
            <a:chExt cx="2268537" cy="3128962"/>
          </a:xfrm>
        </p:grpSpPr>
        <p:sp>
          <p:nvSpPr>
            <p:cNvPr id="18" name="Freeform 9"/>
            <p:cNvSpPr/>
            <p:nvPr>
              <p:custDataLst>
                <p:tags r:id="rId12"/>
              </p:custDataLst>
            </p:nvPr>
          </p:nvSpPr>
          <p:spPr bwMode="auto">
            <a:xfrm>
              <a:off x="8422088" y="1970054"/>
              <a:ext cx="2268537" cy="2749550"/>
            </a:xfrm>
            <a:custGeom>
              <a:avLst/>
              <a:gdLst>
                <a:gd name="T0" fmla="*/ 1551 w 3102"/>
                <a:gd name="T1" fmla="*/ 0 h 3756"/>
                <a:gd name="T2" fmla="*/ 3102 w 3102"/>
                <a:gd name="T3" fmla="*/ 1551 h 3756"/>
                <a:gd name="T4" fmla="*/ 2633 w 3102"/>
                <a:gd name="T5" fmla="*/ 2662 h 3756"/>
                <a:gd name="T6" fmla="*/ 1551 w 3102"/>
                <a:gd name="T7" fmla="*/ 3756 h 3756"/>
                <a:gd name="T8" fmla="*/ 507 w 3102"/>
                <a:gd name="T9" fmla="*/ 2698 h 3756"/>
                <a:gd name="T10" fmla="*/ 0 w 3102"/>
                <a:gd name="T11" fmla="*/ 1551 h 3756"/>
                <a:gd name="T12" fmla="*/ 1551 w 3102"/>
                <a:gd name="T13" fmla="*/ 0 h 3756"/>
              </a:gdLst>
              <a:ahLst/>
              <a:cxnLst>
                <a:cxn ang="0">
                  <a:pos x="T0" y="T1"/>
                </a:cxn>
                <a:cxn ang="0">
                  <a:pos x="T2" y="T3"/>
                </a:cxn>
                <a:cxn ang="0">
                  <a:pos x="T4" y="T5"/>
                </a:cxn>
                <a:cxn ang="0">
                  <a:pos x="T6" y="T7"/>
                </a:cxn>
                <a:cxn ang="0">
                  <a:pos x="T8" y="T9"/>
                </a:cxn>
                <a:cxn ang="0">
                  <a:pos x="T10" y="T11"/>
                </a:cxn>
                <a:cxn ang="0">
                  <a:pos x="T12" y="T13"/>
                </a:cxn>
              </a:cxnLst>
              <a:rect l="0" t="0" r="r" b="b"/>
              <a:pathLst>
                <a:path w="3102" h="3756">
                  <a:moveTo>
                    <a:pt x="1551" y="0"/>
                  </a:moveTo>
                  <a:cubicBezTo>
                    <a:pt x="2408" y="0"/>
                    <a:pt x="3102" y="695"/>
                    <a:pt x="3102" y="1551"/>
                  </a:cubicBezTo>
                  <a:cubicBezTo>
                    <a:pt x="3102" y="1987"/>
                    <a:pt x="2922" y="2381"/>
                    <a:pt x="2633" y="2662"/>
                  </a:cubicBezTo>
                  <a:cubicBezTo>
                    <a:pt x="2559" y="2748"/>
                    <a:pt x="1657" y="3650"/>
                    <a:pt x="1551" y="3756"/>
                  </a:cubicBezTo>
                  <a:cubicBezTo>
                    <a:pt x="1438" y="3642"/>
                    <a:pt x="576" y="2768"/>
                    <a:pt x="507" y="2698"/>
                  </a:cubicBezTo>
                  <a:cubicBezTo>
                    <a:pt x="196" y="2414"/>
                    <a:pt x="0" y="2006"/>
                    <a:pt x="0" y="1551"/>
                  </a:cubicBezTo>
                  <a:cubicBezTo>
                    <a:pt x="0" y="695"/>
                    <a:pt x="695" y="0"/>
                    <a:pt x="1551" y="0"/>
                  </a:cubicBezTo>
                  <a:close/>
                </a:path>
              </a:pathLst>
            </a:custGeom>
            <a:solidFill>
              <a:srgbClr val="EF5B43"/>
            </a:solidFill>
            <a:ln>
              <a:solidFill>
                <a:schemeClr val="tx2">
                  <a:lumMod val="75000"/>
                </a:schemeClr>
              </a:solidFill>
            </a:ln>
          </p:spPr>
          <p:txBody>
            <a:bodyPr vert="horz" wrap="square" lIns="96435" tIns="48217" rIns="96435" bIns="48217" numCol="1" anchor="t" anchorCtr="0" compatLnSpc="1"/>
            <a:lstStyle/>
            <a:p>
              <a:endParaRPr lang="zh-CN" altLang="en-US" sz="100" dirty="0">
                <a:latin typeface="微软雅黑" panose="020B0503020204020204" pitchFamily="34" charset="-122"/>
                <a:ea typeface="微软雅黑" panose="020B0503020204020204" pitchFamily="34" charset="-122"/>
              </a:endParaRPr>
            </a:p>
          </p:txBody>
        </p:sp>
        <p:sp>
          <p:nvSpPr>
            <p:cNvPr id="19" name="Oval 10"/>
            <p:cNvSpPr>
              <a:spLocks noChangeArrowheads="1"/>
            </p:cNvSpPr>
            <p:nvPr>
              <p:custDataLst>
                <p:tags r:id="rId13"/>
              </p:custDataLst>
            </p:nvPr>
          </p:nvSpPr>
          <p:spPr bwMode="auto">
            <a:xfrm>
              <a:off x="9184088" y="1590642"/>
              <a:ext cx="744537" cy="744538"/>
            </a:xfrm>
            <a:prstGeom prst="ellipse">
              <a:avLst/>
            </a:prstGeom>
            <a:solidFill>
              <a:srgbClr val="EF5B43"/>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6435" tIns="48217" rIns="96435" bIns="48217" numCol="1" anchor="t" anchorCtr="0" compatLnSpc="1"/>
            <a:lstStyle/>
            <a:p>
              <a:endParaRPr lang="zh-CN" altLang="en-US" sz="100" dirty="0">
                <a:latin typeface="微软雅黑" panose="020B0503020204020204" pitchFamily="34" charset="-122"/>
                <a:ea typeface="微软雅黑" panose="020B0503020204020204" pitchFamily="34" charset="-122"/>
              </a:endParaRPr>
            </a:p>
          </p:txBody>
        </p:sp>
        <p:sp>
          <p:nvSpPr>
            <p:cNvPr id="32" name="TextBox 15"/>
            <p:cNvSpPr txBox="1"/>
            <p:nvPr>
              <p:custDataLst>
                <p:tags r:id="rId14"/>
              </p:custDataLst>
            </p:nvPr>
          </p:nvSpPr>
          <p:spPr>
            <a:xfrm>
              <a:off x="8718910" y="2674177"/>
              <a:ext cx="1739020" cy="970008"/>
            </a:xfrm>
            <a:prstGeom prst="rect">
              <a:avLst/>
            </a:prstGeom>
            <a:noFill/>
            <a:ln>
              <a:noFill/>
            </a:ln>
          </p:spPr>
          <p:txBody>
            <a:bodyPr wrap="square" rtlCol="0">
              <a:spAutoFit/>
            </a:bodyPr>
            <a:lstStyle/>
            <a:p>
              <a:pPr algn="ctr"/>
              <a:r>
                <a:rPr lang="zh-CN" altLang="en-US" sz="2400" b="1">
                  <a:solidFill>
                    <a:schemeClr val="bg1"/>
                  </a:solidFill>
                  <a:latin typeface="微软雅黑" panose="020B0503020204020204" pitchFamily="34" charset="-122"/>
                  <a:ea typeface="微软雅黑" panose="020B0503020204020204" pitchFamily="34" charset="-122"/>
                  <a:sym typeface="+mn-ea"/>
                </a:rPr>
                <a:t>价值中立原则</a:t>
              </a:r>
              <a:endParaRPr lang="zh-CN" altLang="en-US" sz="2400" b="1" dirty="0">
                <a:solidFill>
                  <a:schemeClr val="bg1"/>
                </a:solidFill>
                <a:latin typeface="微软雅黑" panose="020B0503020204020204" pitchFamily="34" charset="-122"/>
                <a:ea typeface="微软雅黑" panose="020B0503020204020204" pitchFamily="34" charset="-122"/>
                <a:sym typeface="+mn-ea"/>
              </a:endParaRPr>
            </a:p>
          </p:txBody>
        </p:sp>
        <p:sp>
          <p:nvSpPr>
            <p:cNvPr id="33" name="文本框 32"/>
            <p:cNvSpPr txBox="1"/>
            <p:nvPr>
              <p:custDataLst>
                <p:tags r:id="rId15"/>
              </p:custDataLst>
            </p:nvPr>
          </p:nvSpPr>
          <p:spPr>
            <a:xfrm>
              <a:off x="9337253" y="1695111"/>
              <a:ext cx="591269" cy="638261"/>
            </a:xfrm>
            <a:prstGeom prst="rect">
              <a:avLst/>
            </a:prstGeom>
            <a:noFill/>
          </p:spPr>
          <p:txBody>
            <a:bodyPr wrap="square" rtlCol="0">
              <a:spAutoFit/>
            </a:bodyPr>
            <a:lstStyle/>
            <a:p>
              <a:r>
                <a:rPr lang="en-US" altLang="zh-CN" sz="2955" dirty="0">
                  <a:solidFill>
                    <a:schemeClr val="bg2"/>
                  </a:solidFill>
                  <a:latin typeface="微软雅黑" panose="020B0503020204020204" pitchFamily="34" charset="-122"/>
                  <a:ea typeface="微软雅黑" panose="020B0503020204020204" pitchFamily="34" charset="-122"/>
                </a:rPr>
                <a:t>5</a:t>
              </a:r>
              <a:endParaRPr lang="zh-CN" altLang="en-US" sz="2955" dirty="0">
                <a:solidFill>
                  <a:schemeClr val="bg2"/>
                </a:solidFill>
                <a:latin typeface="微软雅黑" panose="020B0503020204020204" pitchFamily="34" charset="-122"/>
                <a:ea typeface="微软雅黑" panose="020B0503020204020204" pitchFamily="34" charset="-122"/>
              </a:endParaRPr>
            </a:p>
          </p:txBody>
        </p:sp>
      </p:grpSp>
      <p:grpSp>
        <p:nvGrpSpPr>
          <p:cNvPr id="3" name="组合 2"/>
          <p:cNvGrpSpPr/>
          <p:nvPr>
            <p:custDataLst>
              <p:tags r:id="rId16"/>
            </p:custDataLst>
          </p:nvPr>
        </p:nvGrpSpPr>
        <p:grpSpPr>
          <a:xfrm>
            <a:off x="2586990" y="3689985"/>
            <a:ext cx="2077720" cy="2685415"/>
            <a:chOff x="3245250" y="3320883"/>
            <a:chExt cx="2268537" cy="3213645"/>
          </a:xfrm>
          <a:solidFill>
            <a:schemeClr val="accent1"/>
          </a:solidFill>
        </p:grpSpPr>
        <p:sp>
          <p:nvSpPr>
            <p:cNvPr id="20" name="Freeform 11"/>
            <p:cNvSpPr/>
            <p:nvPr>
              <p:custDataLst>
                <p:tags r:id="rId17"/>
              </p:custDataLst>
            </p:nvPr>
          </p:nvSpPr>
          <p:spPr bwMode="auto">
            <a:xfrm>
              <a:off x="3245250" y="3320883"/>
              <a:ext cx="2268537" cy="2747963"/>
            </a:xfrm>
            <a:custGeom>
              <a:avLst/>
              <a:gdLst>
                <a:gd name="T0" fmla="*/ 1550 w 3101"/>
                <a:gd name="T1" fmla="*/ 3756 h 3756"/>
                <a:gd name="T2" fmla="*/ 3101 w 3101"/>
                <a:gd name="T3" fmla="*/ 2205 h 3756"/>
                <a:gd name="T4" fmla="*/ 2632 w 3101"/>
                <a:gd name="T5" fmla="*/ 1093 h 3756"/>
                <a:gd name="T6" fmla="*/ 1551 w 3101"/>
                <a:gd name="T7" fmla="*/ 0 h 3756"/>
                <a:gd name="T8" fmla="*/ 506 w 3101"/>
                <a:gd name="T9" fmla="*/ 1058 h 3756"/>
                <a:gd name="T10" fmla="*/ 0 w 3101"/>
                <a:gd name="T11" fmla="*/ 2205 h 3756"/>
                <a:gd name="T12" fmla="*/ 1550 w 3101"/>
                <a:gd name="T13" fmla="*/ 3756 h 3756"/>
              </a:gdLst>
              <a:ahLst/>
              <a:cxnLst>
                <a:cxn ang="0">
                  <a:pos x="T0" y="T1"/>
                </a:cxn>
                <a:cxn ang="0">
                  <a:pos x="T2" y="T3"/>
                </a:cxn>
                <a:cxn ang="0">
                  <a:pos x="T4" y="T5"/>
                </a:cxn>
                <a:cxn ang="0">
                  <a:pos x="T6" y="T7"/>
                </a:cxn>
                <a:cxn ang="0">
                  <a:pos x="T8" y="T9"/>
                </a:cxn>
                <a:cxn ang="0">
                  <a:pos x="T10" y="T11"/>
                </a:cxn>
                <a:cxn ang="0">
                  <a:pos x="T12" y="T13"/>
                </a:cxn>
              </a:cxnLst>
              <a:rect l="0" t="0" r="r" b="b"/>
              <a:pathLst>
                <a:path w="3101" h="3756">
                  <a:moveTo>
                    <a:pt x="1550" y="3756"/>
                  </a:moveTo>
                  <a:cubicBezTo>
                    <a:pt x="2407" y="3756"/>
                    <a:pt x="3101" y="3061"/>
                    <a:pt x="3101" y="2205"/>
                  </a:cubicBezTo>
                  <a:cubicBezTo>
                    <a:pt x="3101" y="1769"/>
                    <a:pt x="2922" y="1375"/>
                    <a:pt x="2632" y="1093"/>
                  </a:cubicBezTo>
                  <a:cubicBezTo>
                    <a:pt x="2558" y="1008"/>
                    <a:pt x="1656" y="106"/>
                    <a:pt x="1551" y="0"/>
                  </a:cubicBezTo>
                  <a:cubicBezTo>
                    <a:pt x="1437" y="114"/>
                    <a:pt x="575" y="988"/>
                    <a:pt x="506" y="1058"/>
                  </a:cubicBezTo>
                  <a:cubicBezTo>
                    <a:pt x="195" y="1342"/>
                    <a:pt x="0" y="1750"/>
                    <a:pt x="0" y="2205"/>
                  </a:cubicBezTo>
                  <a:cubicBezTo>
                    <a:pt x="0" y="3061"/>
                    <a:pt x="694" y="3756"/>
                    <a:pt x="1550" y="3756"/>
                  </a:cubicBezTo>
                  <a:close/>
                </a:path>
              </a:pathLst>
            </a:custGeom>
            <a:grpFill/>
            <a:ln>
              <a:solidFill>
                <a:schemeClr val="tx2">
                  <a:lumMod val="75000"/>
                </a:schemeClr>
              </a:solidFill>
            </a:ln>
          </p:spPr>
          <p:txBody>
            <a:bodyPr vert="horz" wrap="square" lIns="96435" tIns="48217" rIns="96435" bIns="48217" numCol="1" anchor="t" anchorCtr="0" compatLnSpc="1"/>
            <a:lstStyle/>
            <a:p>
              <a:endParaRPr lang="zh-CN" altLang="en-US" sz="100" dirty="0">
                <a:latin typeface="微软雅黑" panose="020B0503020204020204" pitchFamily="34" charset="-122"/>
                <a:ea typeface="微软雅黑" panose="020B0503020204020204" pitchFamily="34" charset="-122"/>
              </a:endParaRPr>
            </a:p>
          </p:txBody>
        </p:sp>
        <p:sp>
          <p:nvSpPr>
            <p:cNvPr id="21" name="Oval 12"/>
            <p:cNvSpPr>
              <a:spLocks noChangeArrowheads="1"/>
            </p:cNvSpPr>
            <p:nvPr>
              <p:custDataLst>
                <p:tags r:id="rId18"/>
              </p:custDataLst>
            </p:nvPr>
          </p:nvSpPr>
          <p:spPr bwMode="auto">
            <a:xfrm>
              <a:off x="3901129" y="5577046"/>
              <a:ext cx="949153" cy="957482"/>
            </a:xfrm>
            <a:prstGeom prst="ellipse">
              <a:avLst/>
            </a:prstGeom>
            <a:grp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6435" tIns="48217" rIns="96435" bIns="48217" numCol="1" anchor="t" anchorCtr="0" compatLnSpc="1"/>
            <a:lstStyle/>
            <a:p>
              <a:endParaRPr lang="zh-CN" altLang="en-US" sz="100" dirty="0">
                <a:latin typeface="微软雅黑" panose="020B0503020204020204" pitchFamily="34" charset="-122"/>
                <a:ea typeface="微软雅黑" panose="020B0503020204020204" pitchFamily="34" charset="-122"/>
              </a:endParaRPr>
            </a:p>
          </p:txBody>
        </p:sp>
        <p:sp>
          <p:nvSpPr>
            <p:cNvPr id="34" name="文本框 33"/>
            <p:cNvSpPr txBox="1"/>
            <p:nvPr>
              <p:custDataLst>
                <p:tags r:id="rId19"/>
              </p:custDataLst>
            </p:nvPr>
          </p:nvSpPr>
          <p:spPr>
            <a:xfrm>
              <a:off x="4084310" y="5711728"/>
              <a:ext cx="591269" cy="653520"/>
            </a:xfrm>
            <a:prstGeom prst="rect">
              <a:avLst/>
            </a:prstGeom>
            <a:grpFill/>
          </p:spPr>
          <p:txBody>
            <a:bodyPr wrap="square" rtlCol="0">
              <a:spAutoFit/>
            </a:bodyPr>
            <a:lstStyle/>
            <a:p>
              <a:r>
                <a:rPr lang="en-US" altLang="zh-CN" sz="2955" dirty="0">
                  <a:solidFill>
                    <a:schemeClr val="bg2"/>
                  </a:solidFill>
                  <a:latin typeface="微软雅黑" panose="020B0503020204020204" pitchFamily="34" charset="-122"/>
                  <a:ea typeface="微软雅黑" panose="020B0503020204020204" pitchFamily="34" charset="-122"/>
                </a:rPr>
                <a:t>2</a:t>
              </a:r>
              <a:endParaRPr lang="zh-CN" altLang="en-US" sz="2955" dirty="0">
                <a:solidFill>
                  <a:schemeClr val="bg2"/>
                </a:solidFill>
                <a:latin typeface="微软雅黑" panose="020B0503020204020204" pitchFamily="34" charset="-122"/>
                <a:ea typeface="微软雅黑" panose="020B0503020204020204" pitchFamily="34" charset="-122"/>
              </a:endParaRPr>
            </a:p>
          </p:txBody>
        </p:sp>
        <p:sp>
          <p:nvSpPr>
            <p:cNvPr id="37" name="TextBox 15"/>
            <p:cNvSpPr txBox="1"/>
            <p:nvPr>
              <p:custDataLst>
                <p:tags r:id="rId20"/>
              </p:custDataLst>
            </p:nvPr>
          </p:nvSpPr>
          <p:spPr>
            <a:xfrm>
              <a:off x="3495750" y="4520539"/>
              <a:ext cx="1739020" cy="550932"/>
            </a:xfrm>
            <a:prstGeom prst="rect">
              <a:avLst/>
            </a:prstGeom>
            <a:grpFill/>
          </p:spPr>
          <p:txBody>
            <a:bodyPr wrap="square" rtlCol="0">
              <a:spAutoFit/>
            </a:bodyPr>
            <a:lstStyle/>
            <a:p>
              <a:pPr algn="ctr"/>
              <a:r>
                <a:rPr lang="zh-CN" altLang="en-US" sz="2400" b="1">
                  <a:solidFill>
                    <a:schemeClr val="bg1"/>
                  </a:solidFill>
                  <a:latin typeface="微软雅黑" panose="020B0503020204020204" pitchFamily="34" charset="-122"/>
                  <a:ea typeface="微软雅黑" panose="020B0503020204020204" pitchFamily="34" charset="-122"/>
                  <a:sym typeface="+mn-ea"/>
                </a:rPr>
                <a:t>自愿原则</a:t>
              </a:r>
              <a:endParaRPr lang="zh-CN" altLang="en-US" sz="2400" b="1" dirty="0">
                <a:solidFill>
                  <a:schemeClr val="bg1"/>
                </a:solidFill>
                <a:latin typeface="微软雅黑" panose="020B0503020204020204" pitchFamily="34" charset="-122"/>
                <a:ea typeface="微软雅黑" panose="020B0503020204020204" pitchFamily="34" charset="-122"/>
                <a:sym typeface="+mn-ea"/>
              </a:endParaRPr>
            </a:p>
          </p:txBody>
        </p:sp>
      </p:grpSp>
      <p:grpSp>
        <p:nvGrpSpPr>
          <p:cNvPr id="5" name="组合 4"/>
          <p:cNvGrpSpPr/>
          <p:nvPr>
            <p:custDataLst>
              <p:tags r:id="rId21"/>
            </p:custDataLst>
          </p:nvPr>
        </p:nvGrpSpPr>
        <p:grpSpPr>
          <a:xfrm>
            <a:off x="6153785" y="3522980"/>
            <a:ext cx="2133600" cy="2710815"/>
            <a:chOff x="6696475" y="3320883"/>
            <a:chExt cx="2268537" cy="3065463"/>
          </a:xfrm>
        </p:grpSpPr>
        <p:sp>
          <p:nvSpPr>
            <p:cNvPr id="22" name="Freeform 13"/>
            <p:cNvSpPr/>
            <p:nvPr>
              <p:custDataLst>
                <p:tags r:id="rId22"/>
              </p:custDataLst>
            </p:nvPr>
          </p:nvSpPr>
          <p:spPr bwMode="auto">
            <a:xfrm>
              <a:off x="6696475" y="3320883"/>
              <a:ext cx="2268537" cy="2747963"/>
            </a:xfrm>
            <a:custGeom>
              <a:avLst/>
              <a:gdLst>
                <a:gd name="T0" fmla="*/ 1551 w 3102"/>
                <a:gd name="T1" fmla="*/ 3756 h 3756"/>
                <a:gd name="T2" fmla="*/ 3102 w 3102"/>
                <a:gd name="T3" fmla="*/ 2205 h 3756"/>
                <a:gd name="T4" fmla="*/ 2632 w 3102"/>
                <a:gd name="T5" fmla="*/ 1093 h 3756"/>
                <a:gd name="T6" fmla="*/ 1551 w 3102"/>
                <a:gd name="T7" fmla="*/ 0 h 3756"/>
                <a:gd name="T8" fmla="*/ 507 w 3102"/>
                <a:gd name="T9" fmla="*/ 1058 h 3756"/>
                <a:gd name="T10" fmla="*/ 0 w 3102"/>
                <a:gd name="T11" fmla="*/ 2205 h 3756"/>
                <a:gd name="T12" fmla="*/ 1551 w 3102"/>
                <a:gd name="T13" fmla="*/ 3756 h 3756"/>
              </a:gdLst>
              <a:ahLst/>
              <a:cxnLst>
                <a:cxn ang="0">
                  <a:pos x="T0" y="T1"/>
                </a:cxn>
                <a:cxn ang="0">
                  <a:pos x="T2" y="T3"/>
                </a:cxn>
                <a:cxn ang="0">
                  <a:pos x="T4" y="T5"/>
                </a:cxn>
                <a:cxn ang="0">
                  <a:pos x="T6" y="T7"/>
                </a:cxn>
                <a:cxn ang="0">
                  <a:pos x="T8" y="T9"/>
                </a:cxn>
                <a:cxn ang="0">
                  <a:pos x="T10" y="T11"/>
                </a:cxn>
                <a:cxn ang="0">
                  <a:pos x="T12" y="T13"/>
                </a:cxn>
              </a:cxnLst>
              <a:rect l="0" t="0" r="r" b="b"/>
              <a:pathLst>
                <a:path w="3102" h="3756">
                  <a:moveTo>
                    <a:pt x="1551" y="3756"/>
                  </a:moveTo>
                  <a:cubicBezTo>
                    <a:pt x="2407" y="3756"/>
                    <a:pt x="3102" y="3061"/>
                    <a:pt x="3102" y="2205"/>
                  </a:cubicBezTo>
                  <a:cubicBezTo>
                    <a:pt x="3102" y="1769"/>
                    <a:pt x="2922" y="1375"/>
                    <a:pt x="2632" y="1093"/>
                  </a:cubicBezTo>
                  <a:cubicBezTo>
                    <a:pt x="2558" y="1008"/>
                    <a:pt x="1656" y="106"/>
                    <a:pt x="1551" y="0"/>
                  </a:cubicBezTo>
                  <a:cubicBezTo>
                    <a:pt x="1437" y="114"/>
                    <a:pt x="576" y="988"/>
                    <a:pt x="507" y="1058"/>
                  </a:cubicBezTo>
                  <a:cubicBezTo>
                    <a:pt x="195" y="1342"/>
                    <a:pt x="0" y="1750"/>
                    <a:pt x="0" y="2205"/>
                  </a:cubicBezTo>
                  <a:cubicBezTo>
                    <a:pt x="0" y="3061"/>
                    <a:pt x="694" y="3756"/>
                    <a:pt x="1551" y="3756"/>
                  </a:cubicBezTo>
                  <a:close/>
                </a:path>
              </a:pathLst>
            </a:custGeom>
            <a:solidFill>
              <a:srgbClr val="858976"/>
            </a:solidFill>
            <a:ln>
              <a:solidFill>
                <a:schemeClr val="tx2">
                  <a:lumMod val="75000"/>
                </a:schemeClr>
              </a:solidFill>
            </a:ln>
          </p:spPr>
          <p:txBody>
            <a:bodyPr vert="horz" wrap="square" lIns="96435" tIns="48217" rIns="96435" bIns="48217" numCol="1" anchor="t" anchorCtr="0" compatLnSpc="1"/>
            <a:lstStyle/>
            <a:p>
              <a:endParaRPr lang="zh-CN" altLang="en-US" sz="100" dirty="0">
                <a:latin typeface="微软雅黑" panose="020B0503020204020204" pitchFamily="34" charset="-122"/>
                <a:ea typeface="微软雅黑" panose="020B0503020204020204" pitchFamily="34" charset="-122"/>
              </a:endParaRPr>
            </a:p>
          </p:txBody>
        </p:sp>
        <p:sp>
          <p:nvSpPr>
            <p:cNvPr id="23" name="Oval 14"/>
            <p:cNvSpPr>
              <a:spLocks noChangeArrowheads="1"/>
            </p:cNvSpPr>
            <p:nvPr>
              <p:custDataLst>
                <p:tags r:id="rId23"/>
              </p:custDataLst>
            </p:nvPr>
          </p:nvSpPr>
          <p:spPr bwMode="auto">
            <a:xfrm>
              <a:off x="7458475" y="5641808"/>
              <a:ext cx="744537" cy="744538"/>
            </a:xfrm>
            <a:prstGeom prst="ellipse">
              <a:avLst/>
            </a:prstGeom>
            <a:solidFill>
              <a:srgbClr val="858976"/>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6435" tIns="48217" rIns="96435" bIns="48217" numCol="1" anchor="t" anchorCtr="0" compatLnSpc="1"/>
            <a:lstStyle/>
            <a:p>
              <a:endParaRPr lang="zh-CN" altLang="en-US" sz="100" dirty="0">
                <a:latin typeface="微软雅黑" panose="020B0503020204020204" pitchFamily="34" charset="-122"/>
                <a:ea typeface="微软雅黑" panose="020B0503020204020204" pitchFamily="34" charset="-122"/>
              </a:endParaRPr>
            </a:p>
          </p:txBody>
        </p:sp>
        <p:sp>
          <p:nvSpPr>
            <p:cNvPr id="35" name="文本框 34"/>
            <p:cNvSpPr txBox="1"/>
            <p:nvPr>
              <p:custDataLst>
                <p:tags r:id="rId24"/>
              </p:custDataLst>
            </p:nvPr>
          </p:nvSpPr>
          <p:spPr>
            <a:xfrm>
              <a:off x="7612176" y="5708645"/>
              <a:ext cx="591269" cy="617545"/>
            </a:xfrm>
            <a:prstGeom prst="rect">
              <a:avLst/>
            </a:prstGeom>
            <a:noFill/>
          </p:spPr>
          <p:txBody>
            <a:bodyPr wrap="square" rtlCol="0">
              <a:spAutoFit/>
            </a:bodyPr>
            <a:lstStyle/>
            <a:p>
              <a:r>
                <a:rPr lang="en-US" altLang="zh-CN" sz="2955" dirty="0">
                  <a:solidFill>
                    <a:schemeClr val="bg2"/>
                  </a:solidFill>
                  <a:latin typeface="微软雅黑" panose="020B0503020204020204" pitchFamily="34" charset="-122"/>
                  <a:ea typeface="微软雅黑" panose="020B0503020204020204" pitchFamily="34" charset="-122"/>
                </a:rPr>
                <a:t>4</a:t>
              </a:r>
              <a:endParaRPr lang="zh-CN" altLang="en-US" sz="2955" dirty="0">
                <a:solidFill>
                  <a:schemeClr val="bg2"/>
                </a:solidFill>
                <a:latin typeface="微软雅黑" panose="020B0503020204020204" pitchFamily="34" charset="-122"/>
                <a:ea typeface="微软雅黑" panose="020B0503020204020204" pitchFamily="34" charset="-122"/>
              </a:endParaRPr>
            </a:p>
          </p:txBody>
        </p:sp>
        <p:sp>
          <p:nvSpPr>
            <p:cNvPr id="39" name="TextBox 15"/>
            <p:cNvSpPr txBox="1"/>
            <p:nvPr>
              <p:custDataLst>
                <p:tags r:id="rId25"/>
              </p:custDataLst>
            </p:nvPr>
          </p:nvSpPr>
          <p:spPr>
            <a:xfrm>
              <a:off x="6985570" y="4512641"/>
              <a:ext cx="1739020" cy="590258"/>
            </a:xfrm>
            <a:prstGeom prst="rect">
              <a:avLst/>
            </a:prstGeom>
            <a:noFill/>
          </p:spPr>
          <p:txBody>
            <a:bodyPr wrap="square" rtlCol="0">
              <a:spAutoFit/>
            </a:bodyPr>
            <a:lstStyle/>
            <a:p>
              <a:pPr algn="ctr"/>
              <a:r>
                <a:rPr lang="zh-CN" altLang="en-US" sz="2800" b="1">
                  <a:solidFill>
                    <a:schemeClr val="bg1"/>
                  </a:solidFill>
                  <a:latin typeface="微软雅黑" panose="020B0503020204020204" pitchFamily="34" charset="-122"/>
                  <a:ea typeface="微软雅黑" panose="020B0503020204020204" pitchFamily="34" charset="-122"/>
                  <a:sym typeface="+mn-ea"/>
                </a:rPr>
                <a:t>尊重原则</a:t>
              </a:r>
              <a:endParaRPr lang="zh-CN" altLang="en-US" sz="2800" b="1" dirty="0">
                <a:solidFill>
                  <a:schemeClr val="bg1"/>
                </a:solidFill>
                <a:latin typeface="微软雅黑" panose="020B0503020204020204" pitchFamily="34" charset="-122"/>
                <a:ea typeface="微软雅黑" panose="020B0503020204020204" pitchFamily="34" charset="-122"/>
                <a:sym typeface="+mn-ea"/>
              </a:endParaRPr>
            </a:p>
          </p:txBody>
        </p:sp>
      </p:grpSp>
      <p:grpSp>
        <p:nvGrpSpPr>
          <p:cNvPr id="45" name="组合 44"/>
          <p:cNvGrpSpPr/>
          <p:nvPr>
            <p:custDataLst>
              <p:tags r:id="rId26"/>
            </p:custDataLst>
          </p:nvPr>
        </p:nvGrpSpPr>
        <p:grpSpPr>
          <a:xfrm>
            <a:off x="9645015" y="3522980"/>
            <a:ext cx="2133600" cy="2710814"/>
            <a:chOff x="6696475" y="3320883"/>
            <a:chExt cx="2268537" cy="3110639"/>
          </a:xfrm>
          <a:solidFill>
            <a:schemeClr val="accent6">
              <a:lumMod val="75000"/>
            </a:schemeClr>
          </a:solidFill>
        </p:grpSpPr>
        <p:sp>
          <p:nvSpPr>
            <p:cNvPr id="46" name="Freeform 13"/>
            <p:cNvSpPr/>
            <p:nvPr>
              <p:custDataLst>
                <p:tags r:id="rId27"/>
              </p:custDataLst>
            </p:nvPr>
          </p:nvSpPr>
          <p:spPr bwMode="auto">
            <a:xfrm>
              <a:off x="6696475" y="3320883"/>
              <a:ext cx="2268537" cy="2747963"/>
            </a:xfrm>
            <a:custGeom>
              <a:avLst/>
              <a:gdLst>
                <a:gd name="T0" fmla="*/ 1551 w 3102"/>
                <a:gd name="T1" fmla="*/ 3756 h 3756"/>
                <a:gd name="T2" fmla="*/ 3102 w 3102"/>
                <a:gd name="T3" fmla="*/ 2205 h 3756"/>
                <a:gd name="T4" fmla="*/ 2632 w 3102"/>
                <a:gd name="T5" fmla="*/ 1093 h 3756"/>
                <a:gd name="T6" fmla="*/ 1551 w 3102"/>
                <a:gd name="T7" fmla="*/ 0 h 3756"/>
                <a:gd name="T8" fmla="*/ 507 w 3102"/>
                <a:gd name="T9" fmla="*/ 1058 h 3756"/>
                <a:gd name="T10" fmla="*/ 0 w 3102"/>
                <a:gd name="T11" fmla="*/ 2205 h 3756"/>
                <a:gd name="T12" fmla="*/ 1551 w 3102"/>
                <a:gd name="T13" fmla="*/ 3756 h 3756"/>
              </a:gdLst>
              <a:ahLst/>
              <a:cxnLst>
                <a:cxn ang="0">
                  <a:pos x="T0" y="T1"/>
                </a:cxn>
                <a:cxn ang="0">
                  <a:pos x="T2" y="T3"/>
                </a:cxn>
                <a:cxn ang="0">
                  <a:pos x="T4" y="T5"/>
                </a:cxn>
                <a:cxn ang="0">
                  <a:pos x="T6" y="T7"/>
                </a:cxn>
                <a:cxn ang="0">
                  <a:pos x="T8" y="T9"/>
                </a:cxn>
                <a:cxn ang="0">
                  <a:pos x="T10" y="T11"/>
                </a:cxn>
                <a:cxn ang="0">
                  <a:pos x="T12" y="T13"/>
                </a:cxn>
              </a:cxnLst>
              <a:rect l="0" t="0" r="r" b="b"/>
              <a:pathLst>
                <a:path w="3102" h="3756">
                  <a:moveTo>
                    <a:pt x="1551" y="3756"/>
                  </a:moveTo>
                  <a:cubicBezTo>
                    <a:pt x="2407" y="3756"/>
                    <a:pt x="3102" y="3061"/>
                    <a:pt x="3102" y="2205"/>
                  </a:cubicBezTo>
                  <a:cubicBezTo>
                    <a:pt x="3102" y="1769"/>
                    <a:pt x="2922" y="1375"/>
                    <a:pt x="2632" y="1093"/>
                  </a:cubicBezTo>
                  <a:cubicBezTo>
                    <a:pt x="2558" y="1008"/>
                    <a:pt x="1656" y="106"/>
                    <a:pt x="1551" y="0"/>
                  </a:cubicBezTo>
                  <a:cubicBezTo>
                    <a:pt x="1437" y="114"/>
                    <a:pt x="576" y="988"/>
                    <a:pt x="507" y="1058"/>
                  </a:cubicBezTo>
                  <a:cubicBezTo>
                    <a:pt x="195" y="1342"/>
                    <a:pt x="0" y="1750"/>
                    <a:pt x="0" y="2205"/>
                  </a:cubicBezTo>
                  <a:cubicBezTo>
                    <a:pt x="0" y="3061"/>
                    <a:pt x="694" y="3756"/>
                    <a:pt x="1551" y="3756"/>
                  </a:cubicBezTo>
                  <a:close/>
                </a:path>
              </a:pathLst>
            </a:custGeom>
            <a:grpFill/>
            <a:ln>
              <a:solidFill>
                <a:schemeClr val="tx2">
                  <a:lumMod val="75000"/>
                </a:schemeClr>
              </a:solidFill>
            </a:ln>
          </p:spPr>
          <p:txBody>
            <a:bodyPr vert="horz" wrap="square" lIns="96435" tIns="48217" rIns="96435" bIns="48217" numCol="1" anchor="t" anchorCtr="0" compatLnSpc="1"/>
            <a:lstStyle/>
            <a:p>
              <a:endParaRPr lang="zh-CN" altLang="en-US" sz="100" dirty="0">
                <a:latin typeface="微软雅黑" panose="020B0503020204020204" pitchFamily="34" charset="-122"/>
                <a:ea typeface="微软雅黑" panose="020B0503020204020204" pitchFamily="34" charset="-122"/>
              </a:endParaRPr>
            </a:p>
          </p:txBody>
        </p:sp>
        <p:sp>
          <p:nvSpPr>
            <p:cNvPr id="47" name="Oval 14"/>
            <p:cNvSpPr>
              <a:spLocks noChangeArrowheads="1"/>
            </p:cNvSpPr>
            <p:nvPr>
              <p:custDataLst>
                <p:tags r:id="rId28"/>
              </p:custDataLst>
            </p:nvPr>
          </p:nvSpPr>
          <p:spPr bwMode="auto">
            <a:xfrm>
              <a:off x="7417546" y="5595752"/>
              <a:ext cx="817619" cy="835770"/>
            </a:xfrm>
            <a:prstGeom prst="ellipse">
              <a:avLst/>
            </a:prstGeom>
            <a:grp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6435" tIns="48217" rIns="96435" bIns="48217" numCol="1" anchor="t" anchorCtr="0" compatLnSpc="1"/>
            <a:lstStyle/>
            <a:p>
              <a:endParaRPr lang="zh-CN" altLang="en-US" sz="100" dirty="0">
                <a:latin typeface="微软雅黑" panose="020B0503020204020204" pitchFamily="34" charset="-122"/>
                <a:ea typeface="微软雅黑" panose="020B0503020204020204" pitchFamily="34" charset="-122"/>
              </a:endParaRPr>
            </a:p>
          </p:txBody>
        </p:sp>
        <p:sp>
          <p:nvSpPr>
            <p:cNvPr id="48" name="文本框 47"/>
            <p:cNvSpPr txBox="1"/>
            <p:nvPr>
              <p:custDataLst>
                <p:tags r:id="rId29"/>
              </p:custDataLst>
            </p:nvPr>
          </p:nvSpPr>
          <p:spPr>
            <a:xfrm>
              <a:off x="7598488" y="5718167"/>
              <a:ext cx="465860" cy="626646"/>
            </a:xfrm>
            <a:prstGeom prst="rect">
              <a:avLst/>
            </a:prstGeom>
            <a:grpFill/>
          </p:spPr>
          <p:txBody>
            <a:bodyPr wrap="square" rtlCol="0">
              <a:spAutoFit/>
            </a:bodyPr>
            <a:lstStyle/>
            <a:p>
              <a:r>
                <a:rPr lang="en-US" altLang="zh-CN" sz="2955" dirty="0">
                  <a:solidFill>
                    <a:schemeClr val="bg2"/>
                  </a:solidFill>
                  <a:latin typeface="微软雅黑" panose="020B0503020204020204" pitchFamily="34" charset="-122"/>
                  <a:ea typeface="微软雅黑" panose="020B0503020204020204" pitchFamily="34" charset="-122"/>
                </a:rPr>
                <a:t>6</a:t>
              </a:r>
              <a:endParaRPr lang="en-US" altLang="zh-CN" sz="2955" dirty="0">
                <a:solidFill>
                  <a:schemeClr val="bg2"/>
                </a:solidFill>
                <a:latin typeface="微软雅黑" panose="020B0503020204020204" pitchFamily="34" charset="-122"/>
                <a:ea typeface="微软雅黑" panose="020B0503020204020204" pitchFamily="34" charset="-122"/>
              </a:endParaRPr>
            </a:p>
          </p:txBody>
        </p:sp>
        <p:sp>
          <p:nvSpPr>
            <p:cNvPr id="50" name="TextBox 15"/>
            <p:cNvSpPr txBox="1"/>
            <p:nvPr>
              <p:custDataLst>
                <p:tags r:id="rId30"/>
              </p:custDataLst>
            </p:nvPr>
          </p:nvSpPr>
          <p:spPr>
            <a:xfrm>
              <a:off x="6922780" y="4474582"/>
              <a:ext cx="1739020" cy="598957"/>
            </a:xfrm>
            <a:prstGeom prst="rect">
              <a:avLst/>
            </a:prstGeom>
            <a:grpFill/>
          </p:spPr>
          <p:txBody>
            <a:bodyPr wrap="square" rtlCol="0">
              <a:spAutoFit/>
            </a:bodyPr>
            <a:lstStyle/>
            <a:p>
              <a:pPr algn="ctr"/>
              <a:r>
                <a:rPr lang="zh-CN" altLang="en-US" sz="2800" b="1">
                  <a:solidFill>
                    <a:schemeClr val="bg1"/>
                  </a:solidFill>
                  <a:latin typeface="微软雅黑" panose="020B0503020204020204" pitchFamily="34" charset="-122"/>
                  <a:ea typeface="微软雅黑" panose="020B0503020204020204" pitchFamily="34" charset="-122"/>
                  <a:sym typeface="+mn-ea"/>
                </a:rPr>
                <a:t>限定原则</a:t>
              </a:r>
              <a:endParaRPr lang="zh-CN" altLang="en-US" sz="2800" b="1" dirty="0">
                <a:solidFill>
                  <a:schemeClr val="bg1"/>
                </a:solidFill>
                <a:latin typeface="微软雅黑" panose="020B0503020204020204" pitchFamily="34" charset="-122"/>
                <a:ea typeface="微软雅黑" panose="020B0503020204020204" pitchFamily="34" charset="-122"/>
                <a:sym typeface="+mn-ea"/>
              </a:endParaRPr>
            </a:p>
          </p:txBody>
        </p:sp>
      </p:grpSp>
      <p:sp>
        <p:nvSpPr>
          <p:cNvPr id="51" name="文本框 50"/>
          <p:cNvSpPr txBox="1"/>
          <p:nvPr/>
        </p:nvSpPr>
        <p:spPr>
          <a:xfrm>
            <a:off x="4007485" y="460375"/>
            <a:ext cx="4777740" cy="706755"/>
          </a:xfrm>
          <a:prstGeom prst="rect">
            <a:avLst/>
          </a:prstGeom>
          <a:noFill/>
        </p:spPr>
        <p:txBody>
          <a:bodyPr wrap="none" rtlCol="0" anchor="t">
            <a:spAutoFit/>
          </a:bodyPr>
          <a:p>
            <a:r>
              <a:rPr lang="zh-CN" altLang="en-US" sz="4000" b="1">
                <a:sym typeface="+mn-ea"/>
              </a:rPr>
              <a:t>三、心理咨询的原则</a:t>
            </a:r>
            <a:endParaRPr lang="zh-CN" altLang="en-US" sz="4000" b="1">
              <a:sym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5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50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75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100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1000"/>
                                        <p:tgtEl>
                                          <p:spTgt spid="6"/>
                                        </p:tgtEl>
                                      </p:cBhvr>
                                    </p:animEffect>
                                    <p:anim calcmode="lin" valueType="num">
                                      <p:cBhvr>
                                        <p:cTn id="28" dur="1000" fill="hold"/>
                                        <p:tgtEl>
                                          <p:spTgt spid="6"/>
                                        </p:tgtEl>
                                        <p:attrNameLst>
                                          <p:attrName>ppt_x</p:attrName>
                                        </p:attrNameLst>
                                      </p:cBhvr>
                                      <p:tavLst>
                                        <p:tav tm="0">
                                          <p:val>
                                            <p:strVal val="#ppt_x"/>
                                          </p:val>
                                        </p:tav>
                                        <p:tav tm="100000">
                                          <p:val>
                                            <p:strVal val="#ppt_x"/>
                                          </p:val>
                                        </p:tav>
                                      </p:tavLst>
                                    </p:anim>
                                    <p:anim calcmode="lin" valueType="num">
                                      <p:cBhvr>
                                        <p:cTn id="29" dur="1000" fill="hold"/>
                                        <p:tgtEl>
                                          <p:spTgt spid="6"/>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750"/>
                                  </p:stCondLst>
                                  <p:childTnLst>
                                    <p:set>
                                      <p:cBhvr>
                                        <p:cTn id="31" dur="1" fill="hold">
                                          <p:stCondLst>
                                            <p:cond delay="0"/>
                                          </p:stCondLst>
                                        </p:cTn>
                                        <p:tgtEl>
                                          <p:spTgt spid="45"/>
                                        </p:tgtEl>
                                        <p:attrNameLst>
                                          <p:attrName>style.visibility</p:attrName>
                                        </p:attrNameLst>
                                      </p:cBhvr>
                                      <p:to>
                                        <p:strVal val="visible"/>
                                      </p:to>
                                    </p:set>
                                    <p:animEffect transition="in" filter="fade">
                                      <p:cBhvr>
                                        <p:cTn id="32" dur="1000"/>
                                        <p:tgtEl>
                                          <p:spTgt spid="45"/>
                                        </p:tgtEl>
                                      </p:cBhvr>
                                    </p:animEffect>
                                    <p:anim calcmode="lin" valueType="num">
                                      <p:cBhvr>
                                        <p:cTn id="33" dur="1000" fill="hold"/>
                                        <p:tgtEl>
                                          <p:spTgt spid="45"/>
                                        </p:tgtEl>
                                        <p:attrNameLst>
                                          <p:attrName>ppt_x</p:attrName>
                                        </p:attrNameLst>
                                      </p:cBhvr>
                                      <p:tavLst>
                                        <p:tav tm="0">
                                          <p:val>
                                            <p:strVal val="#ppt_x"/>
                                          </p:val>
                                        </p:tav>
                                        <p:tav tm="100000">
                                          <p:val>
                                            <p:strVal val="#ppt_x"/>
                                          </p:val>
                                        </p:tav>
                                      </p:tavLst>
                                    </p:anim>
                                    <p:anim calcmode="lin" valueType="num">
                                      <p:cBhvr>
                                        <p:cTn id="34"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603855" y="3152622"/>
            <a:ext cx="2855361" cy="2859850"/>
            <a:chOff x="1452403" y="1832669"/>
            <a:chExt cx="2707454" cy="2711710"/>
          </a:xfrm>
          <a:solidFill>
            <a:schemeClr val="accent5"/>
          </a:solidFill>
        </p:grpSpPr>
        <p:grpSp>
          <p:nvGrpSpPr>
            <p:cNvPr id="52" name="组合 51"/>
            <p:cNvGrpSpPr/>
            <p:nvPr/>
          </p:nvGrpSpPr>
          <p:grpSpPr>
            <a:xfrm>
              <a:off x="1452403" y="1832669"/>
              <a:ext cx="2707454" cy="2711710"/>
              <a:chOff x="1393278" y="1580877"/>
              <a:chExt cx="2707454" cy="2711710"/>
            </a:xfrm>
            <a:grpFill/>
          </p:grpSpPr>
          <p:sp>
            <p:nvSpPr>
              <p:cNvPr id="53" name="Oval 5"/>
              <p:cNvSpPr>
                <a:spLocks noChangeArrowheads="1"/>
              </p:cNvSpPr>
              <p:nvPr/>
            </p:nvSpPr>
            <p:spPr bwMode="auto">
              <a:xfrm>
                <a:off x="1393278" y="1580877"/>
                <a:ext cx="2707454" cy="2711710"/>
              </a:xfrm>
              <a:prstGeom prst="ellipse">
                <a:avLst/>
              </a:prstGeom>
              <a:grpFill/>
              <a:ln w="38100" cap="flat">
                <a:solidFill>
                  <a:schemeClr val="bg2"/>
                </a:solidFill>
                <a:prstDash val="solid"/>
                <a:miter lim="800000"/>
              </a:ln>
              <a:effectLst>
                <a:outerShdw blurRad="50800" dist="38100" dir="2700000" algn="tl" rotWithShape="0">
                  <a:prstClr val="black">
                    <a:alpha val="40000"/>
                  </a:prstClr>
                </a:outerShdw>
              </a:effectLst>
            </p:spPr>
            <p:txBody>
              <a:bodyPr vert="horz" wrap="square" lIns="96435" tIns="48217" rIns="96435" bIns="48217" numCol="1" anchor="t" anchorCtr="0" compatLnSpc="1"/>
              <a:lstStyle/>
              <a:p>
                <a:endParaRPr lang="zh-CN" altLang="en-US" sz="100" dirty="0">
                  <a:latin typeface="微软雅黑" panose="020B0503020204020204" pitchFamily="34" charset="-122"/>
                  <a:ea typeface="微软雅黑" panose="020B0503020204020204" pitchFamily="34" charset="-122"/>
                </a:endParaRPr>
              </a:p>
            </p:txBody>
          </p:sp>
          <p:sp>
            <p:nvSpPr>
              <p:cNvPr id="54" name="Oval 6"/>
              <p:cNvSpPr>
                <a:spLocks noChangeArrowheads="1"/>
              </p:cNvSpPr>
              <p:nvPr/>
            </p:nvSpPr>
            <p:spPr bwMode="auto">
              <a:xfrm>
                <a:off x="1474163" y="1661762"/>
                <a:ext cx="2545689" cy="2549944"/>
              </a:xfrm>
              <a:prstGeom prst="ellipse">
                <a:avLst/>
              </a:prstGeom>
              <a:grpFill/>
              <a:ln w="3175" cap="flat">
                <a:solidFill>
                  <a:srgbClr val="FEFEFE"/>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6435" tIns="48217" rIns="96435" bIns="48217" numCol="1" anchor="t" anchorCtr="0" compatLnSpc="1"/>
              <a:lstStyle/>
              <a:p>
                <a:endParaRPr lang="zh-CN" altLang="en-US" sz="100" dirty="0">
                  <a:latin typeface="微软雅黑" panose="020B0503020204020204" pitchFamily="34" charset="-122"/>
                  <a:ea typeface="微软雅黑" panose="020B0503020204020204" pitchFamily="34" charset="-122"/>
                </a:endParaRPr>
              </a:p>
            </p:txBody>
          </p:sp>
        </p:grpSp>
        <p:sp>
          <p:nvSpPr>
            <p:cNvPr id="74" name="矩形 73"/>
            <p:cNvSpPr/>
            <p:nvPr/>
          </p:nvSpPr>
          <p:spPr>
            <a:xfrm>
              <a:off x="1789263" y="2994377"/>
              <a:ext cx="2003812" cy="640642"/>
            </a:xfrm>
            <a:prstGeom prst="rect">
              <a:avLst/>
            </a:prstGeom>
            <a:grpFill/>
          </p:spPr>
          <p:txBody>
            <a:bodyPr wrap="none">
              <a:spAutoFit/>
            </a:bodyPr>
            <a:lstStyle/>
            <a:p>
              <a:pPr algn="ctr"/>
              <a:r>
                <a:rPr lang="zh-CN" altLang="en-US" sz="3795">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时间限定</a:t>
              </a:r>
              <a:endParaRPr lang="zh-CN" altLang="en-US" sz="3795" b="1" dirty="0">
                <a:solidFill>
                  <a:srgbClr val="FBFBFB"/>
                </a:solidFill>
                <a:latin typeface="微软雅黑" panose="020B0503020204020204" pitchFamily="34" charset="-122"/>
                <a:ea typeface="微软雅黑" panose="020B0503020204020204" pitchFamily="34" charset="-122"/>
              </a:endParaRPr>
            </a:p>
          </p:txBody>
        </p:sp>
        <p:sp>
          <p:nvSpPr>
            <p:cNvPr id="77" name="文本框 76"/>
            <p:cNvSpPr txBox="1"/>
            <p:nvPr/>
          </p:nvSpPr>
          <p:spPr>
            <a:xfrm>
              <a:off x="2406019" y="2326966"/>
              <a:ext cx="769493" cy="701455"/>
            </a:xfrm>
            <a:prstGeom prst="rect">
              <a:avLst/>
            </a:prstGeom>
            <a:grpFill/>
          </p:spPr>
          <p:txBody>
            <a:bodyPr wrap="none" rtlCol="0">
              <a:spAutoFit/>
            </a:bodyPr>
            <a:lstStyle/>
            <a:p>
              <a:r>
                <a:rPr lang="en-US" altLang="zh-CN" sz="4220" dirty="0">
                  <a:solidFill>
                    <a:srgbClr val="FDFDFD"/>
                  </a:solidFill>
                  <a:latin typeface="微软雅黑" panose="020B0503020204020204" pitchFamily="34" charset="-122"/>
                  <a:ea typeface="微软雅黑" panose="020B0503020204020204" pitchFamily="34" charset="-122"/>
                </a:rPr>
                <a:t>01</a:t>
              </a:r>
              <a:endParaRPr lang="zh-CN" altLang="en-US" sz="4220" dirty="0">
                <a:solidFill>
                  <a:srgbClr val="FDFDFD"/>
                </a:solidFill>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4991052" y="3152621"/>
            <a:ext cx="2850873" cy="2859852"/>
            <a:chOff x="4664144" y="1832668"/>
            <a:chExt cx="2703198" cy="2711712"/>
          </a:xfrm>
          <a:solidFill>
            <a:schemeClr val="accent1">
              <a:lumMod val="50000"/>
            </a:schemeClr>
          </a:solidFill>
        </p:grpSpPr>
        <p:grpSp>
          <p:nvGrpSpPr>
            <p:cNvPr id="55" name="组合 54"/>
            <p:cNvGrpSpPr/>
            <p:nvPr/>
          </p:nvGrpSpPr>
          <p:grpSpPr>
            <a:xfrm>
              <a:off x="4664144" y="1832668"/>
              <a:ext cx="2703198" cy="2711712"/>
              <a:chOff x="4605019" y="1580876"/>
              <a:chExt cx="2703198" cy="2711712"/>
            </a:xfrm>
            <a:grpFill/>
          </p:grpSpPr>
          <p:sp>
            <p:nvSpPr>
              <p:cNvPr id="56" name="Oval 7"/>
              <p:cNvSpPr>
                <a:spLocks noChangeArrowheads="1"/>
              </p:cNvSpPr>
              <p:nvPr/>
            </p:nvSpPr>
            <p:spPr bwMode="auto">
              <a:xfrm>
                <a:off x="4605019" y="1580876"/>
                <a:ext cx="2703198" cy="2711712"/>
              </a:xfrm>
              <a:prstGeom prst="ellipse">
                <a:avLst/>
              </a:prstGeom>
              <a:grpFill/>
              <a:ln w="38100" cap="flat">
                <a:solidFill>
                  <a:schemeClr val="bg2"/>
                </a:solidFill>
                <a:prstDash val="solid"/>
                <a:miter lim="800000"/>
              </a:ln>
              <a:effectLst>
                <a:outerShdw blurRad="50800" dist="38100" dir="2700000" algn="tl" rotWithShape="0">
                  <a:prstClr val="black">
                    <a:alpha val="40000"/>
                  </a:prstClr>
                </a:outerShdw>
              </a:effectLst>
            </p:spPr>
            <p:txBody>
              <a:bodyPr vert="horz" wrap="square" lIns="96435" tIns="48217" rIns="96435" bIns="48217" numCol="1" anchor="t" anchorCtr="0" compatLnSpc="1"/>
              <a:lstStyle/>
              <a:p>
                <a:endParaRPr lang="zh-CN" altLang="en-US" sz="100" dirty="0">
                  <a:latin typeface="微软雅黑" panose="020B0503020204020204" pitchFamily="34" charset="-122"/>
                  <a:ea typeface="微软雅黑" panose="020B0503020204020204" pitchFamily="34" charset="-122"/>
                </a:endParaRPr>
              </a:p>
            </p:txBody>
          </p:sp>
          <p:sp>
            <p:nvSpPr>
              <p:cNvPr id="57" name="Oval 8"/>
              <p:cNvSpPr>
                <a:spLocks noChangeArrowheads="1"/>
              </p:cNvSpPr>
              <p:nvPr/>
            </p:nvSpPr>
            <p:spPr bwMode="auto">
              <a:xfrm>
                <a:off x="4681644" y="1661761"/>
                <a:ext cx="2545688" cy="2549946"/>
              </a:xfrm>
              <a:prstGeom prst="ellipse">
                <a:avLst/>
              </a:prstGeom>
              <a:grpFill/>
              <a:ln w="3175" cap="flat">
                <a:solidFill>
                  <a:srgbClr val="FEFEFE"/>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6435" tIns="48217" rIns="96435" bIns="48217" numCol="1" anchor="t" anchorCtr="0" compatLnSpc="1"/>
              <a:lstStyle/>
              <a:p>
                <a:endParaRPr lang="zh-CN" altLang="en-US" sz="100" dirty="0">
                  <a:latin typeface="微软雅黑" panose="020B0503020204020204" pitchFamily="34" charset="-122"/>
                  <a:ea typeface="微软雅黑" panose="020B0503020204020204" pitchFamily="34" charset="-122"/>
                </a:endParaRPr>
              </a:p>
            </p:txBody>
          </p:sp>
        </p:grpSp>
        <p:sp>
          <p:nvSpPr>
            <p:cNvPr id="75" name="矩形 74"/>
            <p:cNvSpPr/>
            <p:nvPr/>
          </p:nvSpPr>
          <p:spPr>
            <a:xfrm>
              <a:off x="5075752" y="2994179"/>
              <a:ext cx="2003812" cy="640642"/>
            </a:xfrm>
            <a:prstGeom prst="rect">
              <a:avLst/>
            </a:prstGeom>
            <a:grpFill/>
          </p:spPr>
          <p:txBody>
            <a:bodyPr wrap="none">
              <a:spAutoFit/>
            </a:bodyPr>
            <a:lstStyle/>
            <a:p>
              <a:pPr algn="l"/>
              <a:r>
                <a:rPr lang="zh-CN" altLang="en-US" sz="3795">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地点限定</a:t>
              </a:r>
              <a:endParaRPr lang="zh-CN" altLang="en-US" sz="3795" dirty="0">
                <a:solidFill>
                  <a:srgbClr val="FBFBFB"/>
                </a:solidFill>
                <a:latin typeface="微软雅黑" panose="020B0503020204020204" pitchFamily="34" charset="-122"/>
                <a:ea typeface="微软雅黑" panose="020B0503020204020204" pitchFamily="34" charset="-122"/>
              </a:endParaRPr>
            </a:p>
          </p:txBody>
        </p:sp>
        <p:sp>
          <p:nvSpPr>
            <p:cNvPr id="78" name="文本框 77"/>
            <p:cNvSpPr txBox="1"/>
            <p:nvPr/>
          </p:nvSpPr>
          <p:spPr>
            <a:xfrm>
              <a:off x="5610919" y="2336494"/>
              <a:ext cx="769493" cy="701455"/>
            </a:xfrm>
            <a:prstGeom prst="rect">
              <a:avLst/>
            </a:prstGeom>
            <a:grpFill/>
          </p:spPr>
          <p:txBody>
            <a:bodyPr wrap="none" rtlCol="0">
              <a:spAutoFit/>
            </a:bodyPr>
            <a:lstStyle/>
            <a:p>
              <a:r>
                <a:rPr lang="en-US" altLang="zh-CN" sz="4220" dirty="0">
                  <a:solidFill>
                    <a:srgbClr val="FDFDFD"/>
                  </a:solidFill>
                  <a:latin typeface="微软雅黑" panose="020B0503020204020204" pitchFamily="34" charset="-122"/>
                  <a:ea typeface="微软雅黑" panose="020B0503020204020204" pitchFamily="34" charset="-122"/>
                </a:rPr>
                <a:t>02</a:t>
              </a:r>
              <a:endParaRPr lang="zh-CN" altLang="en-US" sz="4220" dirty="0">
                <a:solidFill>
                  <a:srgbClr val="FDFDFD"/>
                </a:solidFill>
                <a:latin typeface="微软雅黑" panose="020B0503020204020204" pitchFamily="34" charset="-122"/>
                <a:ea typeface="微软雅黑" panose="020B0503020204020204" pitchFamily="34" charset="-122"/>
              </a:endParaRPr>
            </a:p>
          </p:txBody>
        </p:sp>
      </p:grpSp>
      <p:grpSp>
        <p:nvGrpSpPr>
          <p:cNvPr id="7" name="组合 6"/>
          <p:cNvGrpSpPr/>
          <p:nvPr/>
        </p:nvGrpSpPr>
        <p:grpSpPr>
          <a:xfrm>
            <a:off x="8416744" y="3152621"/>
            <a:ext cx="2850873" cy="2859852"/>
            <a:chOff x="7912386" y="1832668"/>
            <a:chExt cx="2703198" cy="2711712"/>
          </a:xfrm>
          <a:solidFill>
            <a:schemeClr val="accent6">
              <a:lumMod val="75000"/>
            </a:schemeClr>
          </a:solidFill>
        </p:grpSpPr>
        <p:grpSp>
          <p:nvGrpSpPr>
            <p:cNvPr id="58" name="组合 57"/>
            <p:cNvGrpSpPr/>
            <p:nvPr/>
          </p:nvGrpSpPr>
          <p:grpSpPr>
            <a:xfrm>
              <a:off x="7912386" y="1832668"/>
              <a:ext cx="2703198" cy="2711712"/>
              <a:chOff x="7853261" y="1580876"/>
              <a:chExt cx="2703198" cy="2711712"/>
            </a:xfrm>
            <a:grpFill/>
          </p:grpSpPr>
          <p:sp>
            <p:nvSpPr>
              <p:cNvPr id="59" name="Oval 9"/>
              <p:cNvSpPr>
                <a:spLocks noChangeArrowheads="1"/>
              </p:cNvSpPr>
              <p:nvPr/>
            </p:nvSpPr>
            <p:spPr bwMode="auto">
              <a:xfrm>
                <a:off x="7853261" y="1580876"/>
                <a:ext cx="2703198" cy="2711712"/>
              </a:xfrm>
              <a:prstGeom prst="ellipse">
                <a:avLst/>
              </a:prstGeom>
              <a:grpFill/>
              <a:ln w="38100" cap="flat">
                <a:solidFill>
                  <a:schemeClr val="bg2"/>
                </a:solidFill>
                <a:prstDash val="solid"/>
                <a:miter lim="800000"/>
              </a:ln>
              <a:effectLst>
                <a:outerShdw blurRad="50800" dist="38100" dir="2700000" algn="tl" rotWithShape="0">
                  <a:prstClr val="black">
                    <a:alpha val="40000"/>
                  </a:prstClr>
                </a:outerShdw>
              </a:effectLst>
            </p:spPr>
            <p:txBody>
              <a:bodyPr vert="horz" wrap="square" lIns="96435" tIns="48217" rIns="96435" bIns="48217" numCol="1" anchor="t" anchorCtr="0" compatLnSpc="1"/>
              <a:lstStyle/>
              <a:p>
                <a:endParaRPr lang="zh-CN" altLang="en-US" sz="100" dirty="0">
                  <a:latin typeface="微软雅黑" panose="020B0503020204020204" pitchFamily="34" charset="-122"/>
                  <a:ea typeface="微软雅黑" panose="020B0503020204020204" pitchFamily="34" charset="-122"/>
                </a:endParaRPr>
              </a:p>
            </p:txBody>
          </p:sp>
          <p:sp>
            <p:nvSpPr>
              <p:cNvPr id="60" name="Oval 10"/>
              <p:cNvSpPr>
                <a:spLocks noChangeArrowheads="1"/>
              </p:cNvSpPr>
              <p:nvPr/>
            </p:nvSpPr>
            <p:spPr bwMode="auto">
              <a:xfrm>
                <a:off x="7934146" y="1661761"/>
                <a:ext cx="2541432" cy="2549946"/>
              </a:xfrm>
              <a:prstGeom prst="ellipse">
                <a:avLst/>
              </a:prstGeom>
              <a:grpFill/>
              <a:ln w="3175" cap="flat">
                <a:solidFill>
                  <a:srgbClr val="FEFEFE"/>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6435" tIns="48217" rIns="96435" bIns="48217" numCol="1" anchor="t" anchorCtr="0" compatLnSpc="1"/>
              <a:lstStyle/>
              <a:p>
                <a:endParaRPr lang="zh-CN" altLang="en-US" sz="100" dirty="0">
                  <a:latin typeface="微软雅黑" panose="020B0503020204020204" pitchFamily="34" charset="-122"/>
                  <a:ea typeface="微软雅黑" panose="020B0503020204020204" pitchFamily="34" charset="-122"/>
                </a:endParaRPr>
              </a:p>
            </p:txBody>
          </p:sp>
        </p:grpSp>
        <p:sp>
          <p:nvSpPr>
            <p:cNvPr id="76" name="矩形 75"/>
            <p:cNvSpPr/>
            <p:nvPr/>
          </p:nvSpPr>
          <p:spPr>
            <a:xfrm>
              <a:off x="8313818" y="3011877"/>
              <a:ext cx="2003812" cy="640642"/>
            </a:xfrm>
            <a:prstGeom prst="rect">
              <a:avLst/>
            </a:prstGeom>
            <a:grpFill/>
          </p:spPr>
          <p:txBody>
            <a:bodyPr wrap="none">
              <a:spAutoFit/>
            </a:bodyPr>
            <a:lstStyle/>
            <a:p>
              <a:pPr algn="l"/>
              <a:r>
                <a:rPr lang="zh-CN" altLang="en-US" sz="3795">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情感限定</a:t>
              </a:r>
              <a:endParaRPr lang="zh-CN" altLang="en-US" sz="3795" b="1" dirty="0">
                <a:solidFill>
                  <a:srgbClr val="FBFBFB"/>
                </a:solidFill>
                <a:latin typeface="微软雅黑" panose="020B0503020204020204" pitchFamily="34" charset="-122"/>
                <a:ea typeface="微软雅黑" panose="020B0503020204020204" pitchFamily="34" charset="-122"/>
              </a:endParaRPr>
            </a:p>
          </p:txBody>
        </p:sp>
        <p:sp>
          <p:nvSpPr>
            <p:cNvPr id="79" name="文本框 78"/>
            <p:cNvSpPr txBox="1"/>
            <p:nvPr/>
          </p:nvSpPr>
          <p:spPr>
            <a:xfrm>
              <a:off x="8894604" y="2349316"/>
              <a:ext cx="769493" cy="701455"/>
            </a:xfrm>
            <a:prstGeom prst="rect">
              <a:avLst/>
            </a:prstGeom>
            <a:grpFill/>
          </p:spPr>
          <p:txBody>
            <a:bodyPr wrap="none" rtlCol="0">
              <a:spAutoFit/>
            </a:bodyPr>
            <a:lstStyle/>
            <a:p>
              <a:r>
                <a:rPr lang="en-US" altLang="zh-CN" sz="4220" dirty="0">
                  <a:solidFill>
                    <a:srgbClr val="FDFDFD"/>
                  </a:solidFill>
                  <a:latin typeface="微软雅黑" panose="020B0503020204020204" pitchFamily="34" charset="-122"/>
                  <a:ea typeface="微软雅黑" panose="020B0503020204020204" pitchFamily="34" charset="-122"/>
                </a:rPr>
                <a:t>03</a:t>
              </a:r>
              <a:endParaRPr lang="zh-CN" altLang="en-US" sz="4220" dirty="0">
                <a:solidFill>
                  <a:srgbClr val="FDFDFD"/>
                </a:solidFill>
                <a:latin typeface="微软雅黑" panose="020B0503020204020204" pitchFamily="34" charset="-122"/>
                <a:ea typeface="微软雅黑" panose="020B0503020204020204" pitchFamily="34" charset="-122"/>
              </a:endParaRPr>
            </a:p>
          </p:txBody>
        </p:sp>
      </p:grpSp>
      <p:sp>
        <p:nvSpPr>
          <p:cNvPr id="11" name="椭圆 10"/>
          <p:cNvSpPr/>
          <p:nvPr/>
        </p:nvSpPr>
        <p:spPr>
          <a:xfrm>
            <a:off x="-1329305" y="1154191"/>
            <a:ext cx="1162193" cy="1162193"/>
          </a:xfrm>
          <a:prstGeom prst="ellipse">
            <a:avLst/>
          </a:prstGeom>
          <a:solidFill>
            <a:schemeClr val="accent1"/>
          </a:solidFill>
          <a:ln w="12700" cap="flat" cmpd="sng" algn="ctr">
            <a:noFill/>
            <a:prstDash val="solid"/>
            <a:miter lim="800000"/>
          </a:ln>
          <a:effectLst/>
        </p:spPr>
        <p:txBody>
          <a:bodyPr rtlCol="0" anchor="ctr"/>
          <a:lstStyle/>
          <a:p>
            <a:pPr algn="ctr">
              <a:defRPr/>
            </a:pPr>
            <a:endParaRPr lang="zh-CN" altLang="en-US" sz="253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2" name="椭圆 11"/>
          <p:cNvSpPr/>
          <p:nvPr/>
        </p:nvSpPr>
        <p:spPr>
          <a:xfrm>
            <a:off x="-1389358" y="4640771"/>
            <a:ext cx="1162193" cy="1162193"/>
          </a:xfrm>
          <a:prstGeom prst="ellipse">
            <a:avLst/>
          </a:prstGeom>
          <a:solidFill>
            <a:schemeClr val="accent4"/>
          </a:solidFill>
          <a:ln w="12700" cap="flat" cmpd="sng" algn="ctr">
            <a:noFill/>
            <a:prstDash val="solid"/>
            <a:miter lim="800000"/>
          </a:ln>
          <a:effectLst/>
        </p:spPr>
        <p:txBody>
          <a:bodyPr rtlCol="0" anchor="ctr"/>
          <a:lstStyle/>
          <a:p>
            <a:pPr algn="ctr">
              <a:defRPr/>
            </a:pPr>
            <a:endParaRPr lang="zh-CN" altLang="en-US" sz="253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3" name="椭圆 12"/>
          <p:cNvSpPr/>
          <p:nvPr/>
        </p:nvSpPr>
        <p:spPr>
          <a:xfrm>
            <a:off x="-1359332" y="2316384"/>
            <a:ext cx="1162193" cy="1162193"/>
          </a:xfrm>
          <a:prstGeom prst="ellipse">
            <a:avLst/>
          </a:prstGeom>
          <a:solidFill>
            <a:schemeClr val="accent2">
              <a:alpha val="80000"/>
            </a:schemeClr>
          </a:solidFill>
          <a:ln w="12700" cap="flat" cmpd="sng" algn="ctr">
            <a:noFill/>
            <a:prstDash val="solid"/>
            <a:miter lim="800000"/>
          </a:ln>
          <a:effectLst/>
        </p:spPr>
        <p:txBody>
          <a:bodyPr rtlCol="0" anchor="ctr"/>
          <a:lstStyle/>
          <a:p>
            <a:pPr algn="ctr">
              <a:defRPr/>
            </a:pPr>
            <a:endParaRPr lang="zh-CN" altLang="en-US" sz="253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4" name="椭圆 13"/>
          <p:cNvSpPr/>
          <p:nvPr/>
        </p:nvSpPr>
        <p:spPr>
          <a:xfrm>
            <a:off x="-1389358" y="3478578"/>
            <a:ext cx="1162193" cy="1162193"/>
          </a:xfrm>
          <a:prstGeom prst="ellipse">
            <a:avLst/>
          </a:prstGeom>
          <a:solidFill>
            <a:schemeClr val="accent3"/>
          </a:solidFill>
          <a:ln w="12700" cap="flat" cmpd="sng" algn="ctr">
            <a:noFill/>
            <a:prstDash val="solid"/>
            <a:miter lim="800000"/>
          </a:ln>
          <a:effectLst/>
        </p:spPr>
        <p:txBody>
          <a:bodyPr rtlCol="0" anchor="ctr"/>
          <a:lstStyle/>
          <a:p>
            <a:pPr algn="ctr">
              <a:defRPr/>
            </a:pPr>
            <a:endParaRPr lang="zh-CN" altLang="en-US" sz="253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nvGrpSpPr>
          <p:cNvPr id="61" name="组合 60"/>
          <p:cNvGrpSpPr/>
          <p:nvPr/>
        </p:nvGrpSpPr>
        <p:grpSpPr>
          <a:xfrm>
            <a:off x="4172490" y="4523455"/>
            <a:ext cx="1086479" cy="152645"/>
            <a:chOff x="2929691" y="2127825"/>
            <a:chExt cx="900366" cy="126498"/>
          </a:xfrm>
        </p:grpSpPr>
        <p:sp>
          <p:nvSpPr>
            <p:cNvPr id="62" name="Oval 13"/>
            <p:cNvSpPr>
              <a:spLocks noChangeArrowheads="1"/>
            </p:cNvSpPr>
            <p:nvPr/>
          </p:nvSpPr>
          <p:spPr bwMode="auto">
            <a:xfrm>
              <a:off x="2929691" y="2127825"/>
              <a:ext cx="126498" cy="126498"/>
            </a:xfrm>
            <a:prstGeom prst="ellipse">
              <a:avLst/>
            </a:prstGeom>
            <a:solidFill>
              <a:srgbClr val="231915"/>
            </a:solidFill>
            <a:ln w="7938" cap="flat">
              <a:solidFill>
                <a:srgbClr val="231915"/>
              </a:solidFill>
              <a:prstDash val="solid"/>
              <a:miter lim="800000"/>
            </a:ln>
          </p:spPr>
          <p:txBody>
            <a:bodyPr vert="horz" wrap="square" lIns="96435" tIns="48217" rIns="96435" bIns="48217" numCol="1" anchor="t" anchorCtr="0" compatLnSpc="1"/>
            <a:lstStyle/>
            <a:p>
              <a:endParaRPr lang="zh-CN" altLang="en-US" sz="100" dirty="0">
                <a:latin typeface="微软雅黑" panose="020B0503020204020204" pitchFamily="34" charset="-122"/>
                <a:ea typeface="微软雅黑" panose="020B0503020204020204" pitchFamily="34" charset="-122"/>
              </a:endParaRPr>
            </a:p>
          </p:txBody>
        </p:sp>
        <p:sp>
          <p:nvSpPr>
            <p:cNvPr id="63" name="Oval 14"/>
            <p:cNvSpPr>
              <a:spLocks noChangeArrowheads="1"/>
            </p:cNvSpPr>
            <p:nvPr/>
          </p:nvSpPr>
          <p:spPr bwMode="auto">
            <a:xfrm>
              <a:off x="3703559" y="2127825"/>
              <a:ext cx="126498" cy="126498"/>
            </a:xfrm>
            <a:prstGeom prst="ellipse">
              <a:avLst/>
            </a:prstGeom>
            <a:solidFill>
              <a:srgbClr val="231915"/>
            </a:solidFill>
            <a:ln w="7938" cap="flat">
              <a:solidFill>
                <a:srgbClr val="231915"/>
              </a:solidFill>
              <a:prstDash val="solid"/>
              <a:miter lim="800000"/>
            </a:ln>
          </p:spPr>
          <p:txBody>
            <a:bodyPr vert="horz" wrap="square" lIns="96435" tIns="48217" rIns="96435" bIns="48217" numCol="1" anchor="t" anchorCtr="0" compatLnSpc="1"/>
            <a:lstStyle/>
            <a:p>
              <a:endParaRPr lang="zh-CN" altLang="en-US" sz="100" dirty="0">
                <a:latin typeface="微软雅黑" panose="020B0503020204020204" pitchFamily="34" charset="-122"/>
                <a:ea typeface="微软雅黑" panose="020B0503020204020204" pitchFamily="34" charset="-122"/>
              </a:endParaRPr>
            </a:p>
          </p:txBody>
        </p:sp>
        <p:sp>
          <p:nvSpPr>
            <p:cNvPr id="66" name="Freeform 15"/>
            <p:cNvSpPr/>
            <p:nvPr/>
          </p:nvSpPr>
          <p:spPr bwMode="auto">
            <a:xfrm>
              <a:off x="2974337" y="2165030"/>
              <a:ext cx="807354" cy="55809"/>
            </a:xfrm>
            <a:custGeom>
              <a:avLst/>
              <a:gdLst>
                <a:gd name="T0" fmla="*/ 47 w 958"/>
                <a:gd name="T1" fmla="*/ 0 h 66"/>
                <a:gd name="T2" fmla="*/ 913 w 958"/>
                <a:gd name="T3" fmla="*/ 0 h 66"/>
                <a:gd name="T4" fmla="*/ 913 w 958"/>
                <a:gd name="T5" fmla="*/ 66 h 66"/>
                <a:gd name="T6" fmla="*/ 47 w 958"/>
                <a:gd name="T7" fmla="*/ 66 h 66"/>
                <a:gd name="T8" fmla="*/ 47 w 958"/>
                <a:gd name="T9" fmla="*/ 0 h 66"/>
              </a:gdLst>
              <a:ahLst/>
              <a:cxnLst>
                <a:cxn ang="0">
                  <a:pos x="T0" y="T1"/>
                </a:cxn>
                <a:cxn ang="0">
                  <a:pos x="T2" y="T3"/>
                </a:cxn>
                <a:cxn ang="0">
                  <a:pos x="T4" y="T5"/>
                </a:cxn>
                <a:cxn ang="0">
                  <a:pos x="T6" y="T7"/>
                </a:cxn>
                <a:cxn ang="0">
                  <a:pos x="T8" y="T9"/>
                </a:cxn>
              </a:cxnLst>
              <a:rect l="0" t="0" r="r" b="b"/>
              <a:pathLst>
                <a:path w="958" h="66">
                  <a:moveTo>
                    <a:pt x="47" y="0"/>
                  </a:moveTo>
                  <a:cubicBezTo>
                    <a:pt x="335" y="0"/>
                    <a:pt x="624" y="0"/>
                    <a:pt x="913" y="0"/>
                  </a:cubicBezTo>
                  <a:cubicBezTo>
                    <a:pt x="957" y="2"/>
                    <a:pt x="958" y="63"/>
                    <a:pt x="913" y="66"/>
                  </a:cubicBezTo>
                  <a:cubicBezTo>
                    <a:pt x="624" y="66"/>
                    <a:pt x="335" y="66"/>
                    <a:pt x="47" y="66"/>
                  </a:cubicBezTo>
                  <a:cubicBezTo>
                    <a:pt x="0" y="63"/>
                    <a:pt x="2" y="2"/>
                    <a:pt x="47" y="0"/>
                  </a:cubicBezTo>
                  <a:close/>
                </a:path>
              </a:pathLst>
            </a:custGeom>
            <a:solidFill>
              <a:srgbClr val="C8C9C9"/>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7" rIns="96435" bIns="48217" numCol="1" anchor="t" anchorCtr="0" compatLnSpc="1"/>
            <a:lstStyle/>
            <a:p>
              <a:endParaRPr lang="zh-CN" altLang="en-US" sz="100" dirty="0">
                <a:latin typeface="微软雅黑" panose="020B0503020204020204" pitchFamily="34" charset="-122"/>
                <a:ea typeface="微软雅黑" panose="020B0503020204020204" pitchFamily="34" charset="-122"/>
              </a:endParaRPr>
            </a:p>
          </p:txBody>
        </p:sp>
      </p:grpSp>
      <p:grpSp>
        <p:nvGrpSpPr>
          <p:cNvPr id="67" name="组合 66"/>
          <p:cNvGrpSpPr/>
          <p:nvPr/>
        </p:nvGrpSpPr>
        <p:grpSpPr>
          <a:xfrm>
            <a:off x="7590364" y="4523455"/>
            <a:ext cx="1086479" cy="152645"/>
            <a:chOff x="5627069" y="2127825"/>
            <a:chExt cx="900366" cy="126498"/>
          </a:xfrm>
        </p:grpSpPr>
        <p:sp>
          <p:nvSpPr>
            <p:cNvPr id="68" name="Oval 16"/>
            <p:cNvSpPr>
              <a:spLocks noChangeArrowheads="1"/>
            </p:cNvSpPr>
            <p:nvPr/>
          </p:nvSpPr>
          <p:spPr bwMode="auto">
            <a:xfrm>
              <a:off x="5627069" y="2127825"/>
              <a:ext cx="126498" cy="126498"/>
            </a:xfrm>
            <a:prstGeom prst="ellipse">
              <a:avLst/>
            </a:prstGeom>
            <a:solidFill>
              <a:srgbClr val="231915"/>
            </a:solidFill>
            <a:ln w="7938" cap="flat">
              <a:solidFill>
                <a:srgbClr val="231915"/>
              </a:solidFill>
              <a:prstDash val="solid"/>
              <a:miter lim="800000"/>
            </a:ln>
          </p:spPr>
          <p:txBody>
            <a:bodyPr vert="horz" wrap="square" lIns="96435" tIns="48217" rIns="96435" bIns="48217" numCol="1" anchor="t" anchorCtr="0" compatLnSpc="1"/>
            <a:lstStyle/>
            <a:p>
              <a:endParaRPr lang="zh-CN" altLang="en-US" sz="100" dirty="0">
                <a:latin typeface="微软雅黑" panose="020B0503020204020204" pitchFamily="34" charset="-122"/>
                <a:ea typeface="微软雅黑" panose="020B0503020204020204" pitchFamily="34" charset="-122"/>
              </a:endParaRPr>
            </a:p>
          </p:txBody>
        </p:sp>
        <p:sp>
          <p:nvSpPr>
            <p:cNvPr id="69" name="Oval 17"/>
            <p:cNvSpPr>
              <a:spLocks noChangeArrowheads="1"/>
            </p:cNvSpPr>
            <p:nvPr/>
          </p:nvSpPr>
          <p:spPr bwMode="auto">
            <a:xfrm>
              <a:off x="6400937" y="2127825"/>
              <a:ext cx="126498" cy="126498"/>
            </a:xfrm>
            <a:prstGeom prst="ellipse">
              <a:avLst/>
            </a:prstGeom>
            <a:solidFill>
              <a:srgbClr val="231915"/>
            </a:solidFill>
            <a:ln w="7938" cap="flat">
              <a:solidFill>
                <a:srgbClr val="231915"/>
              </a:solidFill>
              <a:prstDash val="solid"/>
              <a:miter lim="800000"/>
            </a:ln>
          </p:spPr>
          <p:txBody>
            <a:bodyPr vert="horz" wrap="square" lIns="96435" tIns="48217" rIns="96435" bIns="48217" numCol="1" anchor="t" anchorCtr="0" compatLnSpc="1"/>
            <a:lstStyle/>
            <a:p>
              <a:endParaRPr lang="zh-CN" altLang="en-US" sz="100" dirty="0">
                <a:latin typeface="微软雅黑" panose="020B0503020204020204" pitchFamily="34" charset="-122"/>
                <a:ea typeface="微软雅黑" panose="020B0503020204020204" pitchFamily="34" charset="-122"/>
              </a:endParaRPr>
            </a:p>
          </p:txBody>
        </p:sp>
        <p:sp>
          <p:nvSpPr>
            <p:cNvPr id="70" name="Freeform 18"/>
            <p:cNvSpPr/>
            <p:nvPr/>
          </p:nvSpPr>
          <p:spPr bwMode="auto">
            <a:xfrm>
              <a:off x="5671715" y="2165030"/>
              <a:ext cx="807354" cy="55809"/>
            </a:xfrm>
            <a:custGeom>
              <a:avLst/>
              <a:gdLst>
                <a:gd name="T0" fmla="*/ 46 w 957"/>
                <a:gd name="T1" fmla="*/ 0 h 66"/>
                <a:gd name="T2" fmla="*/ 912 w 957"/>
                <a:gd name="T3" fmla="*/ 0 h 66"/>
                <a:gd name="T4" fmla="*/ 912 w 957"/>
                <a:gd name="T5" fmla="*/ 66 h 66"/>
                <a:gd name="T6" fmla="*/ 46 w 957"/>
                <a:gd name="T7" fmla="*/ 66 h 66"/>
                <a:gd name="T8" fmla="*/ 46 w 957"/>
                <a:gd name="T9" fmla="*/ 0 h 66"/>
              </a:gdLst>
              <a:ahLst/>
              <a:cxnLst>
                <a:cxn ang="0">
                  <a:pos x="T0" y="T1"/>
                </a:cxn>
                <a:cxn ang="0">
                  <a:pos x="T2" y="T3"/>
                </a:cxn>
                <a:cxn ang="0">
                  <a:pos x="T4" y="T5"/>
                </a:cxn>
                <a:cxn ang="0">
                  <a:pos x="T6" y="T7"/>
                </a:cxn>
                <a:cxn ang="0">
                  <a:pos x="T8" y="T9"/>
                </a:cxn>
              </a:cxnLst>
              <a:rect l="0" t="0" r="r" b="b"/>
              <a:pathLst>
                <a:path w="957" h="66">
                  <a:moveTo>
                    <a:pt x="46" y="0"/>
                  </a:moveTo>
                  <a:cubicBezTo>
                    <a:pt x="335" y="0"/>
                    <a:pt x="624" y="0"/>
                    <a:pt x="912" y="0"/>
                  </a:cubicBezTo>
                  <a:cubicBezTo>
                    <a:pt x="957" y="2"/>
                    <a:pt x="957" y="63"/>
                    <a:pt x="912" y="66"/>
                  </a:cubicBezTo>
                  <a:cubicBezTo>
                    <a:pt x="624" y="66"/>
                    <a:pt x="335" y="66"/>
                    <a:pt x="46" y="66"/>
                  </a:cubicBezTo>
                  <a:cubicBezTo>
                    <a:pt x="0" y="63"/>
                    <a:pt x="1" y="2"/>
                    <a:pt x="46" y="0"/>
                  </a:cubicBezTo>
                  <a:close/>
                </a:path>
              </a:pathLst>
            </a:custGeom>
            <a:solidFill>
              <a:srgbClr val="C8C9C9"/>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7" rIns="96435" bIns="48217" numCol="1" anchor="t" anchorCtr="0" compatLnSpc="1"/>
            <a:lstStyle/>
            <a:p>
              <a:endParaRPr lang="zh-CN" altLang="en-US" sz="100" dirty="0">
                <a:latin typeface="微软雅黑" panose="020B0503020204020204" pitchFamily="34" charset="-122"/>
                <a:ea typeface="微软雅黑" panose="020B0503020204020204" pitchFamily="34" charset="-122"/>
              </a:endParaRPr>
            </a:p>
          </p:txBody>
        </p:sp>
      </p:grpSp>
      <p:sp>
        <p:nvSpPr>
          <p:cNvPr id="3" name="文本框 2"/>
          <p:cNvSpPr txBox="1"/>
          <p:nvPr/>
        </p:nvSpPr>
        <p:spPr>
          <a:xfrm>
            <a:off x="4373880" y="447675"/>
            <a:ext cx="4777740" cy="706755"/>
          </a:xfrm>
          <a:prstGeom prst="rect">
            <a:avLst/>
          </a:prstGeom>
          <a:noFill/>
        </p:spPr>
        <p:txBody>
          <a:bodyPr wrap="none" rtlCol="0" anchor="t">
            <a:spAutoFit/>
          </a:bodyPr>
          <a:p>
            <a:r>
              <a:rPr lang="zh-CN" altLang="en-US" sz="4000" b="1">
                <a:sym typeface="+mn-ea"/>
              </a:rPr>
              <a:t>三、心理咨询的原则</a:t>
            </a:r>
            <a:endParaRPr lang="zh-CN" altLang="en-US" sz="4000" b="1">
              <a:sym typeface="+mn-ea"/>
            </a:endParaRPr>
          </a:p>
        </p:txBody>
      </p:sp>
      <p:sp>
        <p:nvSpPr>
          <p:cNvPr id="4" name="文本框 3"/>
          <p:cNvSpPr txBox="1"/>
          <p:nvPr/>
        </p:nvSpPr>
        <p:spPr>
          <a:xfrm>
            <a:off x="1065530" y="1394460"/>
            <a:ext cx="10804525" cy="1198880"/>
          </a:xfrm>
          <a:prstGeom prst="rect">
            <a:avLst/>
          </a:prstGeom>
          <a:noFill/>
        </p:spPr>
        <p:txBody>
          <a:bodyPr wrap="square" rtlCol="0" anchor="t">
            <a:spAutoFit/>
          </a:bodyPr>
          <a:p>
            <a:pPr eaLnBrk="1" latinLnBrk="0" hangingPunct="1">
              <a:lnSpc>
                <a:spcPct val="150000"/>
              </a:lnSpc>
            </a:pPr>
            <a:r>
              <a:rPr lang="zh-CN" altLang="en-US" sz="2400" b="1">
                <a:sym typeface="+mn-ea"/>
              </a:rPr>
              <a:t>（六）限定原则</a:t>
            </a:r>
            <a:endParaRPr lang="zh-CN" altLang="en-US" sz="2400"/>
          </a:p>
          <a:p>
            <a:pPr eaLnBrk="1" latinLnBrk="0" hangingPunct="1">
              <a:lnSpc>
                <a:spcPct val="150000"/>
              </a:lnSpc>
            </a:pPr>
            <a:r>
              <a:rPr lang="zh-CN" altLang="en-US" sz="2400" b="1">
                <a:sym typeface="+mn-ea"/>
              </a:rPr>
              <a:t> </a:t>
            </a:r>
            <a:r>
              <a:rPr lang="zh-CN" altLang="en-US" sz="2400">
                <a:sym typeface="+mn-ea"/>
              </a:rPr>
              <a:t> 限定原则是判断咨询是否规范、专业的标准之一。它主要体现在以下三个方面。</a:t>
            </a:r>
            <a:endParaRPr lang="zh-CN" altLang="en-US" sz="2400">
              <a:sym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0" dur="1000" fill="hold"/>
                                        <p:tgtEl>
                                          <p:spTgt spid="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
                                        </p:tgtEl>
                                      </p:cBhvr>
                                    </p:animEffect>
                                  </p:childTnLst>
                                </p:cTn>
                              </p:par>
                              <p:par>
                                <p:cTn id="15" presetID="25" presetClass="entr" presetSubtype="0" fill="hold" nodeType="withEffect">
                                  <p:stCondLst>
                                    <p:cond delay="25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20" dur="1000" fill="hold"/>
                                        <p:tgtEl>
                                          <p:spTgt spid="6"/>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6"/>
                                        </p:tgtEl>
                                      </p:cBhvr>
                                    </p:animEffect>
                                  </p:childTnLst>
                                </p:cTn>
                              </p:par>
                              <p:par>
                                <p:cTn id="25" presetID="25" presetClass="entr" presetSubtype="0" fill="hold" nodeType="withEffect">
                                  <p:stCondLst>
                                    <p:cond delay="50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30" dur="1000" fill="hold"/>
                                        <p:tgtEl>
                                          <p:spTgt spid="7"/>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7"/>
                                        </p:tgtEl>
                                      </p:cBhvr>
                                    </p:animEffect>
                                  </p:childTnLst>
                                </p:cTn>
                              </p:par>
                            </p:childTnLst>
                          </p:cTn>
                        </p:par>
                        <p:par>
                          <p:cTn id="35" fill="hold">
                            <p:stCondLst>
                              <p:cond delay="1000"/>
                            </p:stCondLst>
                            <p:childTnLst>
                              <p:par>
                                <p:cTn id="36" presetID="22" presetClass="entr" presetSubtype="8" fill="hold" nodeType="afterEffect">
                                  <p:stCondLst>
                                    <p:cond delay="0"/>
                                  </p:stCondLst>
                                  <p:childTnLst>
                                    <p:set>
                                      <p:cBhvr>
                                        <p:cTn id="37" dur="1" fill="hold">
                                          <p:stCondLst>
                                            <p:cond delay="0"/>
                                          </p:stCondLst>
                                        </p:cTn>
                                        <p:tgtEl>
                                          <p:spTgt spid="61"/>
                                        </p:tgtEl>
                                        <p:attrNameLst>
                                          <p:attrName>style.visibility</p:attrName>
                                        </p:attrNameLst>
                                      </p:cBhvr>
                                      <p:to>
                                        <p:strVal val="visible"/>
                                      </p:to>
                                    </p:set>
                                    <p:animEffect transition="in" filter="wipe(left)">
                                      <p:cBhvr>
                                        <p:cTn id="38" dur="500"/>
                                        <p:tgtEl>
                                          <p:spTgt spid="61"/>
                                        </p:tgtEl>
                                      </p:cBhvr>
                                    </p:animEffect>
                                  </p:childTnLst>
                                </p:cTn>
                              </p:par>
                              <p:par>
                                <p:cTn id="39" presetID="22" presetClass="entr" presetSubtype="8" fill="hold" nodeType="withEffect">
                                  <p:stCondLst>
                                    <p:cond delay="0"/>
                                  </p:stCondLst>
                                  <p:childTnLst>
                                    <p:set>
                                      <p:cBhvr>
                                        <p:cTn id="40" dur="1" fill="hold">
                                          <p:stCondLst>
                                            <p:cond delay="0"/>
                                          </p:stCondLst>
                                        </p:cTn>
                                        <p:tgtEl>
                                          <p:spTgt spid="67"/>
                                        </p:tgtEl>
                                        <p:attrNameLst>
                                          <p:attrName>style.visibility</p:attrName>
                                        </p:attrNameLst>
                                      </p:cBhvr>
                                      <p:to>
                                        <p:strVal val="visible"/>
                                      </p:to>
                                    </p:set>
                                    <p:animEffect transition="in" filter="wipe(left)">
                                      <p:cBhvr>
                                        <p:cTn id="41"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3260725" y="375920"/>
            <a:ext cx="7268845" cy="1106805"/>
          </a:xfrm>
          <a:prstGeom prst="rect">
            <a:avLst/>
          </a:prstGeom>
        </p:spPr>
        <p:txBody>
          <a:bodyPr wrap="square">
            <a:spAutoFit/>
          </a:bodyPr>
          <a:p>
            <a:pPr marL="0" indent="306070" defTabSz="266700">
              <a:lnSpc>
                <a:spcPct val="150000"/>
              </a:lnSpc>
              <a:spcAft>
                <a:spcPct val="0"/>
              </a:spcAft>
            </a:pPr>
            <a:r>
              <a:rPr lang="zh-CN" altLang="en-US" sz="4400">
                <a:latin typeface="华文中宋" panose="02010600040101010101" pitchFamily="2" charset="-122"/>
                <a:ea typeface="华文中宋" panose="02010600040101010101" pitchFamily="2" charset="-122"/>
                <a:cs typeface="+mj-cs"/>
              </a:rPr>
              <a:t>四、心理咨询的目标</a:t>
            </a:r>
            <a:endParaRPr lang="zh-CN" altLang="en-US" sz="4400">
              <a:latin typeface="华文中宋" panose="02010600040101010101" pitchFamily="2" charset="-122"/>
              <a:ea typeface="华文中宋" panose="02010600040101010101" pitchFamily="2" charset="-122"/>
              <a:cs typeface="+mj-cs"/>
            </a:endParaRPr>
          </a:p>
        </p:txBody>
      </p:sp>
      <p:sp>
        <p:nvSpPr>
          <p:cNvPr id="3" name="文本框 2"/>
          <p:cNvSpPr txBox="1"/>
          <p:nvPr/>
        </p:nvSpPr>
        <p:spPr>
          <a:xfrm>
            <a:off x="668655" y="1527810"/>
            <a:ext cx="11414125" cy="4595495"/>
          </a:xfrm>
          <a:prstGeom prst="rect">
            <a:avLst/>
          </a:prstGeom>
        </p:spPr>
        <p:txBody>
          <a:bodyPr wrap="square">
            <a:noAutofit/>
          </a:bodyPr>
          <a:p>
            <a:pPr marL="0" indent="304800" algn="just" defTabSz="266700">
              <a:lnSpc>
                <a:spcPct val="150000"/>
              </a:lnSpc>
              <a:spcAft>
                <a:spcPct val="0"/>
              </a:spcAft>
            </a:pPr>
            <a:r>
              <a:rPr lang="zh-CN" altLang="en-US" sz="2400">
                <a:latin typeface="华文中宋" panose="02010600040101010101" pitchFamily="2" charset="-122"/>
                <a:ea typeface="华文中宋" panose="02010600040101010101" pitchFamily="2" charset="-122"/>
              </a:rPr>
              <a:t> </a:t>
            </a:r>
            <a:r>
              <a:rPr lang="en-US" altLang="zh-CN" sz="2400">
                <a:latin typeface="华文中宋" panose="02010600040101010101" pitchFamily="2" charset="-122"/>
                <a:ea typeface="华文中宋" panose="02010600040101010101" pitchFamily="2" charset="-122"/>
              </a:rPr>
              <a:t>  </a:t>
            </a:r>
            <a:r>
              <a:rPr lang="zh-CN" altLang="en-US" sz="2400">
                <a:latin typeface="华文中宋" panose="02010600040101010101" pitchFamily="2" charset="-122"/>
                <a:ea typeface="华文中宋" panose="02010600040101010101" pitchFamily="2" charset="-122"/>
              </a:rPr>
              <a:t>心理咨询的目标是咨询师根据来访者心理问题的性质、类型和严重程度，与来访者共同确立的。</a:t>
            </a:r>
            <a:endParaRPr lang="zh-CN" altLang="en-US" sz="2400">
              <a:latin typeface="华文中宋" panose="02010600040101010101" pitchFamily="2" charset="-122"/>
              <a:ea typeface="华文中宋" panose="02010600040101010101" pitchFamily="2" charset="-122"/>
            </a:endParaRPr>
          </a:p>
          <a:p>
            <a:pPr marL="0" indent="304800" algn="just" defTabSz="266700">
              <a:lnSpc>
                <a:spcPct val="150000"/>
              </a:lnSpc>
              <a:spcAft>
                <a:spcPct val="0"/>
              </a:spcAft>
            </a:pPr>
            <a:r>
              <a:rPr lang="en-US" altLang="zh-CN" sz="2400">
                <a:latin typeface="华文中宋" panose="02010600040101010101" pitchFamily="2" charset="-122"/>
                <a:ea typeface="华文中宋" panose="02010600040101010101" pitchFamily="2" charset="-122"/>
              </a:rPr>
              <a:t>  </a:t>
            </a:r>
            <a:r>
              <a:rPr lang="zh-CN" altLang="en-US" sz="2400">
                <a:latin typeface="华文中宋" panose="02010600040101010101" pitchFamily="2" charset="-122"/>
                <a:ea typeface="华文中宋" panose="02010600040101010101" pitchFamily="2" charset="-122"/>
              </a:rPr>
              <a:t> 咨询目标为咨询活动指明了</a:t>
            </a:r>
            <a:r>
              <a:rPr lang="zh-CN" altLang="en-US" sz="2400" b="1">
                <a:solidFill>
                  <a:srgbClr val="FF0000"/>
                </a:solidFill>
                <a:latin typeface="华文中宋" panose="02010600040101010101" pitchFamily="2" charset="-122"/>
                <a:ea typeface="华文中宋" panose="02010600040101010101" pitchFamily="2" charset="-122"/>
              </a:rPr>
              <a:t>方向</a:t>
            </a:r>
            <a:r>
              <a:rPr lang="zh-CN" altLang="en-US" sz="2400">
                <a:latin typeface="华文中宋" panose="02010600040101010101" pitchFamily="2" charset="-122"/>
                <a:ea typeface="华文中宋" panose="02010600040101010101" pitchFamily="2" charset="-122"/>
              </a:rPr>
              <a:t>，可以帮助咨询师和来访者更明确地预知通过咨询能达到什么目的、不能达到什么目的，同时也可以用来检验咨询的效果。</a:t>
            </a:r>
            <a:endParaRPr lang="zh-CN" altLang="en-US" sz="2400">
              <a:latin typeface="华文中宋" panose="02010600040101010101" pitchFamily="2" charset="-122"/>
              <a:ea typeface="华文中宋" panose="02010600040101010101" pitchFamily="2" charset="-122"/>
            </a:endParaRPr>
          </a:p>
          <a:p>
            <a:pPr marL="0" indent="304800" algn="just" defTabSz="266700">
              <a:lnSpc>
                <a:spcPct val="150000"/>
              </a:lnSpc>
              <a:spcAft>
                <a:spcPct val="0"/>
              </a:spcAft>
            </a:pPr>
            <a:r>
              <a:rPr lang="en-US" altLang="zh-CN" sz="2400">
                <a:latin typeface="华文中宋" panose="02010600040101010101" pitchFamily="2" charset="-122"/>
                <a:ea typeface="华文中宋" panose="02010600040101010101" pitchFamily="2" charset="-122"/>
              </a:rPr>
              <a:t>  </a:t>
            </a:r>
            <a:r>
              <a:rPr lang="zh-CN" altLang="en-US" sz="2400">
                <a:latin typeface="华文中宋" panose="02010600040101010101" pitchFamily="2" charset="-122"/>
                <a:ea typeface="华文中宋" panose="02010600040101010101" pitchFamily="2" charset="-122"/>
              </a:rPr>
              <a:t>心理咨询的目标是多方面的，包括帮助个体实现</a:t>
            </a:r>
            <a:r>
              <a:rPr lang="zh-CN" altLang="en-US" sz="2400" b="1">
                <a:latin typeface="华文中宋" panose="02010600040101010101" pitchFamily="2" charset="-122"/>
                <a:ea typeface="华文中宋" panose="02010600040101010101" pitchFamily="2" charset="-122"/>
              </a:rPr>
              <a:t>自我意识提高</a:t>
            </a:r>
            <a:r>
              <a:rPr lang="zh-CN" altLang="en-US" sz="2400">
                <a:latin typeface="华文中宋" panose="02010600040101010101" pitchFamily="2" charset="-122"/>
                <a:ea typeface="华文中宋" panose="02010600040101010101" pitchFamily="2" charset="-122"/>
              </a:rPr>
              <a:t>、</a:t>
            </a:r>
            <a:r>
              <a:rPr lang="zh-CN" altLang="en-US" sz="2400" b="1">
                <a:latin typeface="华文中宋" panose="02010600040101010101" pitchFamily="2" charset="-122"/>
                <a:ea typeface="华文中宋" panose="02010600040101010101" pitchFamily="2" charset="-122"/>
              </a:rPr>
              <a:t>解决心理困扰</a:t>
            </a:r>
            <a:r>
              <a:rPr lang="zh-CN" altLang="en-US" sz="2400">
                <a:latin typeface="华文中宋" panose="02010600040101010101" pitchFamily="2" charset="-122"/>
                <a:ea typeface="华文中宋" panose="02010600040101010101" pitchFamily="2" charset="-122"/>
              </a:rPr>
              <a:t>、</a:t>
            </a:r>
            <a:r>
              <a:rPr lang="zh-CN" altLang="en-US" sz="2400" b="1">
                <a:latin typeface="华文中宋" panose="02010600040101010101" pitchFamily="2" charset="-122"/>
                <a:ea typeface="华文中宋" panose="02010600040101010101" pitchFamily="2" charset="-122"/>
              </a:rPr>
              <a:t>提高心理健康水平</a:t>
            </a:r>
            <a:r>
              <a:rPr lang="zh-CN" altLang="en-US" sz="2400">
                <a:latin typeface="华文中宋" panose="02010600040101010101" pitchFamily="2" charset="-122"/>
                <a:ea typeface="华文中宋" panose="02010600040101010101" pitchFamily="2" charset="-122"/>
              </a:rPr>
              <a:t>、</a:t>
            </a:r>
            <a:r>
              <a:rPr lang="zh-CN" altLang="en-US" sz="2400" b="1">
                <a:latin typeface="华文中宋" panose="02010600040101010101" pitchFamily="2" charset="-122"/>
                <a:ea typeface="华文中宋" panose="02010600040101010101" pitchFamily="2" charset="-122"/>
              </a:rPr>
              <a:t>增强应对能力和适应性、促进自我成长</a:t>
            </a:r>
            <a:r>
              <a:rPr lang="zh-CN" altLang="en-US" sz="2400">
                <a:latin typeface="华文中宋" panose="02010600040101010101" pitchFamily="2" charset="-122"/>
                <a:ea typeface="华文中宋" panose="02010600040101010101" pitchFamily="2" charset="-122"/>
              </a:rPr>
              <a:t>等。</a:t>
            </a:r>
            <a:endParaRPr lang="zh-CN" altLang="en-US" sz="2400">
              <a:latin typeface="华文中宋" panose="02010600040101010101" pitchFamily="2" charset="-122"/>
              <a:ea typeface="华文中宋" panose="02010600040101010101" pitchFamily="2" charset="-122"/>
            </a:endParaRPr>
          </a:p>
        </p:txBody>
      </p:sp>
    </p:spTree>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圆角矩形 30"/>
          <p:cNvSpPr/>
          <p:nvPr>
            <p:custDataLst>
              <p:tags r:id="rId1"/>
            </p:custDataLst>
          </p:nvPr>
        </p:nvSpPr>
        <p:spPr>
          <a:xfrm>
            <a:off x="1613280" y="1844619"/>
            <a:ext cx="10072747" cy="2049526"/>
          </a:xfrm>
          <a:prstGeom prst="roundRect">
            <a:avLst>
              <a:gd name="adj" fmla="val 50000"/>
            </a:avLst>
          </a:prstGeom>
          <a:gradFill>
            <a:gsLst>
              <a:gs pos="0">
                <a:schemeClr val="accent1">
                  <a:lumMod val="20000"/>
                  <a:lumOff val="80000"/>
                  <a:alpha val="0"/>
                </a:schemeClr>
              </a:gs>
              <a:gs pos="100000">
                <a:schemeClr val="accent1">
                  <a:lumMod val="20000"/>
                  <a:lumOff val="80000"/>
                  <a:alpha val="44000"/>
                </a:schemeClr>
              </a:gs>
            </a:gsLst>
            <a:lin ang="10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1745892" tIns="0" rIns="0" bIns="0" numCol="1" spcCol="0" rtlCol="0" fromWordArt="0" anchor="ctr" anchorCtr="0" forceAA="0" compatLnSpc="1">
            <a:noAutofit/>
          </a:bodyPr>
          <a:lstStyle/>
          <a:p>
            <a:pPr algn="just">
              <a:lnSpc>
                <a:spcPct val="150000"/>
              </a:lnSpc>
            </a:pPr>
            <a:r>
              <a:rPr lang="zh-CN" altLang="en-US" sz="2000">
                <a:solidFill>
                  <a:schemeClr val="tx1"/>
                </a:solidFill>
                <a:latin typeface="Calibri" panose="020F0502020204030204" pitchFamily="34" charset="0"/>
                <a:ea typeface="宋体" panose="02010600030101010101" pitchFamily="2" charset="-122"/>
                <a:sym typeface="+mn-ea"/>
              </a:rPr>
              <a:t>短期目标是指通过心理咨询解决眼前最急迫的问题，比如一时的情绪抑郁或者突然对一个问题钻了牛角尖等。</a:t>
            </a:r>
            <a:endParaRPr lang="zh-CN" altLang="en-US" sz="2000">
              <a:solidFill>
                <a:schemeClr val="tx1"/>
              </a:solidFill>
              <a:latin typeface="Calibri" panose="020F0502020204030204" pitchFamily="34" charset="0"/>
              <a:ea typeface="宋体" panose="02010600030101010101" pitchFamily="2" charset="-122"/>
              <a:sym typeface="+mn-ea"/>
            </a:endParaRPr>
          </a:p>
        </p:txBody>
      </p:sp>
      <p:sp>
        <p:nvSpPr>
          <p:cNvPr id="10" name="标题 16"/>
          <p:cNvSpPr>
            <a:spLocks noGrp="1"/>
          </p:cNvSpPr>
          <p:nvPr>
            <p:ph type="title"/>
            <p:custDataLst>
              <p:tags r:id="rId2"/>
            </p:custDataLst>
          </p:nvPr>
        </p:nvSpPr>
        <p:spPr>
          <a:xfrm>
            <a:off x="884238" y="663258"/>
            <a:ext cx="11090275" cy="1397000"/>
          </a:xfrm>
        </p:spPr>
        <p:txBody>
          <a:bodyPr wrap="square">
            <a:normAutofit/>
          </a:bodyPr>
          <a:lstStyle/>
          <a:p>
            <a:r>
              <a:rPr lang="zh-CN" altLang="en-US" sz="2800">
                <a:solidFill>
                  <a:schemeClr val="tx1"/>
                </a:solidFill>
                <a:latin typeface="华文中宋" panose="02010600040101010101" pitchFamily="2" charset="-122"/>
                <a:ea typeface="华文中宋" panose="02010600040101010101" pitchFamily="2" charset="-122"/>
                <a:cs typeface="+mn-cs"/>
              </a:rPr>
              <a:t>从时间的长短来看，心理咨询的目标通常可以分为短期目标和长期目标两种。</a:t>
            </a:r>
            <a:endParaRPr lang="zh-CN" altLang="en-US" sz="2800">
              <a:solidFill>
                <a:schemeClr val="tx1"/>
              </a:solidFill>
              <a:latin typeface="华文中宋" panose="02010600040101010101" pitchFamily="2" charset="-122"/>
              <a:ea typeface="华文中宋" panose="02010600040101010101" pitchFamily="2" charset="-122"/>
              <a:cs typeface="+mn-cs"/>
            </a:endParaRPr>
          </a:p>
        </p:txBody>
      </p:sp>
      <p:sp>
        <p:nvSpPr>
          <p:cNvPr id="36" name="圆角矩形 35"/>
          <p:cNvSpPr/>
          <p:nvPr>
            <p:custDataLst>
              <p:tags r:id="rId3"/>
            </p:custDataLst>
          </p:nvPr>
        </p:nvSpPr>
        <p:spPr>
          <a:xfrm>
            <a:off x="1181991" y="2394955"/>
            <a:ext cx="2201342" cy="948855"/>
          </a:xfrm>
          <a:prstGeom prst="roundRect">
            <a:avLst>
              <a:gd name="adj" fmla="val 50000"/>
            </a:avLst>
          </a:prstGeom>
          <a:gradFill>
            <a:gsLst>
              <a:gs pos="0">
                <a:schemeClr val="accent1">
                  <a:lumMod val="20000"/>
                  <a:lumOff val="80000"/>
                </a:schemeClr>
              </a:gs>
              <a:gs pos="44000">
                <a:schemeClr val="accent1"/>
              </a:gs>
            </a:gsLst>
            <a:lin ang="2700000" scaled="0"/>
          </a:gradFill>
          <a:ln>
            <a:solidFill>
              <a:schemeClr val="bg1"/>
            </a:solidFill>
          </a:ln>
          <a:effectLst>
            <a:outerShdw blurRad="127000" dist="63500" dir="2700000" algn="tl"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spcBef>
                <a:spcPct val="0"/>
              </a:spcBef>
              <a:spcAft>
                <a:spcPct val="0"/>
              </a:spcAft>
            </a:pPr>
            <a:r>
              <a:rPr lang="zh-CN" altLang="en-US" sz="2535" b="1" dirty="0">
                <a:solidFill>
                  <a:schemeClr val="lt1">
                    <a:lumMod val="100000"/>
                  </a:schemeClr>
                </a:solidFill>
                <a:latin typeface="微软雅黑" panose="020B0503020204020204" pitchFamily="34" charset="-122"/>
                <a:ea typeface="微软雅黑" panose="020B0503020204020204" pitchFamily="34" charset="-122"/>
                <a:cs typeface="+mn-ea"/>
                <a:sym typeface="+mn-ea"/>
              </a:rPr>
              <a:t>短期目标</a:t>
            </a:r>
            <a:endParaRPr lang="zh-CN" altLang="en-US" sz="2535" b="1" dirty="0">
              <a:solidFill>
                <a:schemeClr val="lt1">
                  <a:lumMod val="100000"/>
                </a:schemeClr>
              </a:solidFill>
              <a:latin typeface="微软雅黑" panose="020B0503020204020204" pitchFamily="34" charset="-122"/>
              <a:ea typeface="微软雅黑" panose="020B0503020204020204" pitchFamily="34" charset="-122"/>
              <a:cs typeface="+mn-ea"/>
              <a:sym typeface="+mn-ea"/>
            </a:endParaRPr>
          </a:p>
        </p:txBody>
      </p:sp>
      <p:sp>
        <p:nvSpPr>
          <p:cNvPr id="66" name="圆角矩形 65"/>
          <p:cNvSpPr/>
          <p:nvPr>
            <p:custDataLst>
              <p:tags r:id="rId4"/>
            </p:custDataLst>
          </p:nvPr>
        </p:nvSpPr>
        <p:spPr>
          <a:xfrm>
            <a:off x="1613282" y="4188510"/>
            <a:ext cx="10072747" cy="2049526"/>
          </a:xfrm>
          <a:prstGeom prst="roundRect">
            <a:avLst>
              <a:gd name="adj" fmla="val 50000"/>
            </a:avLst>
          </a:prstGeom>
          <a:gradFill>
            <a:gsLst>
              <a:gs pos="0">
                <a:schemeClr val="accent1">
                  <a:lumMod val="20000"/>
                  <a:lumOff val="80000"/>
                  <a:alpha val="0"/>
                </a:schemeClr>
              </a:gs>
              <a:gs pos="100000">
                <a:schemeClr val="accent1">
                  <a:lumMod val="20000"/>
                  <a:lumOff val="80000"/>
                  <a:alpha val="44000"/>
                </a:schemeClr>
              </a:gs>
            </a:gsLst>
            <a:lin ang="10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1745892" tIns="0" rIns="0" bIns="0" numCol="1" spcCol="0" rtlCol="0" fromWordArt="0" anchor="ctr" anchorCtr="0" forceAA="0" compatLnSpc="1">
            <a:noAutofit/>
          </a:bodyPr>
          <a:lstStyle/>
          <a:p>
            <a:pPr algn="just">
              <a:lnSpc>
                <a:spcPct val="150000"/>
              </a:lnSpc>
            </a:pPr>
            <a:endParaRPr lang="zh-CN" altLang="en-US" sz="2000">
              <a:solidFill>
                <a:schemeClr val="tx1"/>
              </a:solidFill>
              <a:latin typeface="Calibri" panose="020F0502020204030204" pitchFamily="34" charset="0"/>
              <a:ea typeface="宋体" panose="02010600030101010101" pitchFamily="2" charset="-122"/>
              <a:sym typeface="+mn-ea"/>
            </a:endParaRPr>
          </a:p>
          <a:p>
            <a:pPr algn="just">
              <a:lnSpc>
                <a:spcPct val="150000"/>
              </a:lnSpc>
            </a:pPr>
            <a:r>
              <a:rPr lang="zh-CN" altLang="en-US" sz="2000">
                <a:solidFill>
                  <a:schemeClr val="tx1"/>
                </a:solidFill>
                <a:latin typeface="Calibri" panose="020F0502020204030204" pitchFamily="34" charset="0"/>
                <a:ea typeface="宋体" panose="02010600030101010101" pitchFamily="2" charset="-122"/>
                <a:sym typeface="+mn-ea"/>
              </a:rPr>
              <a:t>长期目标是指对来访者进行深入的心理咨询后，透过表面的症状挖掘到引起心理问题的根本原因，对造成问题的整个系统进行干预，包括建构正确的认知方式和合理的行为模式，建立良好的社会支持系统，完善人格等。</a:t>
            </a:r>
            <a:endParaRPr lang="zh-CN" altLang="en-US" sz="1900">
              <a:solidFill>
                <a:srgbClr val="FF0000"/>
              </a:solidFill>
              <a:latin typeface="宋体" panose="02010600030101010101" pitchFamily="2" charset="-122"/>
              <a:ea typeface="宋体" panose="02010600030101010101" pitchFamily="2" charset="-122"/>
            </a:endParaRPr>
          </a:p>
          <a:p>
            <a:pPr algn="just">
              <a:lnSpc>
                <a:spcPct val="150000"/>
              </a:lnSpc>
            </a:pPr>
            <a:endParaRPr lang="zh-CN" altLang="zh-CN" sz="1900">
              <a:solidFill>
                <a:schemeClr val="tx1">
                  <a:lumMod val="85000"/>
                  <a:lumOff val="15000"/>
                </a:schemeClr>
              </a:solidFill>
              <a:latin typeface="+mn-ea"/>
              <a:cs typeface="+mn-ea"/>
              <a:sym typeface="+mn-ea"/>
            </a:endParaRPr>
          </a:p>
        </p:txBody>
      </p:sp>
      <p:sp>
        <p:nvSpPr>
          <p:cNvPr id="4" name="圆角矩形 35"/>
          <p:cNvSpPr/>
          <p:nvPr>
            <p:custDataLst>
              <p:tags r:id="rId5"/>
            </p:custDataLst>
          </p:nvPr>
        </p:nvSpPr>
        <p:spPr>
          <a:xfrm>
            <a:off x="1181991" y="4738845"/>
            <a:ext cx="2201342" cy="948855"/>
          </a:xfrm>
          <a:prstGeom prst="roundRect">
            <a:avLst>
              <a:gd name="adj" fmla="val 50000"/>
            </a:avLst>
          </a:prstGeom>
          <a:gradFill>
            <a:gsLst>
              <a:gs pos="0">
                <a:schemeClr val="accent1">
                  <a:lumMod val="20000"/>
                  <a:lumOff val="80000"/>
                </a:schemeClr>
              </a:gs>
              <a:gs pos="44000">
                <a:schemeClr val="accent1"/>
              </a:gs>
            </a:gsLst>
            <a:lin ang="2700000" scaled="0"/>
          </a:gradFill>
          <a:ln>
            <a:solidFill>
              <a:schemeClr val="bg1"/>
            </a:solidFill>
          </a:ln>
          <a:effectLst>
            <a:outerShdw blurRad="127000" dist="63500" dir="2700000" algn="tl"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spcBef>
                <a:spcPct val="0"/>
              </a:spcBef>
              <a:spcAft>
                <a:spcPct val="0"/>
              </a:spcAft>
            </a:pPr>
            <a:r>
              <a:rPr lang="zh-CN" altLang="en-US" sz="2535" b="1" dirty="0">
                <a:solidFill>
                  <a:schemeClr val="lt1">
                    <a:lumMod val="100000"/>
                  </a:schemeClr>
                </a:solidFill>
                <a:latin typeface="微软雅黑" panose="020B0503020204020204" pitchFamily="34" charset="-122"/>
                <a:ea typeface="微软雅黑" panose="020B0503020204020204" pitchFamily="34" charset="-122"/>
                <a:cs typeface="+mn-ea"/>
                <a:sym typeface="+mn-ea"/>
              </a:rPr>
              <a:t>长期目标</a:t>
            </a:r>
            <a:endParaRPr lang="zh-CN" altLang="en-US" sz="2535" b="1" dirty="0">
              <a:solidFill>
                <a:schemeClr val="lt1">
                  <a:lumMod val="100000"/>
                </a:schemeClr>
              </a:solidFill>
              <a:latin typeface="微软雅黑" panose="020B0503020204020204" pitchFamily="34" charset="-122"/>
              <a:ea typeface="微软雅黑" panose="020B0503020204020204" pitchFamily="34" charset="-122"/>
              <a:cs typeface="+mn-ea"/>
              <a:sym typeface="+mn-ea"/>
            </a:endParaRPr>
          </a:p>
        </p:txBody>
      </p:sp>
    </p:spTree>
    <p:custDataLst>
      <p:tags r:id="rId6"/>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2710" y="0"/>
            <a:ext cx="3815715" cy="1158240"/>
          </a:xfrm>
        </p:spPr>
        <p:txBody>
          <a:bodyPr/>
          <a:lstStyle/>
          <a:p>
            <a:pPr algn="l"/>
            <a:r>
              <a:rPr lang="zh-CN" altLang="en-US" dirty="0">
                <a:sym typeface="+mn-ea"/>
              </a:rPr>
              <a:t>【习近平语录】</a:t>
            </a:r>
            <a:endParaRPr lang="zh-CN" altLang="en-US" dirty="0"/>
          </a:p>
        </p:txBody>
      </p:sp>
      <p:sp>
        <p:nvSpPr>
          <p:cNvPr id="3" name="内容占位符 2"/>
          <p:cNvSpPr>
            <a:spLocks noGrp="1"/>
          </p:cNvSpPr>
          <p:nvPr>
            <p:ph idx="1"/>
          </p:nvPr>
        </p:nvSpPr>
        <p:spPr>
          <a:xfrm>
            <a:off x="225425" y="1311910"/>
            <a:ext cx="11980545" cy="4236085"/>
          </a:xfrm>
        </p:spPr>
        <p:txBody>
          <a:bodyPr>
            <a:normAutofit/>
          </a:bodyPr>
          <a:lstStyle/>
          <a:p>
            <a:pPr marL="0" indent="0" fontAlgn="auto">
              <a:lnSpc>
                <a:spcPct val="150000"/>
              </a:lnSpc>
              <a:buNone/>
            </a:pPr>
            <a:r>
              <a:rPr lang="en-US" altLang="zh-CN" dirty="0"/>
              <a:t>      </a:t>
            </a:r>
            <a:r>
              <a:rPr lang="zh-CN" altLang="en-US" dirty="0"/>
              <a:t>要加大心理健康问题基础性研究，做好心理健康知识和心理疾病科普工作，规范发展心理治疗、心理咨询等心理健康服务。</a:t>
            </a:r>
            <a:endParaRPr lang="zh-CN" altLang="en-US" dirty="0"/>
          </a:p>
          <a:p>
            <a:pPr marL="0" indent="0" fontAlgn="auto">
              <a:lnSpc>
                <a:spcPct val="150000"/>
              </a:lnSpc>
              <a:buNone/>
            </a:pPr>
            <a:endParaRPr lang="zh-CN" altLang="en-US" dirty="0"/>
          </a:p>
          <a:p>
            <a:pPr marL="0" indent="0" algn="r" fontAlgn="auto">
              <a:lnSpc>
                <a:spcPct val="150000"/>
              </a:lnSpc>
              <a:buNone/>
            </a:pPr>
            <a:r>
              <a:rPr lang="en-US" altLang="zh-CN" dirty="0"/>
              <a:t>    </a:t>
            </a:r>
            <a:r>
              <a:rPr lang="zh-CN" altLang="en-US" sz="2400" dirty="0"/>
              <a:t>——2016年8月19日，习近平在全国卫生与健康大会上的讲话</a:t>
            </a:r>
            <a:endParaRPr lang="zh-CN" altLang="en-US" sz="24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736248" y="303339"/>
            <a:ext cx="11386253" cy="834992"/>
          </a:xfrm>
        </p:spPr>
        <p:txBody>
          <a:bodyPr/>
          <a:lstStyle/>
          <a:p>
            <a:r>
              <a:rPr lang="zh-CN" altLang="en-US" sz="4400">
                <a:solidFill>
                  <a:schemeClr val="tx1"/>
                </a:solidFill>
                <a:latin typeface="华文中宋" panose="02010600040101010101" pitchFamily="2" charset="-122"/>
                <a:ea typeface="华文中宋" panose="02010600040101010101" pitchFamily="2" charset="-122"/>
              </a:rPr>
              <a:t>五、心理咨询的类型</a:t>
            </a:r>
            <a:endParaRPr lang="zh-CN" altLang="en-US" sz="4400">
              <a:solidFill>
                <a:schemeClr val="tx1"/>
              </a:solidFill>
              <a:latin typeface="华文中宋" panose="02010600040101010101" pitchFamily="2" charset="-122"/>
              <a:ea typeface="华文中宋" panose="02010600040101010101" pitchFamily="2" charset="-122"/>
            </a:endParaRPr>
          </a:p>
        </p:txBody>
      </p:sp>
      <p:sp>
        <p:nvSpPr>
          <p:cNvPr id="8" name="圆角矩形 7"/>
          <p:cNvSpPr/>
          <p:nvPr>
            <p:custDataLst>
              <p:tags r:id="rId2"/>
            </p:custDataLst>
          </p:nvPr>
        </p:nvSpPr>
        <p:spPr>
          <a:xfrm>
            <a:off x="7187216" y="2188884"/>
            <a:ext cx="4293977" cy="4591222"/>
          </a:xfrm>
          <a:prstGeom prst="roundRect">
            <a:avLst>
              <a:gd name="adj" fmla="val 2258"/>
            </a:avLst>
          </a:prstGeom>
          <a:noFill/>
          <a:ln w="25400">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sz="1900"/>
          </a:p>
        </p:txBody>
      </p:sp>
      <p:sp>
        <p:nvSpPr>
          <p:cNvPr id="7" name="矩形 6"/>
          <p:cNvSpPr/>
          <p:nvPr>
            <p:custDataLst>
              <p:tags r:id="rId3"/>
            </p:custDataLst>
          </p:nvPr>
        </p:nvSpPr>
        <p:spPr>
          <a:xfrm>
            <a:off x="7499985" y="3408680"/>
            <a:ext cx="3668395" cy="2740660"/>
          </a:xfrm>
          <a:prstGeom prst="rect">
            <a:avLst/>
          </a:prstGeom>
        </p:spPr>
        <p:txBody>
          <a:bodyPr wrap="square" lIns="0" tIns="0" rIns="0" bIns="0">
            <a:noAutofit/>
          </a:bodyPr>
          <a:lstStyle/>
          <a:p>
            <a:pPr algn="ctr">
              <a:lnSpc>
                <a:spcPct val="150000"/>
              </a:lnSpc>
              <a:spcBef>
                <a:spcPct val="0"/>
              </a:spcBef>
              <a:spcAft>
                <a:spcPct val="0"/>
              </a:spcAft>
            </a:pPr>
            <a:r>
              <a:rPr lang="zh-CN" altLang="en-US" sz="1475" dirty="0">
                <a:ln>
                  <a:noFill/>
                  <a:prstDash val="sysDot"/>
                </a:ln>
                <a:solidFill>
                  <a:schemeClr val="tx1"/>
                </a:solidFill>
                <a:latin typeface="+mn-ea"/>
                <a:cs typeface="+mn-ea"/>
              </a:rPr>
              <a:t>健康性咨询的对象是在现实生活中心理健康出现问题并寻求帮助的人群，如有各种烦恼和压力，有明显的心理矛盾和冲突，并且明确体验到躯体和情绪上的不适。例如在新生入学后对环境适应不良而焦虑，因学业的迷茫而苦恼，因单恋或失恋而不能自拔、过度自卑等。咨询的目的是为了排除心理困扰，减轻心理压力，提健康水平。</a:t>
            </a:r>
            <a:endParaRPr lang="zh-CN" altLang="en-US" sz="1475" dirty="0">
              <a:ln>
                <a:noFill/>
                <a:prstDash val="sysDot"/>
              </a:ln>
              <a:solidFill>
                <a:schemeClr val="tx1"/>
              </a:solidFill>
              <a:latin typeface="+mn-ea"/>
              <a:cs typeface="+mn-ea"/>
            </a:endParaRPr>
          </a:p>
        </p:txBody>
      </p:sp>
      <p:sp>
        <p:nvSpPr>
          <p:cNvPr id="9" name="矩形 8"/>
          <p:cNvSpPr/>
          <p:nvPr>
            <p:custDataLst>
              <p:tags r:id="rId4"/>
            </p:custDataLst>
          </p:nvPr>
        </p:nvSpPr>
        <p:spPr>
          <a:xfrm>
            <a:off x="7668229" y="2810152"/>
            <a:ext cx="3331950" cy="466620"/>
          </a:xfrm>
          <a:prstGeom prst="rect">
            <a:avLst/>
          </a:prstGeom>
          <a:noFill/>
        </p:spPr>
        <p:txBody>
          <a:bodyPr wrap="square" lIns="0" tIns="0" rIns="0" bIns="0" rtlCol="0" anchor="b" anchorCtr="0">
            <a:noAutofit/>
          </a:bodyPr>
          <a:lstStyle/>
          <a:p>
            <a:pPr algn="ctr">
              <a:spcBef>
                <a:spcPct val="0"/>
              </a:spcBef>
              <a:spcAft>
                <a:spcPct val="0"/>
              </a:spcAft>
            </a:pPr>
            <a:r>
              <a:rPr lang="zh-CN" altLang="en-US" sz="2535" b="1" kern="0" dirty="0">
                <a:solidFill>
                  <a:schemeClr val="accent1"/>
                </a:solidFill>
                <a:latin typeface="微软雅黑" panose="020B0503020204020204" pitchFamily="34" charset="-122"/>
                <a:ea typeface="微软雅黑" panose="020B0503020204020204" pitchFamily="34" charset="-122"/>
                <a:cs typeface="微软雅黑" panose="020B0503020204020204" pitchFamily="34" charset="-122"/>
              </a:rPr>
              <a:t>2.健康性咨询</a:t>
            </a:r>
            <a:endParaRPr lang="zh-CN" altLang="en-US" sz="2535" b="1" kern="0" dirty="0">
              <a:solidFill>
                <a:schemeClr val="accent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椭圆 2"/>
          <p:cNvSpPr/>
          <p:nvPr>
            <p:custDataLst>
              <p:tags r:id="rId5"/>
            </p:custDataLst>
          </p:nvPr>
        </p:nvSpPr>
        <p:spPr>
          <a:xfrm>
            <a:off x="8864906" y="1739000"/>
            <a:ext cx="938596" cy="938596"/>
          </a:xfrm>
          <a:prstGeom prst="ellipse">
            <a:avLst/>
          </a:prstGeom>
          <a:solidFill>
            <a:schemeClr val="accent1">
              <a:alpha val="15000"/>
            </a:schemeClr>
          </a:solidFill>
          <a:ln w="38100">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sz="1900"/>
          </a:p>
        </p:txBody>
      </p:sp>
      <p:sp>
        <p:nvSpPr>
          <p:cNvPr id="6" name="椭圆 5"/>
          <p:cNvSpPr/>
          <p:nvPr>
            <p:custDataLst>
              <p:tags r:id="rId6"/>
            </p:custDataLst>
          </p:nvPr>
        </p:nvSpPr>
        <p:spPr>
          <a:xfrm>
            <a:off x="8896706" y="1738331"/>
            <a:ext cx="874997" cy="874997"/>
          </a:xfrm>
          <a:prstGeom prst="ellipse">
            <a:avLst/>
          </a:prstGeom>
          <a:ln w="38100">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sz="1900"/>
          </a:p>
        </p:txBody>
      </p:sp>
      <p:sp>
        <p:nvSpPr>
          <p:cNvPr id="4" name="圆角矩形 3"/>
          <p:cNvSpPr/>
          <p:nvPr>
            <p:custDataLst>
              <p:tags r:id="rId7"/>
            </p:custDataLst>
          </p:nvPr>
        </p:nvSpPr>
        <p:spPr>
          <a:xfrm>
            <a:off x="1427099" y="2188884"/>
            <a:ext cx="4293977" cy="4591222"/>
          </a:xfrm>
          <a:prstGeom prst="roundRect">
            <a:avLst>
              <a:gd name="adj" fmla="val 2258"/>
            </a:avLst>
          </a:prstGeom>
          <a:noFill/>
          <a:ln w="25400">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sz="1900"/>
          </a:p>
        </p:txBody>
      </p:sp>
      <p:sp>
        <p:nvSpPr>
          <p:cNvPr id="10" name="矩形 9"/>
          <p:cNvSpPr/>
          <p:nvPr>
            <p:custDataLst>
              <p:tags r:id="rId8"/>
            </p:custDataLst>
          </p:nvPr>
        </p:nvSpPr>
        <p:spPr>
          <a:xfrm>
            <a:off x="1908114" y="3468240"/>
            <a:ext cx="3331950" cy="2740809"/>
          </a:xfrm>
          <a:prstGeom prst="rect">
            <a:avLst/>
          </a:prstGeom>
        </p:spPr>
        <p:txBody>
          <a:bodyPr wrap="square" lIns="0" tIns="0" rIns="0" bIns="0">
            <a:noAutofit/>
          </a:bodyPr>
          <a:lstStyle/>
          <a:p>
            <a:pPr algn="ctr">
              <a:lnSpc>
                <a:spcPct val="150000"/>
              </a:lnSpc>
              <a:spcBef>
                <a:spcPct val="0"/>
              </a:spcBef>
              <a:spcAft>
                <a:spcPct val="0"/>
              </a:spcAft>
            </a:pPr>
            <a:r>
              <a:rPr lang="zh-CN" altLang="en-US" sz="1475" dirty="0">
                <a:ln>
                  <a:noFill/>
                  <a:prstDash val="sysDot"/>
                </a:ln>
                <a:solidFill>
                  <a:schemeClr val="tx1"/>
                </a:solidFill>
                <a:latin typeface="+mn-ea"/>
                <a:cs typeface="+mn-ea"/>
              </a:rPr>
              <a:t>发展性咨询往往是针对个体在成长过程不同阶段出现的心理问题进行咨询和辅导，如求学择业问题、求偶问题、职业适应和事业发展问题等等。目的是为了引导来访者更好地认识自己，悦纳自己，充分发挥潜能，提高生活满意度和主观幸福感，从而实现人生的目标和价值。</a:t>
            </a:r>
            <a:endParaRPr lang="zh-CN" altLang="en-US" sz="1475" dirty="0">
              <a:ln>
                <a:noFill/>
                <a:prstDash val="sysDot"/>
              </a:ln>
              <a:solidFill>
                <a:schemeClr val="tx1"/>
              </a:solidFill>
              <a:latin typeface="+mn-ea"/>
              <a:cs typeface="+mn-ea"/>
            </a:endParaRPr>
          </a:p>
        </p:txBody>
      </p:sp>
      <p:sp>
        <p:nvSpPr>
          <p:cNvPr id="11" name="矩形 10"/>
          <p:cNvSpPr/>
          <p:nvPr>
            <p:custDataLst>
              <p:tags r:id="rId9"/>
            </p:custDataLst>
          </p:nvPr>
        </p:nvSpPr>
        <p:spPr>
          <a:xfrm>
            <a:off x="1908114" y="2810152"/>
            <a:ext cx="3331950" cy="466620"/>
          </a:xfrm>
          <a:prstGeom prst="rect">
            <a:avLst/>
          </a:prstGeom>
          <a:noFill/>
        </p:spPr>
        <p:txBody>
          <a:bodyPr wrap="square" lIns="0" tIns="0" rIns="0" bIns="0" rtlCol="0" anchor="b" anchorCtr="0">
            <a:noAutofit/>
          </a:bodyPr>
          <a:lstStyle/>
          <a:p>
            <a:pPr algn="ctr">
              <a:spcBef>
                <a:spcPct val="0"/>
              </a:spcBef>
              <a:spcAft>
                <a:spcPct val="0"/>
              </a:spcAft>
            </a:pPr>
            <a:r>
              <a:rPr lang="zh-CN" altLang="en-US" sz="2535" b="1" kern="0" dirty="0">
                <a:solidFill>
                  <a:schemeClr val="accent1"/>
                </a:solidFill>
                <a:latin typeface="微软雅黑" panose="020B0503020204020204" pitchFamily="34" charset="-122"/>
                <a:ea typeface="微软雅黑" panose="020B0503020204020204" pitchFamily="34" charset="-122"/>
                <a:cs typeface="微软雅黑" panose="020B0503020204020204" pitchFamily="34" charset="-122"/>
              </a:rPr>
              <a:t>1.发展性咨询</a:t>
            </a:r>
            <a:endParaRPr lang="zh-CN" altLang="en-US" sz="2535" b="1" kern="0" dirty="0">
              <a:solidFill>
                <a:schemeClr val="accent1"/>
              </a:solidFill>
              <a:latin typeface="微软雅黑" panose="020B0503020204020204" pitchFamily="34" charset="-122"/>
              <a:ea typeface="微软雅黑" panose="020B0503020204020204" pitchFamily="34" charset="-122"/>
              <a:cs typeface="微软雅黑" panose="020B0503020204020204" pitchFamily="34" charset="-122"/>
            </a:endParaRPr>
          </a:p>
        </p:txBody>
      </p:sp>
      <p:cxnSp>
        <p:nvCxnSpPr>
          <p:cNvPr id="13" name="直接连接符 12"/>
          <p:cNvCxnSpPr/>
          <p:nvPr>
            <p:custDataLst>
              <p:tags r:id="rId10"/>
            </p:custDataLst>
          </p:nvPr>
        </p:nvCxnSpPr>
        <p:spPr>
          <a:xfrm>
            <a:off x="9146418" y="6404533"/>
            <a:ext cx="375572" cy="0"/>
          </a:xfrm>
          <a:prstGeom prst="line">
            <a:avLst/>
          </a:prstGeom>
          <a:ln w="47625" cap="rnd">
            <a:solidFill>
              <a:schemeClr val="accent1"/>
            </a:solidFill>
          </a:ln>
        </p:spPr>
        <p:style>
          <a:lnRef idx="2">
            <a:schemeClr val="accent1"/>
          </a:lnRef>
          <a:fillRef idx="0">
            <a:srgbClr val="FFFFFF"/>
          </a:fillRef>
          <a:effectRef idx="0">
            <a:srgbClr val="FFFFFF"/>
          </a:effectRef>
          <a:fontRef idx="minor">
            <a:schemeClr val="tx1"/>
          </a:fontRef>
        </p:style>
      </p:cxnSp>
      <p:cxnSp>
        <p:nvCxnSpPr>
          <p:cNvPr id="30" name="直接连接符 29"/>
          <p:cNvCxnSpPr/>
          <p:nvPr>
            <p:custDataLst>
              <p:tags r:id="rId11"/>
            </p:custDataLst>
          </p:nvPr>
        </p:nvCxnSpPr>
        <p:spPr>
          <a:xfrm>
            <a:off x="3386302" y="6404533"/>
            <a:ext cx="375572" cy="0"/>
          </a:xfrm>
          <a:prstGeom prst="line">
            <a:avLst/>
          </a:prstGeom>
          <a:ln w="47625" cap="rnd">
            <a:solidFill>
              <a:schemeClr val="accent1"/>
            </a:solidFill>
          </a:ln>
        </p:spPr>
        <p:style>
          <a:lnRef idx="2">
            <a:schemeClr val="accent1"/>
          </a:lnRef>
          <a:fillRef idx="0">
            <a:srgbClr val="FFFFFF"/>
          </a:fillRef>
          <a:effectRef idx="0">
            <a:srgbClr val="FFFFFF"/>
          </a:effectRef>
          <a:fontRef idx="minor">
            <a:schemeClr val="tx1"/>
          </a:fontRef>
        </p:style>
      </p:cxnSp>
      <p:sp>
        <p:nvSpPr>
          <p:cNvPr id="12" name="椭圆 11"/>
          <p:cNvSpPr/>
          <p:nvPr>
            <p:custDataLst>
              <p:tags r:id="rId12"/>
            </p:custDataLst>
          </p:nvPr>
        </p:nvSpPr>
        <p:spPr>
          <a:xfrm>
            <a:off x="3104791" y="1739000"/>
            <a:ext cx="938596" cy="938596"/>
          </a:xfrm>
          <a:prstGeom prst="ellipse">
            <a:avLst/>
          </a:prstGeom>
          <a:solidFill>
            <a:schemeClr val="accent1">
              <a:alpha val="15000"/>
            </a:schemeClr>
          </a:solidFill>
          <a:ln w="38100">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sz="1900"/>
          </a:p>
        </p:txBody>
      </p:sp>
      <p:sp>
        <p:nvSpPr>
          <p:cNvPr id="5" name="椭圆 4"/>
          <p:cNvSpPr/>
          <p:nvPr>
            <p:custDataLst>
              <p:tags r:id="rId13"/>
            </p:custDataLst>
          </p:nvPr>
        </p:nvSpPr>
        <p:spPr>
          <a:xfrm>
            <a:off x="3136590" y="1738331"/>
            <a:ext cx="874997" cy="874997"/>
          </a:xfrm>
          <a:prstGeom prst="ellipse">
            <a:avLst/>
          </a:prstGeom>
          <a:ln w="38100">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sz="1900" dirty="0"/>
          </a:p>
        </p:txBody>
      </p:sp>
      <p:pic>
        <p:nvPicPr>
          <p:cNvPr id="17" name="图形 16" descr="333438303937363b333438313038303bd7e9d6afbcdcb9b9"/>
          <p:cNvPicPr>
            <a:picLocks noChangeAspect="1"/>
          </p:cNvPicPr>
          <p:nvPr>
            <p:custDataLst>
              <p:tags r:id="rId14"/>
            </p:custDataLst>
          </p:nvPr>
        </p:nvPicPr>
        <p:blipFill>
          <a:blip r:embed="rId15">
            <a:extLst>
              <a:ext uri="{96DAC541-7B7A-43D3-8B79-37D633B846F1}">
                <asvg:svgBlip xmlns:asvg="http://schemas.microsoft.com/office/drawing/2016/SVG/main" r:embed="rId16"/>
              </a:ext>
            </a:extLst>
          </a:blip>
          <a:stretch>
            <a:fillRect/>
          </a:stretch>
        </p:blipFill>
        <p:spPr>
          <a:xfrm>
            <a:off x="3403483" y="2005224"/>
            <a:ext cx="341210" cy="341210"/>
          </a:xfrm>
          <a:prstGeom prst="rect">
            <a:avLst/>
          </a:prstGeom>
        </p:spPr>
      </p:pic>
      <p:pic>
        <p:nvPicPr>
          <p:cNvPr id="18" name="图形 17" descr="333438303937363b333438313039323bcfeec4bfbcc6bbae"/>
          <p:cNvPicPr>
            <a:picLocks noChangeAspect="1"/>
          </p:cNvPicPr>
          <p:nvPr>
            <p:custDataLst>
              <p:tags r:id="rId17"/>
            </p:custDataLst>
          </p:nvPr>
        </p:nvPicPr>
        <p:blipFill>
          <a:blip r:embed="rId18">
            <a:extLst>
              <a:ext uri="{96DAC541-7B7A-43D3-8B79-37D633B846F1}">
                <asvg:svgBlip xmlns:asvg="http://schemas.microsoft.com/office/drawing/2016/SVG/main" r:embed="rId19"/>
              </a:ext>
            </a:extLst>
          </a:blip>
          <a:stretch>
            <a:fillRect/>
          </a:stretch>
        </p:blipFill>
        <p:spPr>
          <a:xfrm>
            <a:off x="9163489" y="2005114"/>
            <a:ext cx="341430" cy="341430"/>
          </a:xfrm>
          <a:prstGeom prst="rect">
            <a:avLst/>
          </a:prstGeom>
        </p:spPr>
      </p:pic>
      <p:sp>
        <p:nvSpPr>
          <p:cNvPr id="14" name="文本框 13"/>
          <p:cNvSpPr txBox="1"/>
          <p:nvPr/>
        </p:nvSpPr>
        <p:spPr>
          <a:xfrm>
            <a:off x="1244600" y="1002030"/>
            <a:ext cx="10579735" cy="737235"/>
          </a:xfrm>
          <a:prstGeom prst="rect">
            <a:avLst/>
          </a:prstGeom>
        </p:spPr>
        <p:txBody>
          <a:bodyPr wrap="square">
            <a:spAutoFit/>
          </a:bodyPr>
          <a:p>
            <a:pPr marL="0" indent="304800" algn="just" defTabSz="266700">
              <a:lnSpc>
                <a:spcPct val="150000"/>
              </a:lnSpc>
              <a:spcAft>
                <a:spcPct val="0"/>
              </a:spcAft>
            </a:pPr>
            <a:r>
              <a:rPr lang="zh-CN" altLang="en-US" sz="2800">
                <a:latin typeface="华文中宋" panose="02010600040101010101" pitchFamily="2" charset="-122"/>
                <a:ea typeface="华文中宋" panose="02010600040101010101" pitchFamily="2" charset="-122"/>
              </a:rPr>
              <a:t>（一）按心理问题的性质划分为发展性咨询和健康性咨询</a:t>
            </a:r>
            <a:endParaRPr lang="zh-CN" altLang="en-US" sz="2800">
              <a:latin typeface="华文中宋" panose="02010600040101010101" pitchFamily="2" charset="-122"/>
              <a:ea typeface="华文中宋" panose="02010600040101010101" pitchFamily="2" charset="-122"/>
            </a:endParaRPr>
          </a:p>
        </p:txBody>
      </p:sp>
    </p:spTree>
    <p:custDataLst>
      <p:tags r:id="rId20"/>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736248" y="303339"/>
            <a:ext cx="11386253" cy="834992"/>
          </a:xfrm>
        </p:spPr>
        <p:txBody>
          <a:bodyPr/>
          <a:lstStyle/>
          <a:p>
            <a:r>
              <a:rPr lang="zh-CN" altLang="en-US" sz="4400">
                <a:solidFill>
                  <a:schemeClr val="tx1"/>
                </a:solidFill>
                <a:latin typeface="华文中宋" panose="02010600040101010101" pitchFamily="2" charset="-122"/>
                <a:ea typeface="华文中宋" panose="02010600040101010101" pitchFamily="2" charset="-122"/>
              </a:rPr>
              <a:t>五、心理咨询的类型</a:t>
            </a:r>
            <a:endParaRPr lang="zh-CN" altLang="en-US" sz="4400">
              <a:solidFill>
                <a:schemeClr val="tx1"/>
              </a:solidFill>
              <a:latin typeface="华文中宋" panose="02010600040101010101" pitchFamily="2" charset="-122"/>
              <a:ea typeface="华文中宋" panose="02010600040101010101" pitchFamily="2" charset="-122"/>
            </a:endParaRPr>
          </a:p>
        </p:txBody>
      </p:sp>
      <p:sp>
        <p:nvSpPr>
          <p:cNvPr id="8" name="圆角矩形 7"/>
          <p:cNvSpPr/>
          <p:nvPr>
            <p:custDataLst>
              <p:tags r:id="rId2"/>
            </p:custDataLst>
          </p:nvPr>
        </p:nvSpPr>
        <p:spPr>
          <a:xfrm>
            <a:off x="6421755" y="2188845"/>
            <a:ext cx="5059045" cy="4591050"/>
          </a:xfrm>
          <a:prstGeom prst="roundRect">
            <a:avLst>
              <a:gd name="adj" fmla="val 2258"/>
            </a:avLst>
          </a:prstGeom>
          <a:noFill/>
          <a:ln w="25400">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sz="1900"/>
          </a:p>
        </p:txBody>
      </p:sp>
      <p:sp>
        <p:nvSpPr>
          <p:cNvPr id="7" name="矩形 6"/>
          <p:cNvSpPr/>
          <p:nvPr>
            <p:custDataLst>
              <p:tags r:id="rId3"/>
            </p:custDataLst>
          </p:nvPr>
        </p:nvSpPr>
        <p:spPr>
          <a:xfrm>
            <a:off x="6699885" y="3408680"/>
            <a:ext cx="4468495" cy="2740660"/>
          </a:xfrm>
          <a:prstGeom prst="rect">
            <a:avLst/>
          </a:prstGeom>
        </p:spPr>
        <p:txBody>
          <a:bodyPr wrap="square" lIns="0" tIns="0" rIns="0" bIns="0">
            <a:noAutofit/>
          </a:bodyPr>
          <a:lstStyle/>
          <a:p>
            <a:pPr algn="ctr">
              <a:lnSpc>
                <a:spcPct val="150000"/>
              </a:lnSpc>
              <a:spcBef>
                <a:spcPct val="0"/>
              </a:spcBef>
              <a:spcAft>
                <a:spcPct val="0"/>
              </a:spcAft>
            </a:pPr>
            <a:r>
              <a:rPr lang="zh-CN" altLang="en-US" sz="1475" dirty="0">
                <a:ln>
                  <a:noFill/>
                  <a:prstDash val="sysDot"/>
                </a:ln>
                <a:solidFill>
                  <a:schemeClr val="tx1">
                    <a:lumMod val="85000"/>
                    <a:lumOff val="15000"/>
                  </a:schemeClr>
                </a:solidFill>
                <a:latin typeface="+mn-ea"/>
                <a:cs typeface="+mn-ea"/>
              </a:rPr>
              <a:t>团体咨询是指在团体情境下提供心理帮助与指导的咨询形式，即由咨询师根据来访者问题的相似性或差异性，组成团体或小组，通过共同商讨、训练、引导，解决成员共有的心理问题或实现共同的发展。如根据大学生的人际交往、情绪管理、学习、恋爱情感等不同的心理问题，可以开展时间长度为8-10周的团体咨询。团体咨询的人数没有固定的标准，但人数太多不利于讨论，如人数超过20人，则可分为小组进行。</a:t>
            </a:r>
            <a:endParaRPr lang="zh-CN" altLang="en-US" sz="1475" dirty="0">
              <a:ln>
                <a:noFill/>
                <a:prstDash val="sysDot"/>
              </a:ln>
              <a:solidFill>
                <a:schemeClr val="tx1">
                  <a:lumMod val="85000"/>
                  <a:lumOff val="15000"/>
                </a:schemeClr>
              </a:solidFill>
              <a:latin typeface="+mn-ea"/>
              <a:cs typeface="+mn-ea"/>
            </a:endParaRPr>
          </a:p>
        </p:txBody>
      </p:sp>
      <p:sp>
        <p:nvSpPr>
          <p:cNvPr id="9" name="矩形 8"/>
          <p:cNvSpPr/>
          <p:nvPr>
            <p:custDataLst>
              <p:tags r:id="rId4"/>
            </p:custDataLst>
          </p:nvPr>
        </p:nvSpPr>
        <p:spPr>
          <a:xfrm>
            <a:off x="7668229" y="2810152"/>
            <a:ext cx="3331950" cy="466620"/>
          </a:xfrm>
          <a:prstGeom prst="rect">
            <a:avLst/>
          </a:prstGeom>
          <a:noFill/>
        </p:spPr>
        <p:txBody>
          <a:bodyPr wrap="square" lIns="0" tIns="0" rIns="0" bIns="0" rtlCol="0" anchor="b" anchorCtr="0">
            <a:noAutofit/>
          </a:bodyPr>
          <a:lstStyle/>
          <a:p>
            <a:pPr algn="ctr">
              <a:spcBef>
                <a:spcPct val="0"/>
              </a:spcBef>
              <a:spcAft>
                <a:spcPct val="0"/>
              </a:spcAft>
            </a:pPr>
            <a:r>
              <a:rPr lang="zh-CN" altLang="en-US" sz="2535" b="1" kern="0" dirty="0">
                <a:solidFill>
                  <a:schemeClr val="accent1"/>
                </a:solidFill>
                <a:latin typeface="微软雅黑" panose="020B0503020204020204" pitchFamily="34" charset="-122"/>
                <a:ea typeface="微软雅黑" panose="020B0503020204020204" pitchFamily="34" charset="-122"/>
                <a:cs typeface="微软雅黑" panose="020B0503020204020204" pitchFamily="34" charset="-122"/>
              </a:rPr>
              <a:t>2.团体咨询</a:t>
            </a:r>
            <a:endParaRPr lang="zh-CN" altLang="en-US" sz="2535" b="1" kern="0" dirty="0">
              <a:solidFill>
                <a:schemeClr val="accent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椭圆 2"/>
          <p:cNvSpPr/>
          <p:nvPr>
            <p:custDataLst>
              <p:tags r:id="rId5"/>
            </p:custDataLst>
          </p:nvPr>
        </p:nvSpPr>
        <p:spPr>
          <a:xfrm>
            <a:off x="8864906" y="1739000"/>
            <a:ext cx="938596" cy="938596"/>
          </a:xfrm>
          <a:prstGeom prst="ellipse">
            <a:avLst/>
          </a:prstGeom>
          <a:solidFill>
            <a:schemeClr val="accent1">
              <a:alpha val="15000"/>
            </a:schemeClr>
          </a:solidFill>
          <a:ln w="38100">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sz="1900"/>
          </a:p>
        </p:txBody>
      </p:sp>
      <p:sp>
        <p:nvSpPr>
          <p:cNvPr id="6" name="椭圆 5"/>
          <p:cNvSpPr/>
          <p:nvPr>
            <p:custDataLst>
              <p:tags r:id="rId6"/>
            </p:custDataLst>
          </p:nvPr>
        </p:nvSpPr>
        <p:spPr>
          <a:xfrm>
            <a:off x="8896706" y="1738331"/>
            <a:ext cx="874997" cy="874997"/>
          </a:xfrm>
          <a:prstGeom prst="ellipse">
            <a:avLst/>
          </a:prstGeom>
          <a:ln w="38100">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sz="1900"/>
          </a:p>
        </p:txBody>
      </p:sp>
      <p:sp>
        <p:nvSpPr>
          <p:cNvPr id="4" name="圆角矩形 3"/>
          <p:cNvSpPr/>
          <p:nvPr>
            <p:custDataLst>
              <p:tags r:id="rId7"/>
            </p:custDataLst>
          </p:nvPr>
        </p:nvSpPr>
        <p:spPr>
          <a:xfrm>
            <a:off x="1427099" y="2188884"/>
            <a:ext cx="4293977" cy="4591222"/>
          </a:xfrm>
          <a:prstGeom prst="roundRect">
            <a:avLst>
              <a:gd name="adj" fmla="val 2258"/>
            </a:avLst>
          </a:prstGeom>
          <a:noFill/>
          <a:ln w="25400">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sz="1900"/>
          </a:p>
        </p:txBody>
      </p:sp>
      <p:sp>
        <p:nvSpPr>
          <p:cNvPr id="10" name="矩形 9"/>
          <p:cNvSpPr/>
          <p:nvPr>
            <p:custDataLst>
              <p:tags r:id="rId8"/>
            </p:custDataLst>
          </p:nvPr>
        </p:nvSpPr>
        <p:spPr>
          <a:xfrm>
            <a:off x="1908114" y="3468240"/>
            <a:ext cx="3331950" cy="2740809"/>
          </a:xfrm>
          <a:prstGeom prst="rect">
            <a:avLst/>
          </a:prstGeom>
        </p:spPr>
        <p:txBody>
          <a:bodyPr wrap="square" lIns="0" tIns="0" rIns="0" bIns="0">
            <a:noAutofit/>
          </a:bodyPr>
          <a:lstStyle/>
          <a:p>
            <a:pPr algn="ctr">
              <a:lnSpc>
                <a:spcPct val="150000"/>
              </a:lnSpc>
              <a:spcBef>
                <a:spcPct val="0"/>
              </a:spcBef>
              <a:spcAft>
                <a:spcPct val="0"/>
              </a:spcAft>
            </a:pPr>
            <a:r>
              <a:rPr lang="zh-CN" altLang="en-US" sz="1475" dirty="0">
                <a:ln>
                  <a:noFill/>
                  <a:prstDash val="sysDot"/>
                </a:ln>
                <a:solidFill>
                  <a:schemeClr val="tx1">
                    <a:lumMod val="85000"/>
                    <a:lumOff val="15000"/>
                  </a:schemeClr>
                </a:solidFill>
                <a:latin typeface="+mn-ea"/>
                <a:cs typeface="+mn-ea"/>
              </a:rPr>
              <a:t>个体咨询是来访者与咨询师一对一的心理咨询，是心理咨询中最主要的咨询形式。由于没有他人在旁，来访者一般顾虑较少，安全感较强，可以毫无戒备地表达自己内心的真实思想，倾吐内心的秘密，与咨询师面对面的交流，更加易于解决问题。 </a:t>
            </a:r>
            <a:endParaRPr lang="zh-CN" altLang="en-US" sz="1475" dirty="0">
              <a:ln>
                <a:noFill/>
                <a:prstDash val="sysDot"/>
              </a:ln>
              <a:solidFill>
                <a:schemeClr val="tx1">
                  <a:lumMod val="85000"/>
                  <a:lumOff val="15000"/>
                </a:schemeClr>
              </a:solidFill>
              <a:latin typeface="+mn-ea"/>
              <a:cs typeface="+mn-ea"/>
            </a:endParaRPr>
          </a:p>
        </p:txBody>
      </p:sp>
      <p:sp>
        <p:nvSpPr>
          <p:cNvPr id="11" name="矩形 10"/>
          <p:cNvSpPr/>
          <p:nvPr>
            <p:custDataLst>
              <p:tags r:id="rId9"/>
            </p:custDataLst>
          </p:nvPr>
        </p:nvSpPr>
        <p:spPr>
          <a:xfrm>
            <a:off x="1908114" y="2810152"/>
            <a:ext cx="3331950" cy="466620"/>
          </a:xfrm>
          <a:prstGeom prst="rect">
            <a:avLst/>
          </a:prstGeom>
          <a:noFill/>
        </p:spPr>
        <p:txBody>
          <a:bodyPr wrap="square" lIns="0" tIns="0" rIns="0" bIns="0" rtlCol="0" anchor="b" anchorCtr="0">
            <a:noAutofit/>
          </a:bodyPr>
          <a:lstStyle/>
          <a:p>
            <a:pPr algn="ctr">
              <a:spcBef>
                <a:spcPct val="0"/>
              </a:spcBef>
              <a:spcAft>
                <a:spcPct val="0"/>
              </a:spcAft>
            </a:pPr>
            <a:r>
              <a:rPr lang="zh-CN" altLang="en-US" sz="2535" b="1" kern="0" dirty="0">
                <a:solidFill>
                  <a:schemeClr val="accent1"/>
                </a:solidFill>
                <a:latin typeface="微软雅黑" panose="020B0503020204020204" pitchFamily="34" charset="-122"/>
                <a:ea typeface="微软雅黑" panose="020B0503020204020204" pitchFamily="34" charset="-122"/>
                <a:cs typeface="微软雅黑" panose="020B0503020204020204" pitchFamily="34" charset="-122"/>
              </a:rPr>
              <a:t>1.个体咨询</a:t>
            </a:r>
            <a:endParaRPr lang="zh-CN" altLang="en-US" sz="2535" b="1" kern="0" dirty="0">
              <a:solidFill>
                <a:schemeClr val="accent1"/>
              </a:solidFill>
              <a:latin typeface="微软雅黑" panose="020B0503020204020204" pitchFamily="34" charset="-122"/>
              <a:ea typeface="微软雅黑" panose="020B0503020204020204" pitchFamily="34" charset="-122"/>
              <a:cs typeface="微软雅黑" panose="020B0503020204020204" pitchFamily="34" charset="-122"/>
            </a:endParaRPr>
          </a:p>
        </p:txBody>
      </p:sp>
      <p:cxnSp>
        <p:nvCxnSpPr>
          <p:cNvPr id="13" name="直接连接符 12"/>
          <p:cNvCxnSpPr/>
          <p:nvPr>
            <p:custDataLst>
              <p:tags r:id="rId10"/>
            </p:custDataLst>
          </p:nvPr>
        </p:nvCxnSpPr>
        <p:spPr>
          <a:xfrm>
            <a:off x="9146418" y="6404533"/>
            <a:ext cx="375572" cy="0"/>
          </a:xfrm>
          <a:prstGeom prst="line">
            <a:avLst/>
          </a:prstGeom>
          <a:ln w="47625" cap="rnd">
            <a:solidFill>
              <a:schemeClr val="accent1"/>
            </a:solidFill>
          </a:ln>
        </p:spPr>
        <p:style>
          <a:lnRef idx="2">
            <a:schemeClr val="accent1"/>
          </a:lnRef>
          <a:fillRef idx="0">
            <a:srgbClr val="FFFFFF"/>
          </a:fillRef>
          <a:effectRef idx="0">
            <a:srgbClr val="FFFFFF"/>
          </a:effectRef>
          <a:fontRef idx="minor">
            <a:schemeClr val="tx1"/>
          </a:fontRef>
        </p:style>
      </p:cxnSp>
      <p:cxnSp>
        <p:nvCxnSpPr>
          <p:cNvPr id="30" name="直接连接符 29"/>
          <p:cNvCxnSpPr/>
          <p:nvPr>
            <p:custDataLst>
              <p:tags r:id="rId11"/>
            </p:custDataLst>
          </p:nvPr>
        </p:nvCxnSpPr>
        <p:spPr>
          <a:xfrm>
            <a:off x="3386302" y="6404533"/>
            <a:ext cx="375572" cy="0"/>
          </a:xfrm>
          <a:prstGeom prst="line">
            <a:avLst/>
          </a:prstGeom>
          <a:ln w="47625" cap="rnd">
            <a:solidFill>
              <a:schemeClr val="accent1"/>
            </a:solidFill>
          </a:ln>
        </p:spPr>
        <p:style>
          <a:lnRef idx="2">
            <a:schemeClr val="accent1"/>
          </a:lnRef>
          <a:fillRef idx="0">
            <a:srgbClr val="FFFFFF"/>
          </a:fillRef>
          <a:effectRef idx="0">
            <a:srgbClr val="FFFFFF"/>
          </a:effectRef>
          <a:fontRef idx="minor">
            <a:schemeClr val="tx1"/>
          </a:fontRef>
        </p:style>
      </p:cxnSp>
      <p:sp>
        <p:nvSpPr>
          <p:cNvPr id="12" name="椭圆 11"/>
          <p:cNvSpPr/>
          <p:nvPr>
            <p:custDataLst>
              <p:tags r:id="rId12"/>
            </p:custDataLst>
          </p:nvPr>
        </p:nvSpPr>
        <p:spPr>
          <a:xfrm>
            <a:off x="3104791" y="1739000"/>
            <a:ext cx="938596" cy="938596"/>
          </a:xfrm>
          <a:prstGeom prst="ellipse">
            <a:avLst/>
          </a:prstGeom>
          <a:solidFill>
            <a:schemeClr val="accent1">
              <a:alpha val="15000"/>
            </a:schemeClr>
          </a:solidFill>
          <a:ln w="38100">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sz="1900"/>
          </a:p>
        </p:txBody>
      </p:sp>
      <p:sp>
        <p:nvSpPr>
          <p:cNvPr id="5" name="椭圆 4"/>
          <p:cNvSpPr/>
          <p:nvPr>
            <p:custDataLst>
              <p:tags r:id="rId13"/>
            </p:custDataLst>
          </p:nvPr>
        </p:nvSpPr>
        <p:spPr>
          <a:xfrm>
            <a:off x="3136590" y="1738331"/>
            <a:ext cx="874997" cy="874997"/>
          </a:xfrm>
          <a:prstGeom prst="ellipse">
            <a:avLst/>
          </a:prstGeom>
          <a:ln w="38100">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sz="1900" dirty="0"/>
          </a:p>
        </p:txBody>
      </p:sp>
      <p:pic>
        <p:nvPicPr>
          <p:cNvPr id="17" name="图形 16" descr="333438303937363b333438313038303bd7e9d6afbcdcb9b9"/>
          <p:cNvPicPr>
            <a:picLocks noChangeAspect="1"/>
          </p:cNvPicPr>
          <p:nvPr>
            <p:custDataLst>
              <p:tags r:id="rId14"/>
            </p:custDataLst>
          </p:nvPr>
        </p:nvPicPr>
        <p:blipFill>
          <a:blip r:embed="rId15">
            <a:extLst>
              <a:ext uri="{96DAC541-7B7A-43D3-8B79-37D633B846F1}">
                <asvg:svgBlip xmlns:asvg="http://schemas.microsoft.com/office/drawing/2016/SVG/main" r:embed="rId16"/>
              </a:ext>
            </a:extLst>
          </a:blip>
          <a:stretch>
            <a:fillRect/>
          </a:stretch>
        </p:blipFill>
        <p:spPr>
          <a:xfrm>
            <a:off x="3403483" y="2005224"/>
            <a:ext cx="341210" cy="341210"/>
          </a:xfrm>
          <a:prstGeom prst="rect">
            <a:avLst/>
          </a:prstGeom>
        </p:spPr>
      </p:pic>
      <p:pic>
        <p:nvPicPr>
          <p:cNvPr id="18" name="图形 17" descr="333438303937363b333438313039323bcfeec4bfbcc6bbae"/>
          <p:cNvPicPr>
            <a:picLocks noChangeAspect="1"/>
          </p:cNvPicPr>
          <p:nvPr>
            <p:custDataLst>
              <p:tags r:id="rId17"/>
            </p:custDataLst>
          </p:nvPr>
        </p:nvPicPr>
        <p:blipFill>
          <a:blip r:embed="rId18">
            <a:extLst>
              <a:ext uri="{96DAC541-7B7A-43D3-8B79-37D633B846F1}">
                <asvg:svgBlip xmlns:asvg="http://schemas.microsoft.com/office/drawing/2016/SVG/main" r:embed="rId19"/>
              </a:ext>
            </a:extLst>
          </a:blip>
          <a:stretch>
            <a:fillRect/>
          </a:stretch>
        </p:blipFill>
        <p:spPr>
          <a:xfrm>
            <a:off x="9163489" y="2005114"/>
            <a:ext cx="341430" cy="341430"/>
          </a:xfrm>
          <a:prstGeom prst="rect">
            <a:avLst/>
          </a:prstGeom>
        </p:spPr>
      </p:pic>
      <p:sp>
        <p:nvSpPr>
          <p:cNvPr id="14" name="文本框 13"/>
          <p:cNvSpPr txBox="1"/>
          <p:nvPr/>
        </p:nvSpPr>
        <p:spPr>
          <a:xfrm>
            <a:off x="1244600" y="1002030"/>
            <a:ext cx="10579735" cy="737235"/>
          </a:xfrm>
          <a:prstGeom prst="rect">
            <a:avLst/>
          </a:prstGeom>
        </p:spPr>
        <p:txBody>
          <a:bodyPr wrap="square">
            <a:spAutoFit/>
          </a:bodyPr>
          <a:p>
            <a:pPr marL="0" indent="304800" algn="just" defTabSz="266700">
              <a:lnSpc>
                <a:spcPct val="150000"/>
              </a:lnSpc>
              <a:spcAft>
                <a:spcPct val="0"/>
              </a:spcAft>
            </a:pPr>
            <a:r>
              <a:rPr lang="zh-CN" altLang="en-US" sz="2800">
                <a:latin typeface="华文中宋" panose="02010600040101010101" pitchFamily="2" charset="-122"/>
                <a:ea typeface="华文中宋" panose="02010600040101010101" pitchFamily="2" charset="-122"/>
              </a:rPr>
              <a:t>（二）按咨询对象的人数划分为个体咨询和团体咨询</a:t>
            </a:r>
            <a:endParaRPr lang="zh-CN" altLang="en-US" sz="2800">
              <a:latin typeface="华文中宋" panose="02010600040101010101" pitchFamily="2" charset="-122"/>
              <a:ea typeface="华文中宋" panose="02010600040101010101" pitchFamily="2" charset="-122"/>
            </a:endParaRPr>
          </a:p>
        </p:txBody>
      </p:sp>
    </p:spTree>
    <p:custDataLst>
      <p:tags r:id="rId20"/>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Freeform 10"/>
          <p:cNvSpPr/>
          <p:nvPr/>
        </p:nvSpPr>
        <p:spPr bwMode="auto">
          <a:xfrm>
            <a:off x="581756" y="2433213"/>
            <a:ext cx="888898" cy="1776122"/>
          </a:xfrm>
          <a:custGeom>
            <a:avLst/>
            <a:gdLst>
              <a:gd name="T0" fmla="*/ 1191 w 1191"/>
              <a:gd name="T1" fmla="*/ 2372 h 2372"/>
              <a:gd name="T2" fmla="*/ 0 w 1191"/>
              <a:gd name="T3" fmla="*/ 2372 h 2372"/>
              <a:gd name="T4" fmla="*/ 0 w 1191"/>
              <a:gd name="T5" fmla="*/ 0 h 2372"/>
            </a:gdLst>
            <a:ahLst/>
            <a:cxnLst>
              <a:cxn ang="0">
                <a:pos x="T0" y="T1"/>
              </a:cxn>
              <a:cxn ang="0">
                <a:pos x="T2" y="T3"/>
              </a:cxn>
              <a:cxn ang="0">
                <a:pos x="T4" y="T5"/>
              </a:cxn>
            </a:cxnLst>
            <a:rect l="0" t="0" r="r" b="b"/>
            <a:pathLst>
              <a:path w="1191" h="2372">
                <a:moveTo>
                  <a:pt x="1191" y="2372"/>
                </a:moveTo>
                <a:lnTo>
                  <a:pt x="0" y="2372"/>
                </a:lnTo>
                <a:lnTo>
                  <a:pt x="0" y="0"/>
                </a:lnTo>
              </a:path>
            </a:pathLst>
          </a:custGeom>
          <a:noFill/>
          <a:ln w="12700" cap="flat">
            <a:solidFill>
              <a:srgbClr val="5ABB93"/>
            </a:solidFill>
            <a:prstDash val="dash"/>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96422" tIns="48211" rIns="96422" bIns="48211" numCol="1" anchor="t" anchorCtr="0" compatLnSpc="1"/>
          <a:lstStyle/>
          <a:p>
            <a:endParaRPr lang="zh-CN" altLang="en-US" sz="100" dirty="0">
              <a:solidFill>
                <a:schemeClr val="bg1"/>
              </a:solidFill>
              <a:latin typeface="微软雅黑" panose="020B0503020204020204" pitchFamily="34" charset="-122"/>
              <a:ea typeface="微软雅黑" panose="020B0503020204020204" pitchFamily="34" charset="-122"/>
            </a:endParaRPr>
          </a:p>
        </p:txBody>
      </p:sp>
      <p:sp>
        <p:nvSpPr>
          <p:cNvPr id="48" name="Freeform 11"/>
          <p:cNvSpPr/>
          <p:nvPr/>
        </p:nvSpPr>
        <p:spPr bwMode="auto">
          <a:xfrm>
            <a:off x="4319689" y="2644668"/>
            <a:ext cx="520617" cy="1776122"/>
          </a:xfrm>
          <a:custGeom>
            <a:avLst/>
            <a:gdLst>
              <a:gd name="T0" fmla="*/ 697 w 697"/>
              <a:gd name="T1" fmla="*/ 2372 h 2372"/>
              <a:gd name="T2" fmla="*/ 0 w 697"/>
              <a:gd name="T3" fmla="*/ 2372 h 2372"/>
              <a:gd name="T4" fmla="*/ 0 w 697"/>
              <a:gd name="T5" fmla="*/ 0 h 2372"/>
            </a:gdLst>
            <a:ahLst/>
            <a:cxnLst>
              <a:cxn ang="0">
                <a:pos x="T0" y="T1"/>
              </a:cxn>
              <a:cxn ang="0">
                <a:pos x="T2" y="T3"/>
              </a:cxn>
              <a:cxn ang="0">
                <a:pos x="T4" y="T5"/>
              </a:cxn>
            </a:cxnLst>
            <a:rect l="0" t="0" r="r" b="b"/>
            <a:pathLst>
              <a:path w="697" h="2372">
                <a:moveTo>
                  <a:pt x="697" y="2372"/>
                </a:moveTo>
                <a:lnTo>
                  <a:pt x="0" y="2372"/>
                </a:lnTo>
                <a:lnTo>
                  <a:pt x="0" y="0"/>
                </a:lnTo>
              </a:path>
            </a:pathLst>
          </a:custGeom>
          <a:noFill/>
          <a:ln w="9525" cap="flat">
            <a:solidFill>
              <a:srgbClr val="EF5B43"/>
            </a:solidFill>
            <a:prstDash val="dash"/>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96422" tIns="48211" rIns="96422" bIns="48211" numCol="1" anchor="t" anchorCtr="0" compatLnSpc="1"/>
          <a:lstStyle/>
          <a:p>
            <a:endParaRPr lang="zh-CN" altLang="en-US" sz="100" dirty="0">
              <a:solidFill>
                <a:schemeClr val="bg1"/>
              </a:solidFill>
              <a:latin typeface="微软雅黑" panose="020B0503020204020204" pitchFamily="34" charset="-122"/>
              <a:ea typeface="微软雅黑" panose="020B0503020204020204" pitchFamily="34" charset="-122"/>
            </a:endParaRPr>
          </a:p>
        </p:txBody>
      </p:sp>
      <p:sp>
        <p:nvSpPr>
          <p:cNvPr id="49" name="Freeform 12"/>
          <p:cNvSpPr/>
          <p:nvPr/>
        </p:nvSpPr>
        <p:spPr bwMode="auto">
          <a:xfrm>
            <a:off x="7953387" y="2764048"/>
            <a:ext cx="552422" cy="1776122"/>
          </a:xfrm>
          <a:custGeom>
            <a:avLst/>
            <a:gdLst>
              <a:gd name="T0" fmla="*/ 741 w 741"/>
              <a:gd name="T1" fmla="*/ 2372 h 2372"/>
              <a:gd name="T2" fmla="*/ 0 w 741"/>
              <a:gd name="T3" fmla="*/ 2372 h 2372"/>
              <a:gd name="T4" fmla="*/ 0 w 741"/>
              <a:gd name="T5" fmla="*/ 0 h 2372"/>
            </a:gdLst>
            <a:ahLst/>
            <a:cxnLst>
              <a:cxn ang="0">
                <a:pos x="T0" y="T1"/>
              </a:cxn>
              <a:cxn ang="0">
                <a:pos x="T2" y="T3"/>
              </a:cxn>
              <a:cxn ang="0">
                <a:pos x="T4" y="T5"/>
              </a:cxn>
            </a:cxnLst>
            <a:rect l="0" t="0" r="r" b="b"/>
            <a:pathLst>
              <a:path w="741" h="2372">
                <a:moveTo>
                  <a:pt x="741" y="2372"/>
                </a:moveTo>
                <a:lnTo>
                  <a:pt x="0" y="2372"/>
                </a:lnTo>
                <a:lnTo>
                  <a:pt x="0" y="0"/>
                </a:lnTo>
              </a:path>
            </a:pathLst>
          </a:custGeom>
          <a:noFill/>
          <a:ln w="9525" cap="flat">
            <a:solidFill>
              <a:srgbClr val="858976"/>
            </a:solidFill>
            <a:prstDash val="dash"/>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96422" tIns="48211" rIns="96422" bIns="48211" numCol="1" anchor="t" anchorCtr="0" compatLnSpc="1"/>
          <a:lstStyle/>
          <a:p>
            <a:endParaRPr lang="zh-CN" altLang="en-US" sz="100" dirty="0">
              <a:solidFill>
                <a:schemeClr val="bg1"/>
              </a:solidFill>
              <a:latin typeface="微软雅黑" panose="020B0503020204020204" pitchFamily="34" charset="-122"/>
              <a:ea typeface="微软雅黑" panose="020B0503020204020204" pitchFamily="34" charset="-122"/>
            </a:endParaRPr>
          </a:p>
        </p:txBody>
      </p:sp>
      <p:sp>
        <p:nvSpPr>
          <p:cNvPr id="50" name="Freeform 13"/>
          <p:cNvSpPr/>
          <p:nvPr/>
        </p:nvSpPr>
        <p:spPr bwMode="auto">
          <a:xfrm>
            <a:off x="2481166" y="3478281"/>
            <a:ext cx="632775" cy="1742642"/>
          </a:xfrm>
          <a:custGeom>
            <a:avLst/>
            <a:gdLst>
              <a:gd name="T0" fmla="*/ 847 w 847"/>
              <a:gd name="T1" fmla="*/ 0 h 2329"/>
              <a:gd name="T2" fmla="*/ 0 w 847"/>
              <a:gd name="T3" fmla="*/ 0 h 2329"/>
              <a:gd name="T4" fmla="*/ 0 w 847"/>
              <a:gd name="T5" fmla="*/ 2329 h 2329"/>
            </a:gdLst>
            <a:ahLst/>
            <a:cxnLst>
              <a:cxn ang="0">
                <a:pos x="T0" y="T1"/>
              </a:cxn>
              <a:cxn ang="0">
                <a:pos x="T2" y="T3"/>
              </a:cxn>
              <a:cxn ang="0">
                <a:pos x="T4" y="T5"/>
              </a:cxn>
            </a:cxnLst>
            <a:rect l="0" t="0" r="r" b="b"/>
            <a:pathLst>
              <a:path w="847" h="2329">
                <a:moveTo>
                  <a:pt x="847" y="0"/>
                </a:moveTo>
                <a:lnTo>
                  <a:pt x="0" y="0"/>
                </a:lnTo>
                <a:lnTo>
                  <a:pt x="0" y="2329"/>
                </a:lnTo>
              </a:path>
            </a:pathLst>
          </a:custGeom>
          <a:noFill/>
          <a:ln w="9525" cap="flat">
            <a:solidFill>
              <a:srgbClr val="756271"/>
            </a:solidFill>
            <a:prstDash val="dash"/>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96422" tIns="48211" rIns="96422" bIns="48211" numCol="1" anchor="t" anchorCtr="0" compatLnSpc="1"/>
          <a:lstStyle/>
          <a:p>
            <a:endParaRPr lang="zh-CN" altLang="en-US" sz="100" dirty="0">
              <a:solidFill>
                <a:schemeClr val="bg1"/>
              </a:solidFill>
              <a:latin typeface="微软雅黑" panose="020B0503020204020204" pitchFamily="34" charset="-122"/>
              <a:ea typeface="微软雅黑" panose="020B0503020204020204" pitchFamily="34" charset="-122"/>
            </a:endParaRPr>
          </a:p>
        </p:txBody>
      </p:sp>
      <p:sp>
        <p:nvSpPr>
          <p:cNvPr id="51" name="Freeform 14"/>
          <p:cNvSpPr/>
          <p:nvPr/>
        </p:nvSpPr>
        <p:spPr bwMode="auto">
          <a:xfrm>
            <a:off x="6188748" y="3616076"/>
            <a:ext cx="480441" cy="1742642"/>
          </a:xfrm>
          <a:custGeom>
            <a:avLst/>
            <a:gdLst>
              <a:gd name="T0" fmla="*/ 644 w 644"/>
              <a:gd name="T1" fmla="*/ 0 h 2329"/>
              <a:gd name="T2" fmla="*/ 0 w 644"/>
              <a:gd name="T3" fmla="*/ 0 h 2329"/>
              <a:gd name="T4" fmla="*/ 0 w 644"/>
              <a:gd name="T5" fmla="*/ 2329 h 2329"/>
            </a:gdLst>
            <a:ahLst/>
            <a:cxnLst>
              <a:cxn ang="0">
                <a:pos x="T0" y="T1"/>
              </a:cxn>
              <a:cxn ang="0">
                <a:pos x="T2" y="T3"/>
              </a:cxn>
              <a:cxn ang="0">
                <a:pos x="T4" y="T5"/>
              </a:cxn>
            </a:cxnLst>
            <a:rect l="0" t="0" r="r" b="b"/>
            <a:pathLst>
              <a:path w="644" h="2329">
                <a:moveTo>
                  <a:pt x="644" y="0"/>
                </a:moveTo>
                <a:lnTo>
                  <a:pt x="0" y="0"/>
                </a:lnTo>
                <a:lnTo>
                  <a:pt x="0" y="2329"/>
                </a:lnTo>
              </a:path>
            </a:pathLst>
          </a:custGeom>
          <a:noFill/>
          <a:ln w="9525" cap="flat">
            <a:solidFill>
              <a:srgbClr val="F2B973"/>
            </a:solidFill>
            <a:prstDash val="dash"/>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96422" tIns="48211" rIns="96422" bIns="48211" numCol="1" anchor="t" anchorCtr="0" compatLnSpc="1"/>
          <a:lstStyle/>
          <a:p>
            <a:endParaRPr lang="zh-CN" altLang="en-US" sz="100" dirty="0">
              <a:solidFill>
                <a:schemeClr val="bg1"/>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1211580" y="3386455"/>
            <a:ext cx="1236345" cy="894540"/>
            <a:chOff x="1684339" y="3341721"/>
            <a:chExt cx="1900602" cy="1389570"/>
          </a:xfrm>
        </p:grpSpPr>
        <p:sp>
          <p:nvSpPr>
            <p:cNvPr id="42" name="Freeform 5"/>
            <p:cNvSpPr/>
            <p:nvPr/>
          </p:nvSpPr>
          <p:spPr bwMode="auto">
            <a:xfrm>
              <a:off x="1684339" y="3341721"/>
              <a:ext cx="1900602" cy="1389570"/>
            </a:xfrm>
            <a:custGeom>
              <a:avLst/>
              <a:gdLst>
                <a:gd name="T0" fmla="*/ 1408 w 2454"/>
                <a:gd name="T1" fmla="*/ 175 h 2140"/>
                <a:gd name="T2" fmla="*/ 1887 w 2454"/>
                <a:gd name="T3" fmla="*/ 1005 h 2140"/>
                <a:gd name="T4" fmla="*/ 2364 w 2454"/>
                <a:gd name="T5" fmla="*/ 1832 h 2140"/>
                <a:gd name="T6" fmla="*/ 2189 w 2454"/>
                <a:gd name="T7" fmla="*/ 2140 h 2140"/>
                <a:gd name="T8" fmla="*/ 1231 w 2454"/>
                <a:gd name="T9" fmla="*/ 2140 h 2140"/>
                <a:gd name="T10" fmla="*/ 276 w 2454"/>
                <a:gd name="T11" fmla="*/ 2140 h 2140"/>
                <a:gd name="T12" fmla="*/ 97 w 2454"/>
                <a:gd name="T13" fmla="*/ 1834 h 2140"/>
                <a:gd name="T14" fmla="*/ 575 w 2454"/>
                <a:gd name="T15" fmla="*/ 1005 h 2140"/>
                <a:gd name="T16" fmla="*/ 1053 w 2454"/>
                <a:gd name="T17" fmla="*/ 178 h 2140"/>
                <a:gd name="T18" fmla="*/ 1408 w 2454"/>
                <a:gd name="T19" fmla="*/ 175 h 2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54" h="2140">
                  <a:moveTo>
                    <a:pt x="1408" y="175"/>
                  </a:moveTo>
                  <a:lnTo>
                    <a:pt x="1887" y="1005"/>
                  </a:lnTo>
                  <a:cubicBezTo>
                    <a:pt x="2046" y="1280"/>
                    <a:pt x="2205" y="1556"/>
                    <a:pt x="2364" y="1832"/>
                  </a:cubicBezTo>
                  <a:cubicBezTo>
                    <a:pt x="2454" y="2028"/>
                    <a:pt x="2396" y="2132"/>
                    <a:pt x="2189" y="2140"/>
                  </a:cubicBezTo>
                  <a:lnTo>
                    <a:pt x="1231" y="2140"/>
                  </a:lnTo>
                  <a:cubicBezTo>
                    <a:pt x="913" y="2140"/>
                    <a:pt x="594" y="2140"/>
                    <a:pt x="276" y="2140"/>
                  </a:cubicBezTo>
                  <a:cubicBezTo>
                    <a:pt x="61" y="2119"/>
                    <a:pt x="0" y="2018"/>
                    <a:pt x="97" y="1834"/>
                  </a:cubicBezTo>
                  <a:lnTo>
                    <a:pt x="575" y="1005"/>
                  </a:lnTo>
                  <a:cubicBezTo>
                    <a:pt x="734" y="729"/>
                    <a:pt x="894" y="453"/>
                    <a:pt x="1053" y="178"/>
                  </a:cubicBezTo>
                  <a:cubicBezTo>
                    <a:pt x="1178" y="2"/>
                    <a:pt x="1297" y="0"/>
                    <a:pt x="1408" y="175"/>
                  </a:cubicBezTo>
                  <a:close/>
                </a:path>
              </a:pathLst>
            </a:custGeom>
            <a:solidFill>
              <a:srgbClr val="5ABB93"/>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6435" tIns="48217" rIns="96435" bIns="48217" numCol="1" anchor="t" anchorCtr="0" compatLnSpc="1"/>
            <a:lstStyle/>
            <a:p>
              <a:endParaRPr lang="zh-CN" altLang="en-US" sz="100" dirty="0">
                <a:latin typeface="微软雅黑" panose="020B0503020204020204" pitchFamily="34" charset="-122"/>
                <a:ea typeface="微软雅黑" panose="020B0503020204020204" pitchFamily="34" charset="-122"/>
              </a:endParaRPr>
            </a:p>
          </p:txBody>
        </p:sp>
        <p:sp>
          <p:nvSpPr>
            <p:cNvPr id="54" name="文本框 53"/>
            <p:cNvSpPr txBox="1"/>
            <p:nvPr/>
          </p:nvSpPr>
          <p:spPr>
            <a:xfrm>
              <a:off x="2208905" y="3464363"/>
              <a:ext cx="828499" cy="1249772"/>
            </a:xfrm>
            <a:prstGeom prst="rect">
              <a:avLst/>
            </a:prstGeom>
            <a:noFill/>
          </p:spPr>
          <p:txBody>
            <a:bodyPr wrap="square" rtlCol="0">
              <a:spAutoFit/>
            </a:bodyPr>
            <a:lstStyle/>
            <a:p>
              <a:r>
                <a:rPr lang="en-US" altLang="zh-CN" sz="4640" dirty="0">
                  <a:solidFill>
                    <a:schemeClr val="bg2"/>
                  </a:solidFill>
                  <a:latin typeface="微软雅黑" panose="020B0503020204020204" pitchFamily="34" charset="-122"/>
                  <a:ea typeface="微软雅黑" panose="020B0503020204020204" pitchFamily="34" charset="-122"/>
                </a:rPr>
                <a:t>1</a:t>
              </a:r>
              <a:endParaRPr lang="zh-CN" altLang="en-US" sz="4640" dirty="0">
                <a:solidFill>
                  <a:schemeClr val="bg2"/>
                </a:solidFill>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3113405" y="3488690"/>
            <a:ext cx="1168400" cy="873760"/>
            <a:chOff x="3352584" y="3284579"/>
            <a:chExt cx="1900602" cy="1389570"/>
          </a:xfrm>
        </p:grpSpPr>
        <p:sp>
          <p:nvSpPr>
            <p:cNvPr id="45" name="Freeform 8"/>
            <p:cNvSpPr/>
            <p:nvPr/>
          </p:nvSpPr>
          <p:spPr bwMode="auto">
            <a:xfrm>
              <a:off x="3352584" y="3284579"/>
              <a:ext cx="1900602" cy="1389570"/>
            </a:xfrm>
            <a:custGeom>
              <a:avLst/>
              <a:gdLst>
                <a:gd name="T0" fmla="*/ 1408 w 2454"/>
                <a:gd name="T1" fmla="*/ 1966 h 2141"/>
                <a:gd name="T2" fmla="*/ 1887 w 2454"/>
                <a:gd name="T3" fmla="*/ 1136 h 2141"/>
                <a:gd name="T4" fmla="*/ 2365 w 2454"/>
                <a:gd name="T5" fmla="*/ 309 h 2141"/>
                <a:gd name="T6" fmla="*/ 2189 w 2454"/>
                <a:gd name="T7" fmla="*/ 0 h 2141"/>
                <a:gd name="T8" fmla="*/ 1231 w 2454"/>
                <a:gd name="T9" fmla="*/ 0 h 2141"/>
                <a:gd name="T10" fmla="*/ 276 w 2454"/>
                <a:gd name="T11" fmla="*/ 0 h 2141"/>
                <a:gd name="T12" fmla="*/ 97 w 2454"/>
                <a:gd name="T13" fmla="*/ 307 h 2141"/>
                <a:gd name="T14" fmla="*/ 576 w 2454"/>
                <a:gd name="T15" fmla="*/ 1136 h 2141"/>
                <a:gd name="T16" fmla="*/ 1053 w 2454"/>
                <a:gd name="T17" fmla="*/ 1963 h 2141"/>
                <a:gd name="T18" fmla="*/ 1408 w 2454"/>
                <a:gd name="T19" fmla="*/ 1966 h 2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54" h="2141">
                  <a:moveTo>
                    <a:pt x="1408" y="1966"/>
                  </a:moveTo>
                  <a:lnTo>
                    <a:pt x="1887" y="1136"/>
                  </a:lnTo>
                  <a:cubicBezTo>
                    <a:pt x="2046" y="861"/>
                    <a:pt x="2205" y="585"/>
                    <a:pt x="2365" y="309"/>
                  </a:cubicBezTo>
                  <a:cubicBezTo>
                    <a:pt x="2454" y="113"/>
                    <a:pt x="2396" y="9"/>
                    <a:pt x="2189" y="0"/>
                  </a:cubicBezTo>
                  <a:lnTo>
                    <a:pt x="1231" y="0"/>
                  </a:lnTo>
                  <a:cubicBezTo>
                    <a:pt x="913" y="0"/>
                    <a:pt x="595" y="0"/>
                    <a:pt x="276" y="0"/>
                  </a:cubicBezTo>
                  <a:cubicBezTo>
                    <a:pt x="61" y="21"/>
                    <a:pt x="0" y="123"/>
                    <a:pt x="97" y="307"/>
                  </a:cubicBezTo>
                  <a:lnTo>
                    <a:pt x="576" y="1136"/>
                  </a:lnTo>
                  <a:cubicBezTo>
                    <a:pt x="735" y="1412"/>
                    <a:pt x="894" y="1688"/>
                    <a:pt x="1053" y="1963"/>
                  </a:cubicBezTo>
                  <a:cubicBezTo>
                    <a:pt x="1179" y="2139"/>
                    <a:pt x="1297" y="2141"/>
                    <a:pt x="1408" y="1966"/>
                  </a:cubicBezTo>
                  <a:close/>
                </a:path>
              </a:pathLst>
            </a:custGeom>
            <a:solidFill>
              <a:srgbClr val="75627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6435" tIns="48217" rIns="96435" bIns="48217" numCol="1" anchor="t" anchorCtr="0" compatLnSpc="1"/>
            <a:lstStyle/>
            <a:p>
              <a:endParaRPr lang="zh-CN" altLang="en-US" sz="100" dirty="0">
                <a:latin typeface="微软雅黑" panose="020B0503020204020204" pitchFamily="34" charset="-122"/>
                <a:ea typeface="微软雅黑" panose="020B0503020204020204" pitchFamily="34" charset="-122"/>
              </a:endParaRPr>
            </a:p>
          </p:txBody>
        </p:sp>
        <p:sp>
          <p:nvSpPr>
            <p:cNvPr id="55" name="文本框 54"/>
            <p:cNvSpPr txBox="1"/>
            <p:nvPr/>
          </p:nvSpPr>
          <p:spPr>
            <a:xfrm>
              <a:off x="3877938" y="3331488"/>
              <a:ext cx="828499" cy="1279495"/>
            </a:xfrm>
            <a:prstGeom prst="rect">
              <a:avLst/>
            </a:prstGeom>
            <a:noFill/>
          </p:spPr>
          <p:txBody>
            <a:bodyPr wrap="square" rtlCol="0">
              <a:spAutoFit/>
            </a:bodyPr>
            <a:lstStyle/>
            <a:p>
              <a:r>
                <a:rPr lang="en-US" altLang="zh-CN" sz="4640" dirty="0">
                  <a:solidFill>
                    <a:schemeClr val="bg2"/>
                  </a:solidFill>
                  <a:latin typeface="微软雅黑" panose="020B0503020204020204" pitchFamily="34" charset="-122"/>
                  <a:ea typeface="微软雅黑" panose="020B0503020204020204" pitchFamily="34" charset="-122"/>
                </a:rPr>
                <a:t>2</a:t>
              </a:r>
              <a:endParaRPr lang="zh-CN" altLang="en-US" sz="4640" dirty="0">
                <a:solidFill>
                  <a:schemeClr val="bg2"/>
                </a:solidFill>
                <a:latin typeface="微软雅黑" panose="020B0503020204020204" pitchFamily="34" charset="-122"/>
                <a:ea typeface="微软雅黑" panose="020B0503020204020204" pitchFamily="34" charset="-122"/>
              </a:endParaRPr>
            </a:p>
          </p:txBody>
        </p:sp>
      </p:grpSp>
      <p:grpSp>
        <p:nvGrpSpPr>
          <p:cNvPr id="4" name="组合 3"/>
          <p:cNvGrpSpPr/>
          <p:nvPr/>
        </p:nvGrpSpPr>
        <p:grpSpPr>
          <a:xfrm>
            <a:off x="4840605" y="3517265"/>
            <a:ext cx="1348105" cy="1034758"/>
            <a:chOff x="5020905" y="3341721"/>
            <a:chExt cx="1898864" cy="1580377"/>
          </a:xfrm>
        </p:grpSpPr>
        <p:sp>
          <p:nvSpPr>
            <p:cNvPr id="43" name="Freeform 6"/>
            <p:cNvSpPr/>
            <p:nvPr/>
          </p:nvSpPr>
          <p:spPr bwMode="auto">
            <a:xfrm>
              <a:off x="5020905" y="3341721"/>
              <a:ext cx="1898864" cy="1389570"/>
            </a:xfrm>
            <a:custGeom>
              <a:avLst/>
              <a:gdLst>
                <a:gd name="T0" fmla="*/ 1407 w 2453"/>
                <a:gd name="T1" fmla="*/ 175 h 2140"/>
                <a:gd name="T2" fmla="*/ 1886 w 2453"/>
                <a:gd name="T3" fmla="*/ 1005 h 2140"/>
                <a:gd name="T4" fmla="*/ 2364 w 2453"/>
                <a:gd name="T5" fmla="*/ 1832 h 2140"/>
                <a:gd name="T6" fmla="*/ 2188 w 2453"/>
                <a:gd name="T7" fmla="*/ 2140 h 2140"/>
                <a:gd name="T8" fmla="*/ 1231 w 2453"/>
                <a:gd name="T9" fmla="*/ 2140 h 2140"/>
                <a:gd name="T10" fmla="*/ 276 w 2453"/>
                <a:gd name="T11" fmla="*/ 2140 h 2140"/>
                <a:gd name="T12" fmla="*/ 96 w 2453"/>
                <a:gd name="T13" fmla="*/ 1834 h 2140"/>
                <a:gd name="T14" fmla="*/ 575 w 2453"/>
                <a:gd name="T15" fmla="*/ 1005 h 2140"/>
                <a:gd name="T16" fmla="*/ 1052 w 2453"/>
                <a:gd name="T17" fmla="*/ 178 h 2140"/>
                <a:gd name="T18" fmla="*/ 1407 w 2453"/>
                <a:gd name="T19" fmla="*/ 175 h 2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53" h="2140">
                  <a:moveTo>
                    <a:pt x="1407" y="175"/>
                  </a:moveTo>
                  <a:lnTo>
                    <a:pt x="1886" y="1005"/>
                  </a:lnTo>
                  <a:cubicBezTo>
                    <a:pt x="2045" y="1280"/>
                    <a:pt x="2205" y="1556"/>
                    <a:pt x="2364" y="1832"/>
                  </a:cubicBezTo>
                  <a:cubicBezTo>
                    <a:pt x="2453" y="2028"/>
                    <a:pt x="2396" y="2132"/>
                    <a:pt x="2188" y="2140"/>
                  </a:cubicBezTo>
                  <a:lnTo>
                    <a:pt x="1231" y="2140"/>
                  </a:lnTo>
                  <a:cubicBezTo>
                    <a:pt x="912" y="2140"/>
                    <a:pt x="594" y="2140"/>
                    <a:pt x="276" y="2140"/>
                  </a:cubicBezTo>
                  <a:cubicBezTo>
                    <a:pt x="61" y="2119"/>
                    <a:pt x="0" y="2018"/>
                    <a:pt x="96" y="1834"/>
                  </a:cubicBezTo>
                  <a:lnTo>
                    <a:pt x="575" y="1005"/>
                  </a:lnTo>
                  <a:cubicBezTo>
                    <a:pt x="734" y="729"/>
                    <a:pt x="893" y="453"/>
                    <a:pt x="1052" y="178"/>
                  </a:cubicBezTo>
                  <a:cubicBezTo>
                    <a:pt x="1178" y="2"/>
                    <a:pt x="1296" y="0"/>
                    <a:pt x="1407" y="175"/>
                  </a:cubicBezTo>
                  <a:close/>
                </a:path>
              </a:pathLst>
            </a:custGeom>
            <a:solidFill>
              <a:srgbClr val="EF5B43"/>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6435" tIns="48217" rIns="96435" bIns="48217" numCol="1" anchor="t" anchorCtr="0" compatLnSpc="1"/>
            <a:lstStyle/>
            <a:p>
              <a:endParaRPr lang="zh-CN" altLang="en-US" sz="100" dirty="0">
                <a:latin typeface="微软雅黑" panose="020B0503020204020204" pitchFamily="34" charset="-122"/>
                <a:ea typeface="微软雅黑" panose="020B0503020204020204" pitchFamily="34" charset="-122"/>
              </a:endParaRPr>
            </a:p>
          </p:txBody>
        </p:sp>
        <p:sp>
          <p:nvSpPr>
            <p:cNvPr id="56" name="文本框 55"/>
            <p:cNvSpPr txBox="1"/>
            <p:nvPr/>
          </p:nvSpPr>
          <p:spPr>
            <a:xfrm>
              <a:off x="5557003" y="3693323"/>
              <a:ext cx="828499" cy="1228775"/>
            </a:xfrm>
            <a:prstGeom prst="rect">
              <a:avLst/>
            </a:prstGeom>
            <a:noFill/>
          </p:spPr>
          <p:txBody>
            <a:bodyPr wrap="square" rtlCol="0">
              <a:spAutoFit/>
            </a:bodyPr>
            <a:lstStyle/>
            <a:p>
              <a:r>
                <a:rPr lang="en-US" altLang="zh-CN" sz="4640" dirty="0">
                  <a:solidFill>
                    <a:schemeClr val="bg2"/>
                  </a:solidFill>
                  <a:latin typeface="微软雅黑" panose="020B0503020204020204" pitchFamily="34" charset="-122"/>
                  <a:ea typeface="微软雅黑" panose="020B0503020204020204" pitchFamily="34" charset="-122"/>
                </a:rPr>
                <a:t>3</a:t>
              </a:r>
              <a:endParaRPr lang="zh-CN" altLang="en-US" sz="4640" dirty="0">
                <a:solidFill>
                  <a:schemeClr val="bg2"/>
                </a:solidFill>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6687185" y="3616325"/>
            <a:ext cx="1266190" cy="934085"/>
            <a:chOff x="6689150" y="3284579"/>
            <a:chExt cx="1898864" cy="1389570"/>
          </a:xfrm>
        </p:grpSpPr>
        <p:sp>
          <p:nvSpPr>
            <p:cNvPr id="46" name="Freeform 9"/>
            <p:cNvSpPr/>
            <p:nvPr/>
          </p:nvSpPr>
          <p:spPr bwMode="auto">
            <a:xfrm>
              <a:off x="6689150" y="3284579"/>
              <a:ext cx="1898864" cy="1389570"/>
            </a:xfrm>
            <a:custGeom>
              <a:avLst/>
              <a:gdLst>
                <a:gd name="T0" fmla="*/ 1408 w 2453"/>
                <a:gd name="T1" fmla="*/ 1966 h 2141"/>
                <a:gd name="T2" fmla="*/ 1886 w 2453"/>
                <a:gd name="T3" fmla="*/ 1136 h 2141"/>
                <a:gd name="T4" fmla="*/ 2364 w 2453"/>
                <a:gd name="T5" fmla="*/ 309 h 2141"/>
                <a:gd name="T6" fmla="*/ 2188 w 2453"/>
                <a:gd name="T7" fmla="*/ 0 h 2141"/>
                <a:gd name="T8" fmla="*/ 1231 w 2453"/>
                <a:gd name="T9" fmla="*/ 0 h 2141"/>
                <a:gd name="T10" fmla="*/ 276 w 2453"/>
                <a:gd name="T11" fmla="*/ 0 h 2141"/>
                <a:gd name="T12" fmla="*/ 96 w 2453"/>
                <a:gd name="T13" fmla="*/ 307 h 2141"/>
                <a:gd name="T14" fmla="*/ 575 w 2453"/>
                <a:gd name="T15" fmla="*/ 1136 h 2141"/>
                <a:gd name="T16" fmla="*/ 1052 w 2453"/>
                <a:gd name="T17" fmla="*/ 1963 h 2141"/>
                <a:gd name="T18" fmla="*/ 1408 w 2453"/>
                <a:gd name="T19" fmla="*/ 1966 h 2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53" h="2141">
                  <a:moveTo>
                    <a:pt x="1408" y="1966"/>
                  </a:moveTo>
                  <a:lnTo>
                    <a:pt x="1886" y="1136"/>
                  </a:lnTo>
                  <a:cubicBezTo>
                    <a:pt x="2046" y="861"/>
                    <a:pt x="2205" y="585"/>
                    <a:pt x="2364" y="309"/>
                  </a:cubicBezTo>
                  <a:cubicBezTo>
                    <a:pt x="2453" y="113"/>
                    <a:pt x="2396" y="9"/>
                    <a:pt x="2188" y="0"/>
                  </a:cubicBezTo>
                  <a:lnTo>
                    <a:pt x="1231" y="0"/>
                  </a:lnTo>
                  <a:cubicBezTo>
                    <a:pt x="912" y="0"/>
                    <a:pt x="594" y="0"/>
                    <a:pt x="276" y="0"/>
                  </a:cubicBezTo>
                  <a:cubicBezTo>
                    <a:pt x="61" y="21"/>
                    <a:pt x="0" y="123"/>
                    <a:pt x="96" y="307"/>
                  </a:cubicBezTo>
                  <a:lnTo>
                    <a:pt x="575" y="1136"/>
                  </a:lnTo>
                  <a:cubicBezTo>
                    <a:pt x="734" y="1412"/>
                    <a:pt x="893" y="1688"/>
                    <a:pt x="1052" y="1963"/>
                  </a:cubicBezTo>
                  <a:cubicBezTo>
                    <a:pt x="1178" y="2139"/>
                    <a:pt x="1297" y="2141"/>
                    <a:pt x="1408" y="1966"/>
                  </a:cubicBezTo>
                  <a:close/>
                </a:path>
              </a:pathLst>
            </a:custGeom>
            <a:solidFill>
              <a:srgbClr val="F2B973"/>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6435" tIns="48217" rIns="96435" bIns="48217" numCol="1" anchor="t" anchorCtr="0" compatLnSpc="1"/>
            <a:lstStyle/>
            <a:p>
              <a:endParaRPr lang="zh-CN" altLang="en-US" sz="100" dirty="0">
                <a:latin typeface="微软雅黑" panose="020B0503020204020204" pitchFamily="34" charset="-122"/>
                <a:ea typeface="微软雅黑" panose="020B0503020204020204" pitchFamily="34" charset="-122"/>
              </a:endParaRPr>
            </a:p>
          </p:txBody>
        </p:sp>
        <p:sp>
          <p:nvSpPr>
            <p:cNvPr id="57" name="文本框 56"/>
            <p:cNvSpPr txBox="1"/>
            <p:nvPr/>
          </p:nvSpPr>
          <p:spPr>
            <a:xfrm>
              <a:off x="7219916" y="3331488"/>
              <a:ext cx="828499" cy="1196863"/>
            </a:xfrm>
            <a:prstGeom prst="rect">
              <a:avLst/>
            </a:prstGeom>
            <a:noFill/>
          </p:spPr>
          <p:txBody>
            <a:bodyPr wrap="square" rtlCol="0">
              <a:spAutoFit/>
            </a:bodyPr>
            <a:lstStyle/>
            <a:p>
              <a:r>
                <a:rPr lang="en-US" altLang="zh-CN" sz="4640" dirty="0">
                  <a:solidFill>
                    <a:schemeClr val="bg2"/>
                  </a:solidFill>
                  <a:latin typeface="微软雅黑" panose="020B0503020204020204" pitchFamily="34" charset="-122"/>
                  <a:ea typeface="微软雅黑" panose="020B0503020204020204" pitchFamily="34" charset="-122"/>
                </a:rPr>
                <a:t>4</a:t>
              </a:r>
              <a:endParaRPr lang="zh-CN" altLang="en-US" sz="4640" dirty="0">
                <a:solidFill>
                  <a:schemeClr val="bg2"/>
                </a:solidFill>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8505825" y="3488690"/>
            <a:ext cx="1253490" cy="1152085"/>
            <a:chOff x="8357396" y="3341721"/>
            <a:chExt cx="1898864" cy="1522408"/>
          </a:xfrm>
        </p:grpSpPr>
        <p:sp>
          <p:nvSpPr>
            <p:cNvPr id="44" name="Freeform 7"/>
            <p:cNvSpPr/>
            <p:nvPr/>
          </p:nvSpPr>
          <p:spPr bwMode="auto">
            <a:xfrm>
              <a:off x="8357396" y="3341721"/>
              <a:ext cx="1898864" cy="1389570"/>
            </a:xfrm>
            <a:custGeom>
              <a:avLst/>
              <a:gdLst>
                <a:gd name="T0" fmla="*/ 1408 w 2454"/>
                <a:gd name="T1" fmla="*/ 175 h 2140"/>
                <a:gd name="T2" fmla="*/ 1887 w 2454"/>
                <a:gd name="T3" fmla="*/ 1005 h 2140"/>
                <a:gd name="T4" fmla="*/ 2364 w 2454"/>
                <a:gd name="T5" fmla="*/ 1832 h 2140"/>
                <a:gd name="T6" fmla="*/ 2189 w 2454"/>
                <a:gd name="T7" fmla="*/ 2140 h 2140"/>
                <a:gd name="T8" fmla="*/ 1231 w 2454"/>
                <a:gd name="T9" fmla="*/ 2140 h 2140"/>
                <a:gd name="T10" fmla="*/ 276 w 2454"/>
                <a:gd name="T11" fmla="*/ 2140 h 2140"/>
                <a:gd name="T12" fmla="*/ 96 w 2454"/>
                <a:gd name="T13" fmla="*/ 1834 h 2140"/>
                <a:gd name="T14" fmla="*/ 575 w 2454"/>
                <a:gd name="T15" fmla="*/ 1005 h 2140"/>
                <a:gd name="T16" fmla="*/ 1053 w 2454"/>
                <a:gd name="T17" fmla="*/ 178 h 2140"/>
                <a:gd name="T18" fmla="*/ 1408 w 2454"/>
                <a:gd name="T19" fmla="*/ 175 h 2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54" h="2140">
                  <a:moveTo>
                    <a:pt x="1408" y="175"/>
                  </a:moveTo>
                  <a:lnTo>
                    <a:pt x="1887" y="1005"/>
                  </a:lnTo>
                  <a:cubicBezTo>
                    <a:pt x="2046" y="1280"/>
                    <a:pt x="2205" y="1556"/>
                    <a:pt x="2364" y="1832"/>
                  </a:cubicBezTo>
                  <a:cubicBezTo>
                    <a:pt x="2454" y="2028"/>
                    <a:pt x="2396" y="2132"/>
                    <a:pt x="2189" y="2140"/>
                  </a:cubicBezTo>
                  <a:lnTo>
                    <a:pt x="1231" y="2140"/>
                  </a:lnTo>
                  <a:cubicBezTo>
                    <a:pt x="913" y="2140"/>
                    <a:pt x="594" y="2140"/>
                    <a:pt x="276" y="2140"/>
                  </a:cubicBezTo>
                  <a:cubicBezTo>
                    <a:pt x="61" y="2119"/>
                    <a:pt x="0" y="2018"/>
                    <a:pt x="96" y="1834"/>
                  </a:cubicBezTo>
                  <a:lnTo>
                    <a:pt x="575" y="1005"/>
                  </a:lnTo>
                  <a:cubicBezTo>
                    <a:pt x="734" y="729"/>
                    <a:pt x="894" y="453"/>
                    <a:pt x="1053" y="178"/>
                  </a:cubicBezTo>
                  <a:cubicBezTo>
                    <a:pt x="1178" y="2"/>
                    <a:pt x="1297" y="0"/>
                    <a:pt x="1408" y="175"/>
                  </a:cubicBezTo>
                  <a:close/>
                </a:path>
              </a:pathLst>
            </a:custGeom>
            <a:solidFill>
              <a:srgbClr val="858976"/>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6435" tIns="48217" rIns="96435" bIns="48217" numCol="1" anchor="t" anchorCtr="0" compatLnSpc="1"/>
            <a:lstStyle/>
            <a:p>
              <a:endParaRPr lang="zh-CN" altLang="en-US" sz="100" dirty="0">
                <a:latin typeface="微软雅黑" panose="020B0503020204020204" pitchFamily="34" charset="-122"/>
                <a:ea typeface="微软雅黑" panose="020B0503020204020204" pitchFamily="34" charset="-122"/>
              </a:endParaRPr>
            </a:p>
          </p:txBody>
        </p:sp>
        <p:sp>
          <p:nvSpPr>
            <p:cNvPr id="58" name="文本框 57"/>
            <p:cNvSpPr txBox="1"/>
            <p:nvPr/>
          </p:nvSpPr>
          <p:spPr>
            <a:xfrm>
              <a:off x="8923943" y="3800974"/>
              <a:ext cx="828499" cy="1063155"/>
            </a:xfrm>
            <a:prstGeom prst="rect">
              <a:avLst/>
            </a:prstGeom>
            <a:noFill/>
          </p:spPr>
          <p:txBody>
            <a:bodyPr wrap="square" rtlCol="0">
              <a:spAutoFit/>
            </a:bodyPr>
            <a:lstStyle/>
            <a:p>
              <a:r>
                <a:rPr lang="en-US" altLang="zh-CN" sz="4640" dirty="0">
                  <a:solidFill>
                    <a:schemeClr val="bg2"/>
                  </a:solidFill>
                  <a:latin typeface="微软雅黑" panose="020B0503020204020204" pitchFamily="34" charset="-122"/>
                  <a:ea typeface="微软雅黑" panose="020B0503020204020204" pitchFamily="34" charset="-122"/>
                </a:rPr>
                <a:t>5</a:t>
              </a:r>
              <a:endParaRPr lang="zh-CN" altLang="en-US" sz="4640" dirty="0">
                <a:solidFill>
                  <a:schemeClr val="bg2"/>
                </a:solidFill>
                <a:latin typeface="微软雅黑" panose="020B0503020204020204" pitchFamily="34" charset="-122"/>
                <a:ea typeface="微软雅黑" panose="020B0503020204020204" pitchFamily="34" charset="-122"/>
              </a:endParaRPr>
            </a:p>
          </p:txBody>
        </p:sp>
      </p:grpSp>
      <p:grpSp>
        <p:nvGrpSpPr>
          <p:cNvPr id="8" name="组合 7"/>
          <p:cNvGrpSpPr/>
          <p:nvPr/>
        </p:nvGrpSpPr>
        <p:grpSpPr>
          <a:xfrm>
            <a:off x="353" y="435399"/>
            <a:ext cx="1116991" cy="212953"/>
            <a:chOff x="2006150" y="1190660"/>
            <a:chExt cx="1932917" cy="101043"/>
          </a:xfrm>
        </p:grpSpPr>
        <p:sp>
          <p:nvSpPr>
            <p:cNvPr id="67" name="矩形 66"/>
            <p:cNvSpPr/>
            <p:nvPr/>
          </p:nvSpPr>
          <p:spPr>
            <a:xfrm>
              <a:off x="2515794" y="1190660"/>
              <a:ext cx="430880" cy="101043"/>
            </a:xfrm>
            <a:prstGeom prst="rect">
              <a:avLst/>
            </a:prstGeom>
            <a:solidFill>
              <a:srgbClr val="EF5B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sp>
          <p:nvSpPr>
            <p:cNvPr id="73" name="矩形 72"/>
            <p:cNvSpPr/>
            <p:nvPr/>
          </p:nvSpPr>
          <p:spPr>
            <a:xfrm>
              <a:off x="3011991" y="1190660"/>
              <a:ext cx="430880" cy="101043"/>
            </a:xfrm>
            <a:prstGeom prst="rect">
              <a:avLst/>
            </a:prstGeom>
            <a:solidFill>
              <a:srgbClr val="7562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sp>
          <p:nvSpPr>
            <p:cNvPr id="74" name="矩形 73"/>
            <p:cNvSpPr/>
            <p:nvPr/>
          </p:nvSpPr>
          <p:spPr>
            <a:xfrm>
              <a:off x="3508187" y="1190660"/>
              <a:ext cx="430880" cy="101043"/>
            </a:xfrm>
            <a:prstGeom prst="rect">
              <a:avLst/>
            </a:prstGeom>
            <a:solidFill>
              <a:srgbClr val="5ABB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sp>
          <p:nvSpPr>
            <p:cNvPr id="75" name="矩形 74"/>
            <p:cNvSpPr/>
            <p:nvPr/>
          </p:nvSpPr>
          <p:spPr>
            <a:xfrm>
              <a:off x="2006150" y="1190660"/>
              <a:ext cx="430880" cy="101043"/>
            </a:xfrm>
            <a:prstGeom prst="rect">
              <a:avLst/>
            </a:prstGeom>
            <a:solidFill>
              <a:srgbClr val="F2B9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10429240" y="3536950"/>
            <a:ext cx="1266190" cy="934085"/>
            <a:chOff x="6418700" y="3237347"/>
            <a:chExt cx="1898864" cy="1389570"/>
          </a:xfrm>
        </p:grpSpPr>
        <p:sp>
          <p:nvSpPr>
            <p:cNvPr id="15" name="Freeform 9"/>
            <p:cNvSpPr/>
            <p:nvPr/>
          </p:nvSpPr>
          <p:spPr bwMode="auto">
            <a:xfrm>
              <a:off x="6418700" y="3237347"/>
              <a:ext cx="1898864" cy="1389570"/>
            </a:xfrm>
            <a:custGeom>
              <a:avLst/>
              <a:gdLst>
                <a:gd name="T0" fmla="*/ 1408 w 2453"/>
                <a:gd name="T1" fmla="*/ 1966 h 2141"/>
                <a:gd name="T2" fmla="*/ 1886 w 2453"/>
                <a:gd name="T3" fmla="*/ 1136 h 2141"/>
                <a:gd name="T4" fmla="*/ 2364 w 2453"/>
                <a:gd name="T5" fmla="*/ 309 h 2141"/>
                <a:gd name="T6" fmla="*/ 2188 w 2453"/>
                <a:gd name="T7" fmla="*/ 0 h 2141"/>
                <a:gd name="T8" fmla="*/ 1231 w 2453"/>
                <a:gd name="T9" fmla="*/ 0 h 2141"/>
                <a:gd name="T10" fmla="*/ 276 w 2453"/>
                <a:gd name="T11" fmla="*/ 0 h 2141"/>
                <a:gd name="T12" fmla="*/ 96 w 2453"/>
                <a:gd name="T13" fmla="*/ 307 h 2141"/>
                <a:gd name="T14" fmla="*/ 575 w 2453"/>
                <a:gd name="T15" fmla="*/ 1136 h 2141"/>
                <a:gd name="T16" fmla="*/ 1052 w 2453"/>
                <a:gd name="T17" fmla="*/ 1963 h 2141"/>
                <a:gd name="T18" fmla="*/ 1408 w 2453"/>
                <a:gd name="T19" fmla="*/ 1966 h 2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53" h="2141">
                  <a:moveTo>
                    <a:pt x="1408" y="1966"/>
                  </a:moveTo>
                  <a:lnTo>
                    <a:pt x="1886" y="1136"/>
                  </a:lnTo>
                  <a:cubicBezTo>
                    <a:pt x="2046" y="861"/>
                    <a:pt x="2205" y="585"/>
                    <a:pt x="2364" y="309"/>
                  </a:cubicBezTo>
                  <a:cubicBezTo>
                    <a:pt x="2453" y="113"/>
                    <a:pt x="2396" y="9"/>
                    <a:pt x="2188" y="0"/>
                  </a:cubicBezTo>
                  <a:lnTo>
                    <a:pt x="1231" y="0"/>
                  </a:lnTo>
                  <a:cubicBezTo>
                    <a:pt x="912" y="0"/>
                    <a:pt x="594" y="0"/>
                    <a:pt x="276" y="0"/>
                  </a:cubicBezTo>
                  <a:cubicBezTo>
                    <a:pt x="61" y="21"/>
                    <a:pt x="0" y="123"/>
                    <a:pt x="96" y="307"/>
                  </a:cubicBezTo>
                  <a:lnTo>
                    <a:pt x="575" y="1136"/>
                  </a:lnTo>
                  <a:cubicBezTo>
                    <a:pt x="734" y="1412"/>
                    <a:pt x="893" y="1688"/>
                    <a:pt x="1052" y="1963"/>
                  </a:cubicBezTo>
                  <a:cubicBezTo>
                    <a:pt x="1178" y="2139"/>
                    <a:pt x="1297" y="2141"/>
                    <a:pt x="1408" y="1966"/>
                  </a:cubicBezTo>
                  <a:close/>
                </a:path>
              </a:pathLst>
            </a:custGeom>
            <a:solidFill>
              <a:srgbClr val="F2B973"/>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6435" tIns="48217" rIns="96435" bIns="48217" numCol="1" anchor="t" anchorCtr="0" compatLnSpc="1"/>
            <a:p>
              <a:endParaRPr lang="zh-CN" altLang="en-US" sz="100" dirty="0">
                <a:latin typeface="微软雅黑" panose="020B0503020204020204" pitchFamily="34" charset="-122"/>
                <a:ea typeface="微软雅黑" panose="020B0503020204020204" pitchFamily="34" charset="-122"/>
              </a:endParaRPr>
            </a:p>
          </p:txBody>
        </p:sp>
        <p:sp>
          <p:nvSpPr>
            <p:cNvPr id="16" name="文本框 15"/>
            <p:cNvSpPr txBox="1"/>
            <p:nvPr/>
          </p:nvSpPr>
          <p:spPr>
            <a:xfrm>
              <a:off x="6955180" y="3271975"/>
              <a:ext cx="828499" cy="1196863"/>
            </a:xfrm>
            <a:prstGeom prst="rect">
              <a:avLst/>
            </a:prstGeom>
            <a:noFill/>
          </p:spPr>
          <p:txBody>
            <a:bodyPr wrap="square" rtlCol="0">
              <a:spAutoFit/>
            </a:bodyPr>
            <a:p>
              <a:r>
                <a:rPr lang="en-US" altLang="zh-CN" sz="4640" dirty="0">
                  <a:solidFill>
                    <a:schemeClr val="bg2"/>
                  </a:solidFill>
                  <a:latin typeface="微软雅黑" panose="020B0503020204020204" pitchFamily="34" charset="-122"/>
                  <a:ea typeface="微软雅黑" panose="020B0503020204020204" pitchFamily="34" charset="-122"/>
                </a:rPr>
                <a:t>6</a:t>
              </a:r>
              <a:endParaRPr lang="en-US" altLang="zh-CN" sz="4640" dirty="0">
                <a:solidFill>
                  <a:schemeClr val="bg2"/>
                </a:solidFill>
                <a:latin typeface="微软雅黑" panose="020B0503020204020204" pitchFamily="34" charset="-122"/>
                <a:ea typeface="微软雅黑" panose="020B0503020204020204" pitchFamily="34" charset="-122"/>
              </a:endParaRPr>
            </a:p>
          </p:txBody>
        </p:sp>
      </p:grpSp>
      <p:sp>
        <p:nvSpPr>
          <p:cNvPr id="17" name="Freeform 14"/>
          <p:cNvSpPr/>
          <p:nvPr/>
        </p:nvSpPr>
        <p:spPr bwMode="auto">
          <a:xfrm>
            <a:off x="9881908" y="3551306"/>
            <a:ext cx="480441" cy="1742642"/>
          </a:xfrm>
          <a:custGeom>
            <a:avLst/>
            <a:gdLst>
              <a:gd name="T0" fmla="*/ 644 w 644"/>
              <a:gd name="T1" fmla="*/ 0 h 2329"/>
              <a:gd name="T2" fmla="*/ 0 w 644"/>
              <a:gd name="T3" fmla="*/ 0 h 2329"/>
              <a:gd name="T4" fmla="*/ 0 w 644"/>
              <a:gd name="T5" fmla="*/ 2329 h 2329"/>
            </a:gdLst>
            <a:ahLst/>
            <a:cxnLst>
              <a:cxn ang="0">
                <a:pos x="T0" y="T1"/>
              </a:cxn>
              <a:cxn ang="0">
                <a:pos x="T2" y="T3"/>
              </a:cxn>
              <a:cxn ang="0">
                <a:pos x="T4" y="T5"/>
              </a:cxn>
            </a:cxnLst>
            <a:rect l="0" t="0" r="r" b="b"/>
            <a:pathLst>
              <a:path w="644" h="2329">
                <a:moveTo>
                  <a:pt x="644" y="0"/>
                </a:moveTo>
                <a:lnTo>
                  <a:pt x="0" y="0"/>
                </a:lnTo>
                <a:lnTo>
                  <a:pt x="0" y="2329"/>
                </a:lnTo>
              </a:path>
            </a:pathLst>
          </a:custGeom>
          <a:noFill/>
          <a:ln w="9525" cap="flat">
            <a:solidFill>
              <a:srgbClr val="F2B973"/>
            </a:solidFill>
            <a:prstDash val="dash"/>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96422" tIns="48211" rIns="96422" bIns="48211" numCol="1" anchor="t" anchorCtr="0" compatLnSpc="1"/>
          <a:p>
            <a:endParaRPr lang="zh-CN" altLang="en-US" sz="100" dirty="0">
              <a:solidFill>
                <a:schemeClr val="bg1"/>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830580" y="2644775"/>
            <a:ext cx="1402080" cy="460375"/>
          </a:xfrm>
          <a:prstGeom prst="rect">
            <a:avLst/>
          </a:prstGeom>
          <a:noFill/>
        </p:spPr>
        <p:txBody>
          <a:bodyPr wrap="none" rtlCol="0" anchor="t">
            <a:spAutoFit/>
          </a:bodyPr>
          <a:p>
            <a:r>
              <a:rPr lang="zh-CN" altLang="en-US" sz="2400">
                <a:latin typeface="微软雅黑" panose="020B0503020204020204" pitchFamily="34" charset="-122"/>
                <a:ea typeface="微软雅黑" panose="020B0503020204020204" pitchFamily="34" charset="-122"/>
                <a:sym typeface="+mn-ea"/>
              </a:rPr>
              <a:t>面谈咨询</a:t>
            </a:r>
            <a:endParaRPr lang="zh-CN" altLang="en-US" sz="2400">
              <a:latin typeface="微软雅黑" panose="020B0503020204020204" pitchFamily="34" charset="-122"/>
              <a:ea typeface="微软雅黑" panose="020B0503020204020204" pitchFamily="34" charset="-122"/>
              <a:sym typeface="+mn-ea"/>
            </a:endParaRPr>
          </a:p>
        </p:txBody>
      </p:sp>
      <p:sp>
        <p:nvSpPr>
          <p:cNvPr id="19" name="文本框 18"/>
          <p:cNvSpPr txBox="1"/>
          <p:nvPr/>
        </p:nvSpPr>
        <p:spPr>
          <a:xfrm>
            <a:off x="2637155" y="4640580"/>
            <a:ext cx="1402080" cy="460375"/>
          </a:xfrm>
          <a:prstGeom prst="rect">
            <a:avLst/>
          </a:prstGeom>
          <a:noFill/>
        </p:spPr>
        <p:txBody>
          <a:bodyPr wrap="none" rtlCol="0" anchor="t">
            <a:spAutoFit/>
          </a:bodyPr>
          <a:p>
            <a:r>
              <a:rPr lang="zh-CN" altLang="en-US" sz="2400">
                <a:latin typeface="微软雅黑" panose="020B0503020204020204" pitchFamily="34" charset="-122"/>
                <a:ea typeface="微软雅黑" panose="020B0503020204020204" pitchFamily="34" charset="-122"/>
                <a:sym typeface="+mn-ea"/>
              </a:rPr>
              <a:t>电话咨询</a:t>
            </a:r>
            <a:endParaRPr lang="zh-CN" altLang="en-US" sz="2400">
              <a:latin typeface="微软雅黑" panose="020B0503020204020204" pitchFamily="34" charset="-122"/>
              <a:ea typeface="微软雅黑" panose="020B0503020204020204" pitchFamily="34" charset="-122"/>
              <a:sym typeface="+mn-ea"/>
            </a:endParaRPr>
          </a:p>
        </p:txBody>
      </p:sp>
      <p:sp>
        <p:nvSpPr>
          <p:cNvPr id="20" name="文本框 19"/>
          <p:cNvSpPr txBox="1"/>
          <p:nvPr/>
        </p:nvSpPr>
        <p:spPr>
          <a:xfrm>
            <a:off x="4319905" y="2644775"/>
            <a:ext cx="1402080" cy="460375"/>
          </a:xfrm>
          <a:prstGeom prst="rect">
            <a:avLst/>
          </a:prstGeom>
          <a:noFill/>
        </p:spPr>
        <p:txBody>
          <a:bodyPr wrap="none" rtlCol="0" anchor="t">
            <a:spAutoFit/>
          </a:bodyPr>
          <a:p>
            <a:r>
              <a:rPr lang="zh-CN" altLang="en-US" sz="2400">
                <a:latin typeface="微软雅黑" panose="020B0503020204020204" pitchFamily="34" charset="-122"/>
                <a:ea typeface="微软雅黑" panose="020B0503020204020204" pitchFamily="34" charset="-122"/>
                <a:sym typeface="+mn-ea"/>
              </a:rPr>
              <a:t>网络咨询</a:t>
            </a:r>
            <a:endParaRPr lang="zh-CN" altLang="en-US" sz="2400">
              <a:latin typeface="微软雅黑" panose="020B0503020204020204" pitchFamily="34" charset="-122"/>
              <a:ea typeface="微软雅黑" panose="020B0503020204020204" pitchFamily="34" charset="-122"/>
              <a:sym typeface="+mn-ea"/>
            </a:endParaRPr>
          </a:p>
        </p:txBody>
      </p:sp>
      <p:sp>
        <p:nvSpPr>
          <p:cNvPr id="21" name="文本框 20"/>
          <p:cNvSpPr txBox="1"/>
          <p:nvPr/>
        </p:nvSpPr>
        <p:spPr>
          <a:xfrm>
            <a:off x="6188710" y="4852670"/>
            <a:ext cx="1402080" cy="460375"/>
          </a:xfrm>
          <a:prstGeom prst="rect">
            <a:avLst/>
          </a:prstGeom>
          <a:noFill/>
        </p:spPr>
        <p:txBody>
          <a:bodyPr wrap="none" rtlCol="0" anchor="t">
            <a:spAutoFit/>
          </a:bodyPr>
          <a:p>
            <a:r>
              <a:rPr lang="zh-CN" altLang="en-US" sz="2400">
                <a:latin typeface="微软雅黑" panose="020B0503020204020204" pitchFamily="34" charset="-122"/>
                <a:ea typeface="微软雅黑" panose="020B0503020204020204" pitchFamily="34" charset="-122"/>
                <a:sym typeface="+mn-ea"/>
              </a:rPr>
              <a:t>信件咨询</a:t>
            </a:r>
            <a:endParaRPr lang="zh-CN" altLang="en-US" sz="2400">
              <a:latin typeface="微软雅黑" panose="020B0503020204020204" pitchFamily="34" charset="-122"/>
              <a:ea typeface="微软雅黑" panose="020B0503020204020204" pitchFamily="34" charset="-122"/>
              <a:sym typeface="+mn-ea"/>
            </a:endParaRPr>
          </a:p>
        </p:txBody>
      </p:sp>
      <p:sp>
        <p:nvSpPr>
          <p:cNvPr id="22" name="文本框 21"/>
          <p:cNvSpPr txBox="1"/>
          <p:nvPr/>
        </p:nvSpPr>
        <p:spPr>
          <a:xfrm>
            <a:off x="7953375" y="2764155"/>
            <a:ext cx="1402080" cy="460375"/>
          </a:xfrm>
          <a:prstGeom prst="rect">
            <a:avLst/>
          </a:prstGeom>
          <a:noFill/>
        </p:spPr>
        <p:txBody>
          <a:bodyPr wrap="none" rtlCol="0" anchor="t">
            <a:spAutoFit/>
          </a:bodyPr>
          <a:p>
            <a:r>
              <a:rPr lang="zh-CN" altLang="en-US" sz="2400">
                <a:latin typeface="微软雅黑" panose="020B0503020204020204" pitchFamily="34" charset="-122"/>
                <a:ea typeface="微软雅黑" panose="020B0503020204020204" pitchFamily="34" charset="-122"/>
                <a:sym typeface="+mn-ea"/>
              </a:rPr>
              <a:t>专题咨询</a:t>
            </a:r>
            <a:endParaRPr lang="zh-CN" altLang="en-US" sz="2400">
              <a:latin typeface="微软雅黑" panose="020B0503020204020204" pitchFamily="34" charset="-122"/>
              <a:ea typeface="微软雅黑" panose="020B0503020204020204" pitchFamily="34" charset="-122"/>
              <a:sym typeface="+mn-ea"/>
            </a:endParaRPr>
          </a:p>
        </p:txBody>
      </p:sp>
      <p:sp>
        <p:nvSpPr>
          <p:cNvPr id="23" name="文本框 22"/>
          <p:cNvSpPr txBox="1"/>
          <p:nvPr/>
        </p:nvSpPr>
        <p:spPr>
          <a:xfrm>
            <a:off x="10032365" y="4925695"/>
            <a:ext cx="1402080" cy="460375"/>
          </a:xfrm>
          <a:prstGeom prst="rect">
            <a:avLst/>
          </a:prstGeom>
          <a:noFill/>
        </p:spPr>
        <p:txBody>
          <a:bodyPr wrap="none" rtlCol="0" anchor="t">
            <a:spAutoFit/>
          </a:bodyPr>
          <a:p>
            <a:r>
              <a:rPr lang="zh-CN" altLang="en-US" sz="2400">
                <a:latin typeface="微软雅黑" panose="020B0503020204020204" pitchFamily="34" charset="-122"/>
                <a:ea typeface="微软雅黑" panose="020B0503020204020204" pitchFamily="34" charset="-122"/>
                <a:sym typeface="+mn-ea"/>
              </a:rPr>
              <a:t>现场咨询</a:t>
            </a:r>
            <a:endParaRPr lang="zh-CN" altLang="en-US" sz="2400">
              <a:latin typeface="微软雅黑" panose="020B0503020204020204" pitchFamily="34" charset="-122"/>
              <a:ea typeface="微软雅黑" panose="020B0503020204020204" pitchFamily="34" charset="-122"/>
              <a:sym typeface="+mn-ea"/>
            </a:endParaRPr>
          </a:p>
        </p:txBody>
      </p:sp>
      <p:sp>
        <p:nvSpPr>
          <p:cNvPr id="24" name="标题 23"/>
          <p:cNvSpPr>
            <a:spLocks noGrp="1"/>
          </p:cNvSpPr>
          <p:nvPr>
            <p:ph type="title"/>
          </p:nvPr>
        </p:nvSpPr>
        <p:spPr/>
        <p:txBody>
          <a:bodyPr/>
          <a:p>
            <a:r>
              <a:rPr lang="zh-CN" altLang="en-US">
                <a:sym typeface="+mn-ea"/>
              </a:rPr>
              <a:t>六、心理咨询的形式</a:t>
            </a:r>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25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50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75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100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1000"/>
                                        <p:tgtEl>
                                          <p:spTgt spid="6"/>
                                        </p:tgtEl>
                                      </p:cBhvr>
                                    </p:animEffect>
                                    <p:anim calcmode="lin" valueType="num">
                                      <p:cBhvr>
                                        <p:cTn id="28" dur="1000" fill="hold"/>
                                        <p:tgtEl>
                                          <p:spTgt spid="6"/>
                                        </p:tgtEl>
                                        <p:attrNameLst>
                                          <p:attrName>ppt_x</p:attrName>
                                        </p:attrNameLst>
                                      </p:cBhvr>
                                      <p:tavLst>
                                        <p:tav tm="0">
                                          <p:val>
                                            <p:strVal val="#ppt_x"/>
                                          </p:val>
                                        </p:tav>
                                        <p:tav tm="100000">
                                          <p:val>
                                            <p:strVal val="#ppt_x"/>
                                          </p:val>
                                        </p:tav>
                                      </p:tavLst>
                                    </p:anim>
                                    <p:anim calcmode="lin" valueType="num">
                                      <p:cBhvr>
                                        <p:cTn id="29" dur="1000" fill="hold"/>
                                        <p:tgtEl>
                                          <p:spTgt spid="6"/>
                                        </p:tgtEl>
                                        <p:attrNameLst>
                                          <p:attrName>ppt_y</p:attrName>
                                        </p:attrNameLst>
                                      </p:cBhvr>
                                      <p:tavLst>
                                        <p:tav tm="0">
                                          <p:val>
                                            <p:strVal val="#ppt_y+.1"/>
                                          </p:val>
                                        </p:tav>
                                        <p:tav tm="100000">
                                          <p:val>
                                            <p:strVal val="#ppt_y"/>
                                          </p:val>
                                        </p:tav>
                                      </p:tavLst>
                                    </p:anim>
                                  </p:childTnLst>
                                </p:cTn>
                              </p:par>
                              <p:par>
                                <p:cTn id="30" presetID="22" presetClass="entr" presetSubtype="4" fill="hold" grpId="0" nodeType="withEffect">
                                  <p:stCondLst>
                                    <p:cond delay="0"/>
                                  </p:stCondLst>
                                  <p:childTnLst>
                                    <p:set>
                                      <p:cBhvr>
                                        <p:cTn id="31" dur="1" fill="hold">
                                          <p:stCondLst>
                                            <p:cond delay="0"/>
                                          </p:stCondLst>
                                        </p:cTn>
                                        <p:tgtEl>
                                          <p:spTgt spid="47"/>
                                        </p:tgtEl>
                                        <p:attrNameLst>
                                          <p:attrName>style.visibility</p:attrName>
                                        </p:attrNameLst>
                                      </p:cBhvr>
                                      <p:to>
                                        <p:strVal val="visible"/>
                                      </p:to>
                                    </p:set>
                                    <p:animEffect transition="in" filter="wipe(down)">
                                      <p:cBhvr>
                                        <p:cTn id="32" dur="500"/>
                                        <p:tgtEl>
                                          <p:spTgt spid="47"/>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48"/>
                                        </p:tgtEl>
                                        <p:attrNameLst>
                                          <p:attrName>style.visibility</p:attrName>
                                        </p:attrNameLst>
                                      </p:cBhvr>
                                      <p:to>
                                        <p:strVal val="visible"/>
                                      </p:to>
                                    </p:set>
                                    <p:animEffect transition="in" filter="wipe(down)">
                                      <p:cBhvr>
                                        <p:cTn id="35" dur="500"/>
                                        <p:tgtEl>
                                          <p:spTgt spid="48"/>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49"/>
                                        </p:tgtEl>
                                        <p:attrNameLst>
                                          <p:attrName>style.visibility</p:attrName>
                                        </p:attrNameLst>
                                      </p:cBhvr>
                                      <p:to>
                                        <p:strVal val="visible"/>
                                      </p:to>
                                    </p:set>
                                    <p:animEffect transition="in" filter="wipe(down)">
                                      <p:cBhvr>
                                        <p:cTn id="38" dur="500"/>
                                        <p:tgtEl>
                                          <p:spTgt spid="49"/>
                                        </p:tgtEl>
                                      </p:cBhvr>
                                    </p:animEffect>
                                  </p:childTnLst>
                                </p:cTn>
                              </p:par>
                              <p:par>
                                <p:cTn id="39" presetID="22" presetClass="entr" presetSubtype="1" fill="hold" grpId="0" nodeType="withEffect">
                                  <p:stCondLst>
                                    <p:cond delay="0"/>
                                  </p:stCondLst>
                                  <p:childTnLst>
                                    <p:set>
                                      <p:cBhvr>
                                        <p:cTn id="40" dur="1" fill="hold">
                                          <p:stCondLst>
                                            <p:cond delay="0"/>
                                          </p:stCondLst>
                                        </p:cTn>
                                        <p:tgtEl>
                                          <p:spTgt spid="50"/>
                                        </p:tgtEl>
                                        <p:attrNameLst>
                                          <p:attrName>style.visibility</p:attrName>
                                        </p:attrNameLst>
                                      </p:cBhvr>
                                      <p:to>
                                        <p:strVal val="visible"/>
                                      </p:to>
                                    </p:set>
                                    <p:animEffect transition="in" filter="wipe(up)">
                                      <p:cBhvr>
                                        <p:cTn id="41" dur="500"/>
                                        <p:tgtEl>
                                          <p:spTgt spid="50"/>
                                        </p:tgtEl>
                                      </p:cBhvr>
                                    </p:animEffect>
                                  </p:childTnLst>
                                </p:cTn>
                              </p:par>
                              <p:par>
                                <p:cTn id="42" presetID="22" presetClass="entr" presetSubtype="1" fill="hold" grpId="0" nodeType="withEffect">
                                  <p:stCondLst>
                                    <p:cond delay="0"/>
                                  </p:stCondLst>
                                  <p:childTnLst>
                                    <p:set>
                                      <p:cBhvr>
                                        <p:cTn id="43" dur="1" fill="hold">
                                          <p:stCondLst>
                                            <p:cond delay="0"/>
                                          </p:stCondLst>
                                        </p:cTn>
                                        <p:tgtEl>
                                          <p:spTgt spid="51"/>
                                        </p:tgtEl>
                                        <p:attrNameLst>
                                          <p:attrName>style.visibility</p:attrName>
                                        </p:attrNameLst>
                                      </p:cBhvr>
                                      <p:to>
                                        <p:strVal val="visible"/>
                                      </p:to>
                                    </p:set>
                                    <p:animEffect transition="in" filter="wipe(up)">
                                      <p:cBhvr>
                                        <p:cTn id="44" dur="500"/>
                                        <p:tgtEl>
                                          <p:spTgt spid="51"/>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up)">
                                      <p:cBhvr>
                                        <p:cTn id="47" dur="500"/>
                                        <p:tgtEl>
                                          <p:spTgt spid="17"/>
                                        </p:tgtEl>
                                      </p:cBhvr>
                                    </p:animEffect>
                                  </p:childTnLst>
                                </p:cTn>
                              </p:par>
                              <p:par>
                                <p:cTn id="48" presetID="47" presetClass="entr" presetSubtype="0" fill="hold" nodeType="withEffect">
                                  <p:stCondLst>
                                    <p:cond delay="75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1000"/>
                                        <p:tgtEl>
                                          <p:spTgt spid="10"/>
                                        </p:tgtEl>
                                      </p:cBhvr>
                                    </p:animEffect>
                                    <p:anim calcmode="lin" valueType="num">
                                      <p:cBhvr>
                                        <p:cTn id="51" dur="1000" fill="hold"/>
                                        <p:tgtEl>
                                          <p:spTgt spid="10"/>
                                        </p:tgtEl>
                                        <p:attrNameLst>
                                          <p:attrName>ppt_x</p:attrName>
                                        </p:attrNameLst>
                                      </p:cBhvr>
                                      <p:tavLst>
                                        <p:tav tm="0">
                                          <p:val>
                                            <p:strVal val="#ppt_x"/>
                                          </p:val>
                                        </p:tav>
                                        <p:tav tm="100000">
                                          <p:val>
                                            <p:strVal val="#ppt_x"/>
                                          </p:val>
                                        </p:tav>
                                      </p:tavLst>
                                    </p:anim>
                                    <p:anim calcmode="lin" valueType="num">
                                      <p:cBhvr>
                                        <p:cTn id="52" dur="1000" fill="hold"/>
                                        <p:tgtEl>
                                          <p:spTgt spid="10"/>
                                        </p:tgtEl>
                                        <p:attrNameLst>
                                          <p:attrName>ppt_y</p:attrName>
                                        </p:attrNameLst>
                                      </p:cBhvr>
                                      <p:tavLst>
                                        <p:tav tm="0">
                                          <p:val>
                                            <p:strVal val="#ppt_y-.1"/>
                                          </p:val>
                                        </p:tav>
                                        <p:tav tm="100000">
                                          <p:val>
                                            <p:strVal val="#ppt_y"/>
                                          </p:val>
                                        </p:tav>
                                      </p:tavLst>
                                    </p:anim>
                                  </p:childTnLst>
                                </p:cTn>
                              </p:par>
                              <p:par>
                                <p:cTn id="53" presetID="2" presetClass="entr" presetSubtype="4" fill="hold" grpId="1" nodeType="withEffect">
                                  <p:stCondLst>
                                    <p:cond delay="0"/>
                                  </p:stCondLst>
                                  <p:childTnLst>
                                    <p:set>
                                      <p:cBhvr>
                                        <p:cTn id="54" dur="1" fill="hold">
                                          <p:stCondLst>
                                            <p:cond delay="0"/>
                                          </p:stCondLst>
                                        </p:cTn>
                                        <p:tgtEl>
                                          <p:spTgt spid="18"/>
                                        </p:tgtEl>
                                        <p:attrNameLst>
                                          <p:attrName>style.visibility</p:attrName>
                                        </p:attrNameLst>
                                      </p:cBhvr>
                                      <p:to>
                                        <p:strVal val="visible"/>
                                      </p:to>
                                    </p:set>
                                    <p:anim calcmode="lin" valueType="num">
                                      <p:cBhvr additive="base">
                                        <p:cTn id="55" dur="500" fill="hold"/>
                                        <p:tgtEl>
                                          <p:spTgt spid="18"/>
                                        </p:tgtEl>
                                        <p:attrNameLst>
                                          <p:attrName>ppt_x</p:attrName>
                                        </p:attrNameLst>
                                      </p:cBhvr>
                                      <p:tavLst>
                                        <p:tav tm="0">
                                          <p:val>
                                            <p:strVal val="#ppt_x"/>
                                          </p:val>
                                        </p:tav>
                                        <p:tav tm="100000">
                                          <p:val>
                                            <p:strVal val="#ppt_x"/>
                                          </p:val>
                                        </p:tav>
                                      </p:tavLst>
                                    </p:anim>
                                    <p:anim calcmode="lin" valueType="num">
                                      <p:cBhvr additive="base">
                                        <p:cTn id="56" dur="500" fill="hold"/>
                                        <p:tgtEl>
                                          <p:spTgt spid="18"/>
                                        </p:tgtEl>
                                        <p:attrNameLst>
                                          <p:attrName>ppt_y</p:attrName>
                                        </p:attrNameLst>
                                      </p:cBhvr>
                                      <p:tavLst>
                                        <p:tav tm="0">
                                          <p:val>
                                            <p:strVal val="1+#ppt_h/2"/>
                                          </p:val>
                                        </p:tav>
                                        <p:tav tm="100000">
                                          <p:val>
                                            <p:strVal val="#ppt_y"/>
                                          </p:val>
                                        </p:tav>
                                      </p:tavLst>
                                    </p:anim>
                                  </p:childTnLst>
                                </p:cTn>
                              </p:par>
                              <p:par>
                                <p:cTn id="57" presetID="2" presetClass="entr" presetSubtype="4" fill="hold" grpId="1" nodeType="withEffect">
                                  <p:stCondLst>
                                    <p:cond delay="0"/>
                                  </p:stCondLst>
                                  <p:childTnLst>
                                    <p:set>
                                      <p:cBhvr>
                                        <p:cTn id="58" dur="1" fill="hold">
                                          <p:stCondLst>
                                            <p:cond delay="0"/>
                                          </p:stCondLst>
                                        </p:cTn>
                                        <p:tgtEl>
                                          <p:spTgt spid="19"/>
                                        </p:tgtEl>
                                        <p:attrNameLst>
                                          <p:attrName>style.visibility</p:attrName>
                                        </p:attrNameLst>
                                      </p:cBhvr>
                                      <p:to>
                                        <p:strVal val="visible"/>
                                      </p:to>
                                    </p:set>
                                    <p:anim calcmode="lin" valueType="num">
                                      <p:cBhvr additive="base">
                                        <p:cTn id="59" dur="500" fill="hold"/>
                                        <p:tgtEl>
                                          <p:spTgt spid="19"/>
                                        </p:tgtEl>
                                        <p:attrNameLst>
                                          <p:attrName>ppt_x</p:attrName>
                                        </p:attrNameLst>
                                      </p:cBhvr>
                                      <p:tavLst>
                                        <p:tav tm="0">
                                          <p:val>
                                            <p:strVal val="#ppt_x"/>
                                          </p:val>
                                        </p:tav>
                                        <p:tav tm="100000">
                                          <p:val>
                                            <p:strVal val="#ppt_x"/>
                                          </p:val>
                                        </p:tav>
                                      </p:tavLst>
                                    </p:anim>
                                    <p:anim calcmode="lin" valueType="num">
                                      <p:cBhvr additive="base">
                                        <p:cTn id="60" dur="500" fill="hold"/>
                                        <p:tgtEl>
                                          <p:spTgt spid="19"/>
                                        </p:tgtEl>
                                        <p:attrNameLst>
                                          <p:attrName>ppt_y</p:attrName>
                                        </p:attrNameLst>
                                      </p:cBhvr>
                                      <p:tavLst>
                                        <p:tav tm="0">
                                          <p:val>
                                            <p:strVal val="1+#ppt_h/2"/>
                                          </p:val>
                                        </p:tav>
                                        <p:tav tm="100000">
                                          <p:val>
                                            <p:strVal val="#ppt_y"/>
                                          </p:val>
                                        </p:tav>
                                      </p:tavLst>
                                    </p:anim>
                                  </p:childTnLst>
                                </p:cTn>
                              </p:par>
                              <p:par>
                                <p:cTn id="61" presetID="2" presetClass="entr" presetSubtype="4" fill="hold" grpId="1" nodeType="withEffect">
                                  <p:stCondLst>
                                    <p:cond delay="0"/>
                                  </p:stCondLst>
                                  <p:childTnLst>
                                    <p:set>
                                      <p:cBhvr>
                                        <p:cTn id="62" dur="1" fill="hold">
                                          <p:stCondLst>
                                            <p:cond delay="0"/>
                                          </p:stCondLst>
                                        </p:cTn>
                                        <p:tgtEl>
                                          <p:spTgt spid="20"/>
                                        </p:tgtEl>
                                        <p:attrNameLst>
                                          <p:attrName>style.visibility</p:attrName>
                                        </p:attrNameLst>
                                      </p:cBhvr>
                                      <p:to>
                                        <p:strVal val="visible"/>
                                      </p:to>
                                    </p:set>
                                    <p:anim calcmode="lin" valueType="num">
                                      <p:cBhvr additive="base">
                                        <p:cTn id="63" dur="500" fill="hold"/>
                                        <p:tgtEl>
                                          <p:spTgt spid="20"/>
                                        </p:tgtEl>
                                        <p:attrNameLst>
                                          <p:attrName>ppt_x</p:attrName>
                                        </p:attrNameLst>
                                      </p:cBhvr>
                                      <p:tavLst>
                                        <p:tav tm="0">
                                          <p:val>
                                            <p:strVal val="#ppt_x"/>
                                          </p:val>
                                        </p:tav>
                                        <p:tav tm="100000">
                                          <p:val>
                                            <p:strVal val="#ppt_x"/>
                                          </p:val>
                                        </p:tav>
                                      </p:tavLst>
                                    </p:anim>
                                    <p:anim calcmode="lin" valueType="num">
                                      <p:cBhvr additive="base">
                                        <p:cTn id="64" dur="500" fill="hold"/>
                                        <p:tgtEl>
                                          <p:spTgt spid="20"/>
                                        </p:tgtEl>
                                        <p:attrNameLst>
                                          <p:attrName>ppt_y</p:attrName>
                                        </p:attrNameLst>
                                      </p:cBhvr>
                                      <p:tavLst>
                                        <p:tav tm="0">
                                          <p:val>
                                            <p:strVal val="1+#ppt_h/2"/>
                                          </p:val>
                                        </p:tav>
                                        <p:tav tm="100000">
                                          <p:val>
                                            <p:strVal val="#ppt_y"/>
                                          </p:val>
                                        </p:tav>
                                      </p:tavLst>
                                    </p:anim>
                                  </p:childTnLst>
                                </p:cTn>
                              </p:par>
                              <p:par>
                                <p:cTn id="65" presetID="2" presetClass="entr" presetSubtype="4" fill="hold" grpId="1" nodeType="withEffect">
                                  <p:stCondLst>
                                    <p:cond delay="0"/>
                                  </p:stCondLst>
                                  <p:childTnLst>
                                    <p:set>
                                      <p:cBhvr>
                                        <p:cTn id="66" dur="1" fill="hold">
                                          <p:stCondLst>
                                            <p:cond delay="0"/>
                                          </p:stCondLst>
                                        </p:cTn>
                                        <p:tgtEl>
                                          <p:spTgt spid="21"/>
                                        </p:tgtEl>
                                        <p:attrNameLst>
                                          <p:attrName>style.visibility</p:attrName>
                                        </p:attrNameLst>
                                      </p:cBhvr>
                                      <p:to>
                                        <p:strVal val="visible"/>
                                      </p:to>
                                    </p:set>
                                    <p:anim calcmode="lin" valueType="num">
                                      <p:cBhvr additive="base">
                                        <p:cTn id="67" dur="500" fill="hold"/>
                                        <p:tgtEl>
                                          <p:spTgt spid="21"/>
                                        </p:tgtEl>
                                        <p:attrNameLst>
                                          <p:attrName>ppt_x</p:attrName>
                                        </p:attrNameLst>
                                      </p:cBhvr>
                                      <p:tavLst>
                                        <p:tav tm="0">
                                          <p:val>
                                            <p:strVal val="#ppt_x"/>
                                          </p:val>
                                        </p:tav>
                                        <p:tav tm="100000">
                                          <p:val>
                                            <p:strVal val="#ppt_x"/>
                                          </p:val>
                                        </p:tav>
                                      </p:tavLst>
                                    </p:anim>
                                    <p:anim calcmode="lin" valueType="num">
                                      <p:cBhvr additive="base">
                                        <p:cTn id="68" dur="500" fill="hold"/>
                                        <p:tgtEl>
                                          <p:spTgt spid="21"/>
                                        </p:tgtEl>
                                        <p:attrNameLst>
                                          <p:attrName>ppt_y</p:attrName>
                                        </p:attrNameLst>
                                      </p:cBhvr>
                                      <p:tavLst>
                                        <p:tav tm="0">
                                          <p:val>
                                            <p:strVal val="1+#ppt_h/2"/>
                                          </p:val>
                                        </p:tav>
                                        <p:tav tm="100000">
                                          <p:val>
                                            <p:strVal val="#ppt_y"/>
                                          </p:val>
                                        </p:tav>
                                      </p:tavLst>
                                    </p:anim>
                                  </p:childTnLst>
                                </p:cTn>
                              </p:par>
                              <p:par>
                                <p:cTn id="69" presetID="2" presetClass="entr" presetSubtype="4" fill="hold" grpId="1" nodeType="withEffect">
                                  <p:stCondLst>
                                    <p:cond delay="0"/>
                                  </p:stCondLst>
                                  <p:childTnLst>
                                    <p:set>
                                      <p:cBhvr>
                                        <p:cTn id="70" dur="1" fill="hold">
                                          <p:stCondLst>
                                            <p:cond delay="0"/>
                                          </p:stCondLst>
                                        </p:cTn>
                                        <p:tgtEl>
                                          <p:spTgt spid="22"/>
                                        </p:tgtEl>
                                        <p:attrNameLst>
                                          <p:attrName>style.visibility</p:attrName>
                                        </p:attrNameLst>
                                      </p:cBhvr>
                                      <p:to>
                                        <p:strVal val="visible"/>
                                      </p:to>
                                    </p:set>
                                    <p:anim calcmode="lin" valueType="num">
                                      <p:cBhvr additive="base">
                                        <p:cTn id="71" dur="500" fill="hold"/>
                                        <p:tgtEl>
                                          <p:spTgt spid="22"/>
                                        </p:tgtEl>
                                        <p:attrNameLst>
                                          <p:attrName>ppt_x</p:attrName>
                                        </p:attrNameLst>
                                      </p:cBhvr>
                                      <p:tavLst>
                                        <p:tav tm="0">
                                          <p:val>
                                            <p:strVal val="#ppt_x"/>
                                          </p:val>
                                        </p:tav>
                                        <p:tav tm="100000">
                                          <p:val>
                                            <p:strVal val="#ppt_x"/>
                                          </p:val>
                                        </p:tav>
                                      </p:tavLst>
                                    </p:anim>
                                    <p:anim calcmode="lin" valueType="num">
                                      <p:cBhvr additive="base">
                                        <p:cTn id="72" dur="500" fill="hold"/>
                                        <p:tgtEl>
                                          <p:spTgt spid="22"/>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23"/>
                                        </p:tgtEl>
                                        <p:attrNameLst>
                                          <p:attrName>style.visibility</p:attrName>
                                        </p:attrNameLst>
                                      </p:cBhvr>
                                      <p:to>
                                        <p:strVal val="visible"/>
                                      </p:to>
                                    </p:set>
                                    <p:anim calcmode="lin" valueType="num">
                                      <p:cBhvr additive="base">
                                        <p:cTn id="75" dur="500" fill="hold"/>
                                        <p:tgtEl>
                                          <p:spTgt spid="23"/>
                                        </p:tgtEl>
                                        <p:attrNameLst>
                                          <p:attrName>ppt_x</p:attrName>
                                        </p:attrNameLst>
                                      </p:cBhvr>
                                      <p:tavLst>
                                        <p:tav tm="0">
                                          <p:val>
                                            <p:strVal val="#ppt_x"/>
                                          </p:val>
                                        </p:tav>
                                        <p:tav tm="100000">
                                          <p:val>
                                            <p:strVal val="#ppt_x"/>
                                          </p:val>
                                        </p:tav>
                                      </p:tavLst>
                                    </p:anim>
                                    <p:anim calcmode="lin" valueType="num">
                                      <p:cBhvr additive="base">
                                        <p:cTn id="76"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bldLvl="0" animBg="1"/>
      <p:bldP spid="48" grpId="0" bldLvl="0" animBg="1"/>
      <p:bldP spid="49" grpId="0" bldLvl="0" animBg="1"/>
      <p:bldP spid="50" grpId="0" bldLvl="0" animBg="1"/>
      <p:bldP spid="51" grpId="0" bldLvl="0" animBg="1"/>
      <p:bldP spid="17" grpId="0" bldLvl="0" animBg="1"/>
      <p:bldP spid="18" grpId="1"/>
      <p:bldP spid="19" grpId="1"/>
      <p:bldP spid="20" grpId="1"/>
      <p:bldP spid="21" grpId="1"/>
      <p:bldP spid="22" grpId="1"/>
      <p:bldP spid="2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六、心理咨询的形式</a:t>
            </a:r>
            <a:endParaRPr lang="zh-CN" altLang="en-US"/>
          </a:p>
        </p:txBody>
      </p:sp>
      <p:sp>
        <p:nvSpPr>
          <p:cNvPr id="3" name="内容占位符 2"/>
          <p:cNvSpPr>
            <a:spLocks noGrp="1"/>
          </p:cNvSpPr>
          <p:nvPr>
            <p:ph idx="1"/>
          </p:nvPr>
        </p:nvSpPr>
        <p:spPr>
          <a:xfrm>
            <a:off x="884555" y="1762125"/>
            <a:ext cx="11090275" cy="4752975"/>
          </a:xfrm>
        </p:spPr>
        <p:txBody>
          <a:bodyPr>
            <a:noAutofit/>
          </a:bodyPr>
          <a:p>
            <a:pPr marL="0" indent="0" fontAlgn="auto">
              <a:lnSpc>
                <a:spcPct val="150000"/>
              </a:lnSpc>
              <a:buNone/>
            </a:pPr>
            <a:r>
              <a:rPr lang="zh-CN" altLang="en-US" sz="2400"/>
              <a:t>（一）面谈咨询</a:t>
            </a:r>
            <a:endParaRPr lang="zh-CN" altLang="en-US" sz="2400"/>
          </a:p>
          <a:p>
            <a:pPr marL="0" indent="0" fontAlgn="auto">
              <a:lnSpc>
                <a:spcPct val="150000"/>
              </a:lnSpc>
              <a:buNone/>
            </a:pPr>
            <a:r>
              <a:rPr lang="en-US" altLang="zh-CN" sz="2000"/>
              <a:t>      </a:t>
            </a:r>
            <a:r>
              <a:rPr lang="zh-CN" altLang="en-US" sz="2000"/>
              <a:t>面谈咨询是心理咨询最常见和最主要的形式。面谈咨询中，咨询师与来访者面对面地对话，咨询师可以通过表情、动作、语言、精神状态等对来访者进行直接观察，了解来访者的心理状态，同时有助于咨访双方的信息沟通与反馈，随时发现并及时解决问题，咨询较深入，效果最好。</a:t>
            </a:r>
            <a:endParaRPr lang="zh-CN" altLang="en-US" sz="2000"/>
          </a:p>
          <a:p>
            <a:pPr marL="0" indent="0" fontAlgn="auto">
              <a:lnSpc>
                <a:spcPct val="150000"/>
              </a:lnSpc>
              <a:buNone/>
            </a:pPr>
            <a:r>
              <a:rPr lang="zh-CN" altLang="en-US" sz="2400"/>
              <a:t>（二）电话咨询</a:t>
            </a:r>
            <a:endParaRPr lang="zh-CN" altLang="en-US" sz="2400"/>
          </a:p>
          <a:p>
            <a:pPr marL="0" indent="0" fontAlgn="auto">
              <a:lnSpc>
                <a:spcPct val="150000"/>
              </a:lnSpc>
              <a:buNone/>
            </a:pPr>
            <a:r>
              <a:rPr lang="en-US" altLang="zh-CN" sz="2000"/>
              <a:t>     </a:t>
            </a:r>
            <a:r>
              <a:rPr lang="zh-CN" altLang="en-US" sz="2000"/>
              <a:t>电话咨询的优点是方便、迅速、及时。在处理急性情绪问题、开展自杀危机干预等方面，有其不可取代的作用。</a:t>
            </a:r>
            <a:endParaRPr lang="zh-CN" altLang="en-US" sz="200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六、心理咨询的形式</a:t>
            </a:r>
            <a:endParaRPr lang="zh-CN" altLang="en-US"/>
          </a:p>
        </p:txBody>
      </p:sp>
      <p:sp>
        <p:nvSpPr>
          <p:cNvPr id="3" name="内容占位符 2"/>
          <p:cNvSpPr>
            <a:spLocks noGrp="1"/>
          </p:cNvSpPr>
          <p:nvPr>
            <p:ph idx="1"/>
          </p:nvPr>
        </p:nvSpPr>
        <p:spPr/>
        <p:txBody>
          <a:bodyPr>
            <a:noAutofit/>
          </a:bodyPr>
          <a:p>
            <a:pPr marL="0" indent="0" algn="l" fontAlgn="auto">
              <a:lnSpc>
                <a:spcPct val="150000"/>
              </a:lnSpc>
              <a:buNone/>
            </a:pPr>
            <a:r>
              <a:rPr lang="zh-CN" altLang="en-US" sz="2400">
                <a:sym typeface="+mn-ea"/>
              </a:rPr>
              <a:t>（三）网络咨询</a:t>
            </a:r>
            <a:endParaRPr lang="zh-CN" altLang="en-US" sz="2400"/>
          </a:p>
          <a:p>
            <a:pPr fontAlgn="auto">
              <a:lnSpc>
                <a:spcPct val="150000"/>
              </a:lnSpc>
              <a:buNone/>
            </a:pPr>
            <a:r>
              <a:rPr lang="zh-CN" altLang="en-US" sz="2000">
                <a:sym typeface="+mn-ea"/>
              </a:rPr>
              <a:t>         网络咨询的优点是简便易行，不受距离限制。由于互联网的发展和普及，通过网络的文字、语音、视频进行咨询也成为一种趋势。</a:t>
            </a:r>
            <a:endParaRPr lang="zh-CN" altLang="en-US" sz="2000">
              <a:sym typeface="+mn-ea"/>
            </a:endParaRPr>
          </a:p>
          <a:p>
            <a:pPr fontAlgn="auto">
              <a:lnSpc>
                <a:spcPct val="150000"/>
              </a:lnSpc>
              <a:buNone/>
            </a:pPr>
            <a:endParaRPr lang="zh-CN" altLang="en-US" sz="2000">
              <a:sym typeface="+mn-ea"/>
            </a:endParaRPr>
          </a:p>
          <a:p>
            <a:pPr fontAlgn="auto">
              <a:lnSpc>
                <a:spcPct val="150000"/>
              </a:lnSpc>
              <a:buNone/>
            </a:pPr>
            <a:r>
              <a:rPr lang="zh-CN" altLang="en-US" sz="2400">
                <a:sym typeface="+mn-ea"/>
              </a:rPr>
              <a:t>（四）</a:t>
            </a:r>
            <a:r>
              <a:rPr lang="zh-CN" altLang="en-US" sz="2400">
                <a:sym typeface="+mn-ea"/>
              </a:rPr>
              <a:t>信函咨询</a:t>
            </a:r>
            <a:endParaRPr lang="zh-CN" altLang="en-US" sz="2400"/>
          </a:p>
          <a:p>
            <a:pPr marL="0" indent="0" fontAlgn="auto">
              <a:lnSpc>
                <a:spcPct val="150000"/>
              </a:lnSpc>
              <a:buNone/>
            </a:pPr>
            <a:r>
              <a:rPr lang="en-US" altLang="zh-CN" sz="2000">
                <a:sym typeface="+mn-ea"/>
              </a:rPr>
              <a:t>     </a:t>
            </a:r>
            <a:r>
              <a:rPr lang="zh-CN" altLang="en-US" sz="2000">
                <a:sym typeface="+mn-ea"/>
              </a:rPr>
              <a:t>信函咨询主要以通信的方式进行咨询。由咨询对象主动来信提出自己要咨询的问题，咨询师再给予回信答复。这种方式适合不善于口头表达或性格较为拘谨的人。</a:t>
            </a:r>
            <a:endParaRPr lang="zh-CN" altLang="en-US" sz="2000">
              <a:sym typeface="+mn-ea"/>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六、心理咨询的形式</a:t>
            </a:r>
            <a:endParaRPr lang="zh-CN" altLang="en-US"/>
          </a:p>
        </p:txBody>
      </p:sp>
      <p:sp>
        <p:nvSpPr>
          <p:cNvPr id="3" name="内容占位符 2"/>
          <p:cNvSpPr>
            <a:spLocks noGrp="1"/>
          </p:cNvSpPr>
          <p:nvPr>
            <p:ph idx="1"/>
          </p:nvPr>
        </p:nvSpPr>
        <p:spPr/>
        <p:txBody>
          <a:bodyPr>
            <a:normAutofit lnSpcReduction="10000"/>
          </a:bodyPr>
          <a:p>
            <a:pPr algn="l" fontAlgn="auto">
              <a:lnSpc>
                <a:spcPct val="150000"/>
              </a:lnSpc>
              <a:buClrTx/>
              <a:buSzTx/>
              <a:buNone/>
            </a:pPr>
            <a:r>
              <a:rPr lang="zh-CN" altLang="en-US" sz="2400">
                <a:sym typeface="+mn-ea"/>
              </a:rPr>
              <a:t>（五）</a:t>
            </a:r>
            <a:r>
              <a:rPr lang="zh-CN" altLang="en-US" sz="2400">
                <a:sym typeface="+mn-ea"/>
              </a:rPr>
              <a:t>专栏咨询</a:t>
            </a:r>
            <a:endParaRPr lang="zh-CN" altLang="en-US" sz="2400"/>
          </a:p>
          <a:p>
            <a:pPr marL="0" indent="0" algn="l" fontAlgn="auto">
              <a:lnSpc>
                <a:spcPct val="150000"/>
              </a:lnSpc>
              <a:buClrTx/>
              <a:buSzTx/>
              <a:buNone/>
            </a:pPr>
            <a:r>
              <a:rPr lang="en-US" altLang="zh-CN" sz="2000">
                <a:sym typeface="+mn-ea"/>
              </a:rPr>
              <a:t>     </a:t>
            </a:r>
            <a:r>
              <a:rPr lang="zh-CN" altLang="en-US" sz="2000">
                <a:sym typeface="+mn-ea"/>
              </a:rPr>
              <a:t>专栏咨询指利用报纸、期刊、电台、电视台和网络开辟心理咨询专栏。许多高校都开设了心理健康咨询专栏，对公众常见的、典型的心理问题进行公开解答。这种形式较适用于普及心理卫生知识，对共性问题进行宣传教育。</a:t>
            </a:r>
            <a:endParaRPr lang="zh-CN" altLang="en-US" sz="2000">
              <a:sym typeface="+mn-ea"/>
            </a:endParaRPr>
          </a:p>
          <a:p>
            <a:pPr marL="0" indent="0" algn="l" fontAlgn="auto">
              <a:lnSpc>
                <a:spcPct val="150000"/>
              </a:lnSpc>
              <a:buClrTx/>
              <a:buSzTx/>
              <a:buNone/>
            </a:pPr>
            <a:r>
              <a:rPr lang="zh-CN" altLang="en-US" sz="2400">
                <a:sym typeface="+mn-ea"/>
              </a:rPr>
              <a:t>（六）现场咨询</a:t>
            </a:r>
            <a:endParaRPr lang="zh-CN" altLang="en-US" sz="2400"/>
          </a:p>
          <a:p>
            <a:pPr marL="0" indent="0" fontAlgn="auto">
              <a:lnSpc>
                <a:spcPct val="150000"/>
              </a:lnSpc>
              <a:buNone/>
            </a:pPr>
            <a:r>
              <a:rPr lang="en-US" altLang="zh-CN" sz="2000">
                <a:sym typeface="+mn-ea"/>
              </a:rPr>
              <a:t>     </a:t>
            </a:r>
            <a:r>
              <a:rPr lang="zh-CN" altLang="en-US" sz="2000">
                <a:sym typeface="+mn-ea"/>
              </a:rPr>
              <a:t>现场咨询是指心理咨询师深入到基层，例如学校、机关、企业、社区、家庭等现场，为广大来访者提供专业服务的一种咨询形式。高校内部的现场咨询一般安排在新生入学后不久、重要考试前夕、就业前夕等关键时刻，可以适时满足众多学生的共性需求。</a:t>
            </a:r>
            <a:endParaRPr lang="zh-CN" altLang="en-US" sz="2000">
              <a:sym typeface="+mn-ea"/>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10"/>
          <p:cNvSpPr>
            <a:spLocks noEditPoints="1"/>
          </p:cNvSpPr>
          <p:nvPr>
            <p:custDataLst>
              <p:tags r:id="rId1"/>
            </p:custDataLst>
          </p:nvPr>
        </p:nvSpPr>
        <p:spPr bwMode="auto">
          <a:xfrm flipH="1">
            <a:off x="5603368" y="2040400"/>
            <a:ext cx="261179" cy="259504"/>
          </a:xfrm>
          <a:custGeom>
            <a:avLst/>
            <a:gdLst>
              <a:gd name="T0" fmla="*/ 173 w 346"/>
              <a:gd name="T1" fmla="*/ 0 h 346"/>
              <a:gd name="T2" fmla="*/ 346 w 346"/>
              <a:gd name="T3" fmla="*/ 173 h 346"/>
              <a:gd name="T4" fmla="*/ 173 w 346"/>
              <a:gd name="T5" fmla="*/ 346 h 346"/>
              <a:gd name="T6" fmla="*/ 0 w 346"/>
              <a:gd name="T7" fmla="*/ 173 h 346"/>
              <a:gd name="T8" fmla="*/ 173 w 346"/>
              <a:gd name="T9" fmla="*/ 0 h 346"/>
              <a:gd name="T10" fmla="*/ 277 w 346"/>
              <a:gd name="T11" fmla="*/ 176 h 346"/>
              <a:gd name="T12" fmla="*/ 204 w 346"/>
              <a:gd name="T13" fmla="*/ 218 h 346"/>
              <a:gd name="T14" fmla="*/ 131 w 346"/>
              <a:gd name="T15" fmla="*/ 260 h 346"/>
              <a:gd name="T16" fmla="*/ 131 w 346"/>
              <a:gd name="T17" fmla="*/ 176 h 346"/>
              <a:gd name="T18" fmla="*/ 131 w 346"/>
              <a:gd name="T19" fmla="*/ 92 h 346"/>
              <a:gd name="T20" fmla="*/ 204 w 346"/>
              <a:gd name="T21" fmla="*/ 134 h 346"/>
              <a:gd name="T22" fmla="*/ 277 w 346"/>
              <a:gd name="T23" fmla="*/ 176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6" h="346">
                <a:moveTo>
                  <a:pt x="173" y="0"/>
                </a:moveTo>
                <a:cubicBezTo>
                  <a:pt x="268" y="0"/>
                  <a:pt x="346" y="77"/>
                  <a:pt x="346" y="173"/>
                </a:cubicBezTo>
                <a:cubicBezTo>
                  <a:pt x="346" y="268"/>
                  <a:pt x="268" y="346"/>
                  <a:pt x="173" y="346"/>
                </a:cubicBezTo>
                <a:cubicBezTo>
                  <a:pt x="77" y="346"/>
                  <a:pt x="0" y="268"/>
                  <a:pt x="0" y="173"/>
                </a:cubicBezTo>
                <a:cubicBezTo>
                  <a:pt x="0" y="77"/>
                  <a:pt x="77" y="0"/>
                  <a:pt x="173" y="0"/>
                </a:cubicBezTo>
                <a:close/>
                <a:moveTo>
                  <a:pt x="277" y="176"/>
                </a:moveTo>
                <a:lnTo>
                  <a:pt x="204" y="218"/>
                </a:lnTo>
                <a:lnTo>
                  <a:pt x="131" y="260"/>
                </a:lnTo>
                <a:lnTo>
                  <a:pt x="131" y="176"/>
                </a:lnTo>
                <a:lnTo>
                  <a:pt x="131" y="92"/>
                </a:lnTo>
                <a:lnTo>
                  <a:pt x="204" y="134"/>
                </a:lnTo>
                <a:lnTo>
                  <a:pt x="277" y="176"/>
                </a:lnTo>
                <a:close/>
              </a:path>
            </a:pathLst>
          </a:custGeom>
          <a:solidFill>
            <a:srgbClr val="50515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00" dirty="0">
              <a:solidFill>
                <a:schemeClr val="bg1"/>
              </a:solidFill>
              <a:latin typeface="微软雅黑" panose="020B0503020204020204" pitchFamily="34" charset="-122"/>
              <a:ea typeface="微软雅黑" panose="020B0503020204020204" pitchFamily="34" charset="-122"/>
            </a:endParaRPr>
          </a:p>
        </p:txBody>
      </p:sp>
      <p:sp>
        <p:nvSpPr>
          <p:cNvPr id="19" name="Freeform 11"/>
          <p:cNvSpPr>
            <a:spLocks noEditPoints="1"/>
          </p:cNvSpPr>
          <p:nvPr>
            <p:custDataLst>
              <p:tags r:id="rId2"/>
            </p:custDataLst>
          </p:nvPr>
        </p:nvSpPr>
        <p:spPr bwMode="auto">
          <a:xfrm flipH="1">
            <a:off x="7515332" y="2985866"/>
            <a:ext cx="261179" cy="259505"/>
          </a:xfrm>
          <a:custGeom>
            <a:avLst/>
            <a:gdLst>
              <a:gd name="T0" fmla="*/ 173 w 346"/>
              <a:gd name="T1" fmla="*/ 0 h 346"/>
              <a:gd name="T2" fmla="*/ 0 w 346"/>
              <a:gd name="T3" fmla="*/ 173 h 346"/>
              <a:gd name="T4" fmla="*/ 173 w 346"/>
              <a:gd name="T5" fmla="*/ 346 h 346"/>
              <a:gd name="T6" fmla="*/ 346 w 346"/>
              <a:gd name="T7" fmla="*/ 173 h 346"/>
              <a:gd name="T8" fmla="*/ 173 w 346"/>
              <a:gd name="T9" fmla="*/ 0 h 346"/>
              <a:gd name="T10" fmla="*/ 69 w 346"/>
              <a:gd name="T11" fmla="*/ 177 h 346"/>
              <a:gd name="T12" fmla="*/ 142 w 346"/>
              <a:gd name="T13" fmla="*/ 219 h 346"/>
              <a:gd name="T14" fmla="*/ 215 w 346"/>
              <a:gd name="T15" fmla="*/ 261 h 346"/>
              <a:gd name="T16" fmla="*/ 215 w 346"/>
              <a:gd name="T17" fmla="*/ 177 h 346"/>
              <a:gd name="T18" fmla="*/ 215 w 346"/>
              <a:gd name="T19" fmla="*/ 93 h 346"/>
              <a:gd name="T20" fmla="*/ 142 w 346"/>
              <a:gd name="T21" fmla="*/ 135 h 346"/>
              <a:gd name="T22" fmla="*/ 69 w 346"/>
              <a:gd name="T23" fmla="*/ 177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6" h="346">
                <a:moveTo>
                  <a:pt x="173" y="0"/>
                </a:moveTo>
                <a:cubicBezTo>
                  <a:pt x="78" y="0"/>
                  <a:pt x="0" y="78"/>
                  <a:pt x="0" y="173"/>
                </a:cubicBezTo>
                <a:cubicBezTo>
                  <a:pt x="0" y="269"/>
                  <a:pt x="78" y="346"/>
                  <a:pt x="173" y="346"/>
                </a:cubicBezTo>
                <a:cubicBezTo>
                  <a:pt x="269" y="346"/>
                  <a:pt x="346" y="269"/>
                  <a:pt x="346" y="173"/>
                </a:cubicBezTo>
                <a:cubicBezTo>
                  <a:pt x="346" y="78"/>
                  <a:pt x="269" y="0"/>
                  <a:pt x="173" y="0"/>
                </a:cubicBezTo>
                <a:close/>
                <a:moveTo>
                  <a:pt x="69" y="177"/>
                </a:moveTo>
                <a:lnTo>
                  <a:pt x="142" y="219"/>
                </a:lnTo>
                <a:lnTo>
                  <a:pt x="215" y="261"/>
                </a:lnTo>
                <a:lnTo>
                  <a:pt x="215" y="177"/>
                </a:lnTo>
                <a:lnTo>
                  <a:pt x="215" y="93"/>
                </a:lnTo>
                <a:lnTo>
                  <a:pt x="142" y="135"/>
                </a:lnTo>
                <a:lnTo>
                  <a:pt x="69" y="177"/>
                </a:lnTo>
                <a:close/>
              </a:path>
            </a:pathLst>
          </a:custGeom>
          <a:solidFill>
            <a:srgbClr val="50515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00" dirty="0">
              <a:solidFill>
                <a:schemeClr val="bg1"/>
              </a:solidFill>
              <a:latin typeface="微软雅黑" panose="020B0503020204020204" pitchFamily="34" charset="-122"/>
              <a:ea typeface="微软雅黑" panose="020B0503020204020204" pitchFamily="34" charset="-122"/>
            </a:endParaRPr>
          </a:p>
        </p:txBody>
      </p:sp>
      <p:sp>
        <p:nvSpPr>
          <p:cNvPr id="20" name="Freeform 12"/>
          <p:cNvSpPr>
            <a:spLocks noEditPoints="1"/>
          </p:cNvSpPr>
          <p:nvPr>
            <p:custDataLst>
              <p:tags r:id="rId3"/>
            </p:custDataLst>
          </p:nvPr>
        </p:nvSpPr>
        <p:spPr bwMode="auto">
          <a:xfrm flipH="1">
            <a:off x="5603368" y="3929583"/>
            <a:ext cx="261179" cy="259504"/>
          </a:xfrm>
          <a:custGeom>
            <a:avLst/>
            <a:gdLst>
              <a:gd name="T0" fmla="*/ 173 w 346"/>
              <a:gd name="T1" fmla="*/ 0 h 346"/>
              <a:gd name="T2" fmla="*/ 346 w 346"/>
              <a:gd name="T3" fmla="*/ 173 h 346"/>
              <a:gd name="T4" fmla="*/ 173 w 346"/>
              <a:gd name="T5" fmla="*/ 346 h 346"/>
              <a:gd name="T6" fmla="*/ 0 w 346"/>
              <a:gd name="T7" fmla="*/ 173 h 346"/>
              <a:gd name="T8" fmla="*/ 173 w 346"/>
              <a:gd name="T9" fmla="*/ 0 h 346"/>
              <a:gd name="T10" fmla="*/ 277 w 346"/>
              <a:gd name="T11" fmla="*/ 176 h 346"/>
              <a:gd name="T12" fmla="*/ 204 w 346"/>
              <a:gd name="T13" fmla="*/ 218 h 346"/>
              <a:gd name="T14" fmla="*/ 131 w 346"/>
              <a:gd name="T15" fmla="*/ 260 h 346"/>
              <a:gd name="T16" fmla="*/ 131 w 346"/>
              <a:gd name="T17" fmla="*/ 176 h 346"/>
              <a:gd name="T18" fmla="*/ 131 w 346"/>
              <a:gd name="T19" fmla="*/ 92 h 346"/>
              <a:gd name="T20" fmla="*/ 204 w 346"/>
              <a:gd name="T21" fmla="*/ 134 h 346"/>
              <a:gd name="T22" fmla="*/ 277 w 346"/>
              <a:gd name="T23" fmla="*/ 176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6" h="346">
                <a:moveTo>
                  <a:pt x="173" y="0"/>
                </a:moveTo>
                <a:cubicBezTo>
                  <a:pt x="268" y="0"/>
                  <a:pt x="346" y="77"/>
                  <a:pt x="346" y="173"/>
                </a:cubicBezTo>
                <a:cubicBezTo>
                  <a:pt x="346" y="268"/>
                  <a:pt x="268" y="346"/>
                  <a:pt x="173" y="346"/>
                </a:cubicBezTo>
                <a:cubicBezTo>
                  <a:pt x="77" y="346"/>
                  <a:pt x="0" y="268"/>
                  <a:pt x="0" y="173"/>
                </a:cubicBezTo>
                <a:cubicBezTo>
                  <a:pt x="0" y="77"/>
                  <a:pt x="77" y="0"/>
                  <a:pt x="173" y="0"/>
                </a:cubicBezTo>
                <a:close/>
                <a:moveTo>
                  <a:pt x="277" y="176"/>
                </a:moveTo>
                <a:lnTo>
                  <a:pt x="204" y="218"/>
                </a:lnTo>
                <a:lnTo>
                  <a:pt x="131" y="260"/>
                </a:lnTo>
                <a:lnTo>
                  <a:pt x="131" y="176"/>
                </a:lnTo>
                <a:lnTo>
                  <a:pt x="131" y="92"/>
                </a:lnTo>
                <a:lnTo>
                  <a:pt x="204" y="134"/>
                </a:lnTo>
                <a:lnTo>
                  <a:pt x="277" y="176"/>
                </a:lnTo>
                <a:close/>
              </a:path>
            </a:pathLst>
          </a:custGeom>
          <a:solidFill>
            <a:srgbClr val="50515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00" dirty="0">
              <a:solidFill>
                <a:schemeClr val="bg1"/>
              </a:solidFill>
              <a:latin typeface="微软雅黑" panose="020B0503020204020204" pitchFamily="34" charset="-122"/>
              <a:ea typeface="微软雅黑" panose="020B0503020204020204" pitchFamily="34" charset="-122"/>
            </a:endParaRPr>
          </a:p>
        </p:txBody>
      </p:sp>
      <p:sp>
        <p:nvSpPr>
          <p:cNvPr id="21" name="Freeform 13"/>
          <p:cNvSpPr>
            <a:spLocks noEditPoints="1"/>
          </p:cNvSpPr>
          <p:nvPr>
            <p:custDataLst>
              <p:tags r:id="rId4"/>
            </p:custDataLst>
          </p:nvPr>
        </p:nvSpPr>
        <p:spPr bwMode="auto">
          <a:xfrm flipH="1">
            <a:off x="7515332" y="4849892"/>
            <a:ext cx="261179" cy="259505"/>
          </a:xfrm>
          <a:custGeom>
            <a:avLst/>
            <a:gdLst>
              <a:gd name="T0" fmla="*/ 173 w 346"/>
              <a:gd name="T1" fmla="*/ 0 h 346"/>
              <a:gd name="T2" fmla="*/ 0 w 346"/>
              <a:gd name="T3" fmla="*/ 173 h 346"/>
              <a:gd name="T4" fmla="*/ 173 w 346"/>
              <a:gd name="T5" fmla="*/ 346 h 346"/>
              <a:gd name="T6" fmla="*/ 346 w 346"/>
              <a:gd name="T7" fmla="*/ 173 h 346"/>
              <a:gd name="T8" fmla="*/ 173 w 346"/>
              <a:gd name="T9" fmla="*/ 0 h 346"/>
              <a:gd name="T10" fmla="*/ 69 w 346"/>
              <a:gd name="T11" fmla="*/ 177 h 346"/>
              <a:gd name="T12" fmla="*/ 142 w 346"/>
              <a:gd name="T13" fmla="*/ 219 h 346"/>
              <a:gd name="T14" fmla="*/ 215 w 346"/>
              <a:gd name="T15" fmla="*/ 261 h 346"/>
              <a:gd name="T16" fmla="*/ 215 w 346"/>
              <a:gd name="T17" fmla="*/ 177 h 346"/>
              <a:gd name="T18" fmla="*/ 215 w 346"/>
              <a:gd name="T19" fmla="*/ 93 h 346"/>
              <a:gd name="T20" fmla="*/ 142 w 346"/>
              <a:gd name="T21" fmla="*/ 135 h 346"/>
              <a:gd name="T22" fmla="*/ 69 w 346"/>
              <a:gd name="T23" fmla="*/ 177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6" h="346">
                <a:moveTo>
                  <a:pt x="173" y="0"/>
                </a:moveTo>
                <a:cubicBezTo>
                  <a:pt x="78" y="0"/>
                  <a:pt x="0" y="78"/>
                  <a:pt x="0" y="173"/>
                </a:cubicBezTo>
                <a:cubicBezTo>
                  <a:pt x="0" y="269"/>
                  <a:pt x="78" y="346"/>
                  <a:pt x="173" y="346"/>
                </a:cubicBezTo>
                <a:cubicBezTo>
                  <a:pt x="269" y="346"/>
                  <a:pt x="346" y="269"/>
                  <a:pt x="346" y="173"/>
                </a:cubicBezTo>
                <a:cubicBezTo>
                  <a:pt x="346" y="78"/>
                  <a:pt x="269" y="0"/>
                  <a:pt x="173" y="0"/>
                </a:cubicBezTo>
                <a:close/>
                <a:moveTo>
                  <a:pt x="69" y="177"/>
                </a:moveTo>
                <a:lnTo>
                  <a:pt x="142" y="219"/>
                </a:lnTo>
                <a:lnTo>
                  <a:pt x="215" y="261"/>
                </a:lnTo>
                <a:lnTo>
                  <a:pt x="215" y="177"/>
                </a:lnTo>
                <a:lnTo>
                  <a:pt x="215" y="93"/>
                </a:lnTo>
                <a:lnTo>
                  <a:pt x="142" y="135"/>
                </a:lnTo>
                <a:lnTo>
                  <a:pt x="69" y="177"/>
                </a:lnTo>
                <a:close/>
              </a:path>
            </a:pathLst>
          </a:custGeom>
          <a:solidFill>
            <a:srgbClr val="50515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00" dirty="0">
              <a:solidFill>
                <a:schemeClr val="bg1"/>
              </a:solidFill>
              <a:latin typeface="微软雅黑" panose="020B0503020204020204" pitchFamily="34" charset="-122"/>
              <a:ea typeface="微软雅黑" panose="020B0503020204020204" pitchFamily="34" charset="-122"/>
            </a:endParaRPr>
          </a:p>
        </p:txBody>
      </p:sp>
      <p:sp>
        <p:nvSpPr>
          <p:cNvPr id="22" name="Freeform 14"/>
          <p:cNvSpPr>
            <a:spLocks noEditPoints="1"/>
          </p:cNvSpPr>
          <p:nvPr>
            <p:custDataLst>
              <p:tags r:id="rId5"/>
            </p:custDataLst>
          </p:nvPr>
        </p:nvSpPr>
        <p:spPr bwMode="auto">
          <a:xfrm flipH="1">
            <a:off x="5603368" y="5939425"/>
            <a:ext cx="261179" cy="259504"/>
          </a:xfrm>
          <a:custGeom>
            <a:avLst/>
            <a:gdLst>
              <a:gd name="T0" fmla="*/ 173 w 346"/>
              <a:gd name="T1" fmla="*/ 0 h 346"/>
              <a:gd name="T2" fmla="*/ 346 w 346"/>
              <a:gd name="T3" fmla="*/ 173 h 346"/>
              <a:gd name="T4" fmla="*/ 173 w 346"/>
              <a:gd name="T5" fmla="*/ 346 h 346"/>
              <a:gd name="T6" fmla="*/ 0 w 346"/>
              <a:gd name="T7" fmla="*/ 173 h 346"/>
              <a:gd name="T8" fmla="*/ 173 w 346"/>
              <a:gd name="T9" fmla="*/ 0 h 346"/>
              <a:gd name="T10" fmla="*/ 277 w 346"/>
              <a:gd name="T11" fmla="*/ 177 h 346"/>
              <a:gd name="T12" fmla="*/ 204 w 346"/>
              <a:gd name="T13" fmla="*/ 219 h 346"/>
              <a:gd name="T14" fmla="*/ 131 w 346"/>
              <a:gd name="T15" fmla="*/ 261 h 346"/>
              <a:gd name="T16" fmla="*/ 131 w 346"/>
              <a:gd name="T17" fmla="*/ 177 h 346"/>
              <a:gd name="T18" fmla="*/ 131 w 346"/>
              <a:gd name="T19" fmla="*/ 93 h 346"/>
              <a:gd name="T20" fmla="*/ 204 w 346"/>
              <a:gd name="T21" fmla="*/ 135 h 346"/>
              <a:gd name="T22" fmla="*/ 277 w 346"/>
              <a:gd name="T23" fmla="*/ 177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6" h="346">
                <a:moveTo>
                  <a:pt x="173" y="0"/>
                </a:moveTo>
                <a:cubicBezTo>
                  <a:pt x="268" y="0"/>
                  <a:pt x="346" y="78"/>
                  <a:pt x="346" y="173"/>
                </a:cubicBezTo>
                <a:cubicBezTo>
                  <a:pt x="346" y="269"/>
                  <a:pt x="268" y="346"/>
                  <a:pt x="173" y="346"/>
                </a:cubicBezTo>
                <a:cubicBezTo>
                  <a:pt x="77" y="346"/>
                  <a:pt x="0" y="269"/>
                  <a:pt x="0" y="173"/>
                </a:cubicBezTo>
                <a:cubicBezTo>
                  <a:pt x="0" y="78"/>
                  <a:pt x="77" y="0"/>
                  <a:pt x="173" y="0"/>
                </a:cubicBezTo>
                <a:close/>
                <a:moveTo>
                  <a:pt x="277" y="177"/>
                </a:moveTo>
                <a:lnTo>
                  <a:pt x="204" y="219"/>
                </a:lnTo>
                <a:lnTo>
                  <a:pt x="131" y="261"/>
                </a:lnTo>
                <a:lnTo>
                  <a:pt x="131" y="177"/>
                </a:lnTo>
                <a:lnTo>
                  <a:pt x="131" y="93"/>
                </a:lnTo>
                <a:lnTo>
                  <a:pt x="204" y="135"/>
                </a:lnTo>
                <a:lnTo>
                  <a:pt x="277" y="177"/>
                </a:lnTo>
                <a:close/>
              </a:path>
            </a:pathLst>
          </a:custGeom>
          <a:solidFill>
            <a:srgbClr val="50515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00" dirty="0">
              <a:solidFill>
                <a:schemeClr val="bg1"/>
              </a:solidFill>
              <a:latin typeface="微软雅黑" panose="020B0503020204020204" pitchFamily="34" charset="-122"/>
              <a:ea typeface="微软雅黑" panose="020B0503020204020204" pitchFamily="34" charset="-122"/>
            </a:endParaRPr>
          </a:p>
        </p:txBody>
      </p:sp>
      <p:grpSp>
        <p:nvGrpSpPr>
          <p:cNvPr id="2" name="组合 1"/>
          <p:cNvGrpSpPr/>
          <p:nvPr>
            <p:custDataLst>
              <p:tags r:id="rId6"/>
            </p:custDataLst>
          </p:nvPr>
        </p:nvGrpSpPr>
        <p:grpSpPr>
          <a:xfrm>
            <a:off x="5887986" y="1660351"/>
            <a:ext cx="1125079" cy="1116708"/>
            <a:chOff x="5582655" y="1574345"/>
            <a:chExt cx="1066800" cy="1058863"/>
          </a:xfrm>
          <a:solidFill>
            <a:schemeClr val="accent1"/>
          </a:solidFill>
        </p:grpSpPr>
        <p:sp>
          <p:nvSpPr>
            <p:cNvPr id="8" name="Oval 5"/>
            <p:cNvSpPr>
              <a:spLocks noChangeArrowheads="1"/>
            </p:cNvSpPr>
            <p:nvPr>
              <p:custDataLst>
                <p:tags r:id="rId7"/>
              </p:custDataLst>
            </p:nvPr>
          </p:nvSpPr>
          <p:spPr bwMode="auto">
            <a:xfrm>
              <a:off x="5582655" y="1574345"/>
              <a:ext cx="1066800" cy="1058863"/>
            </a:xfrm>
            <a:prstGeom prst="ellipse">
              <a:avLst/>
            </a:prstGeom>
            <a:grp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6435" tIns="48217" rIns="96435" bIns="48217" numCol="1" anchor="t" anchorCtr="0" compatLnSpc="1"/>
            <a:lstStyle/>
            <a:p>
              <a:pPr>
                <a:spcBef>
                  <a:spcPct val="20000"/>
                </a:spcBef>
                <a:buChar char="•"/>
              </a:pPr>
              <a:endParaRPr lang="zh-CN" altLang="en-US" sz="2110" dirty="0">
                <a:solidFill>
                  <a:schemeClr val="tx2"/>
                </a:solidFill>
                <a:latin typeface="微软雅黑" panose="020B0503020204020204" pitchFamily="34" charset="-122"/>
                <a:ea typeface="微软雅黑" panose="020B0503020204020204" pitchFamily="34" charset="-122"/>
              </a:endParaRPr>
            </a:p>
          </p:txBody>
        </p:sp>
        <p:sp>
          <p:nvSpPr>
            <p:cNvPr id="23" name="TextBox 20"/>
            <p:cNvSpPr txBox="1">
              <a:spLocks noChangeArrowheads="1"/>
            </p:cNvSpPr>
            <p:nvPr>
              <p:custDataLst>
                <p:tags r:id="rId8"/>
              </p:custDataLst>
            </p:nvPr>
          </p:nvSpPr>
          <p:spPr bwMode="auto">
            <a:xfrm flipH="1">
              <a:off x="5750930" y="1744262"/>
              <a:ext cx="755650" cy="640642"/>
            </a:xfrm>
            <a:prstGeom prst="rect">
              <a:avLst/>
            </a:prstGeom>
            <a:gr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3795" dirty="0">
                  <a:solidFill>
                    <a:schemeClr val="bg2"/>
                  </a:solidFill>
                  <a:latin typeface="微软雅黑" panose="020B0503020204020204" pitchFamily="34" charset="-122"/>
                  <a:ea typeface="微软雅黑" panose="020B0503020204020204" pitchFamily="34" charset="-122"/>
                </a:rPr>
                <a:t>01</a:t>
              </a:r>
              <a:endParaRPr lang="en-US" sz="3795" dirty="0">
                <a:solidFill>
                  <a:schemeClr val="bg2"/>
                </a:solidFill>
                <a:latin typeface="微软雅黑" panose="020B0503020204020204" pitchFamily="34" charset="-122"/>
                <a:ea typeface="微软雅黑" panose="020B0503020204020204" pitchFamily="34" charset="-122"/>
              </a:endParaRPr>
            </a:p>
          </p:txBody>
        </p:sp>
      </p:grpSp>
      <p:grpSp>
        <p:nvGrpSpPr>
          <p:cNvPr id="3" name="组合 2"/>
          <p:cNvGrpSpPr/>
          <p:nvPr>
            <p:custDataLst>
              <p:tags r:id="rId9"/>
            </p:custDataLst>
          </p:nvPr>
        </p:nvGrpSpPr>
        <p:grpSpPr>
          <a:xfrm>
            <a:off x="6366814" y="2572333"/>
            <a:ext cx="1125079" cy="1116707"/>
            <a:chOff x="6036680" y="2439087"/>
            <a:chExt cx="1066800" cy="1058862"/>
          </a:xfrm>
          <a:solidFill>
            <a:schemeClr val="accent6">
              <a:lumMod val="75000"/>
            </a:schemeClr>
          </a:solidFill>
        </p:grpSpPr>
        <p:sp>
          <p:nvSpPr>
            <p:cNvPr id="10" name="Oval 6"/>
            <p:cNvSpPr>
              <a:spLocks noChangeArrowheads="1"/>
            </p:cNvSpPr>
            <p:nvPr>
              <p:custDataLst>
                <p:tags r:id="rId10"/>
              </p:custDataLst>
            </p:nvPr>
          </p:nvSpPr>
          <p:spPr bwMode="auto">
            <a:xfrm>
              <a:off x="6036680" y="2439087"/>
              <a:ext cx="1066800" cy="1058862"/>
            </a:xfrm>
            <a:prstGeom prst="ellipse">
              <a:avLst/>
            </a:prstGeom>
            <a:grp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6435" tIns="48217" rIns="96435" bIns="48217" numCol="1" anchor="t" anchorCtr="0" compatLnSpc="1"/>
            <a:lstStyle/>
            <a:p>
              <a:pPr>
                <a:spcBef>
                  <a:spcPct val="20000"/>
                </a:spcBef>
                <a:buChar char="•"/>
              </a:pPr>
              <a:endParaRPr lang="zh-CN" altLang="en-US" sz="2110" dirty="0">
                <a:solidFill>
                  <a:schemeClr val="tx2"/>
                </a:solidFill>
                <a:latin typeface="微软雅黑" panose="020B0503020204020204" pitchFamily="34" charset="-122"/>
                <a:ea typeface="微软雅黑" panose="020B0503020204020204" pitchFamily="34" charset="-122"/>
              </a:endParaRPr>
            </a:p>
          </p:txBody>
        </p:sp>
        <p:sp>
          <p:nvSpPr>
            <p:cNvPr id="24" name="TextBox 21"/>
            <p:cNvSpPr txBox="1">
              <a:spLocks noChangeArrowheads="1"/>
            </p:cNvSpPr>
            <p:nvPr>
              <p:custDataLst>
                <p:tags r:id="rId11"/>
              </p:custDataLst>
            </p:nvPr>
          </p:nvSpPr>
          <p:spPr bwMode="auto">
            <a:xfrm flipH="1">
              <a:off x="6212243" y="2630882"/>
              <a:ext cx="757237" cy="640642"/>
            </a:xfrm>
            <a:prstGeom prst="rect">
              <a:avLst/>
            </a:prstGeom>
            <a:gr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3795" dirty="0">
                  <a:solidFill>
                    <a:schemeClr val="bg2"/>
                  </a:solidFill>
                  <a:latin typeface="微软雅黑" panose="020B0503020204020204" pitchFamily="34" charset="-122"/>
                  <a:ea typeface="微软雅黑" panose="020B0503020204020204" pitchFamily="34" charset="-122"/>
                </a:rPr>
                <a:t>02</a:t>
              </a:r>
              <a:endParaRPr lang="en-US" sz="3795" dirty="0">
                <a:solidFill>
                  <a:schemeClr val="bg2"/>
                </a:solidFill>
                <a:latin typeface="微软雅黑" panose="020B0503020204020204" pitchFamily="34" charset="-122"/>
                <a:ea typeface="微软雅黑" panose="020B0503020204020204" pitchFamily="34" charset="-122"/>
              </a:endParaRPr>
            </a:p>
          </p:txBody>
        </p:sp>
      </p:grpSp>
      <p:grpSp>
        <p:nvGrpSpPr>
          <p:cNvPr id="4" name="组合 3"/>
          <p:cNvGrpSpPr/>
          <p:nvPr>
            <p:custDataLst>
              <p:tags r:id="rId12"/>
            </p:custDataLst>
          </p:nvPr>
        </p:nvGrpSpPr>
        <p:grpSpPr>
          <a:xfrm>
            <a:off x="5887986" y="3487587"/>
            <a:ext cx="1125079" cy="1116707"/>
            <a:chOff x="5582655" y="3306931"/>
            <a:chExt cx="1066800" cy="1058862"/>
          </a:xfrm>
          <a:solidFill>
            <a:schemeClr val="accent1"/>
          </a:solidFill>
        </p:grpSpPr>
        <p:sp>
          <p:nvSpPr>
            <p:cNvPr id="15" name="Oval 7"/>
            <p:cNvSpPr>
              <a:spLocks noChangeArrowheads="1"/>
            </p:cNvSpPr>
            <p:nvPr>
              <p:custDataLst>
                <p:tags r:id="rId13"/>
              </p:custDataLst>
            </p:nvPr>
          </p:nvSpPr>
          <p:spPr bwMode="auto">
            <a:xfrm>
              <a:off x="5582655" y="3306931"/>
              <a:ext cx="1066800" cy="1058862"/>
            </a:xfrm>
            <a:prstGeom prst="ellipse">
              <a:avLst/>
            </a:prstGeom>
            <a:grp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6435" tIns="48217" rIns="96435" bIns="48217" numCol="1" anchor="t" anchorCtr="0" compatLnSpc="1"/>
            <a:lstStyle/>
            <a:p>
              <a:pPr>
                <a:spcBef>
                  <a:spcPct val="20000"/>
                </a:spcBef>
                <a:buChar char="•"/>
              </a:pPr>
              <a:endParaRPr lang="zh-CN" altLang="en-US" sz="2110" dirty="0">
                <a:solidFill>
                  <a:schemeClr val="tx2"/>
                </a:solidFill>
                <a:latin typeface="微软雅黑" panose="020B0503020204020204" pitchFamily="34" charset="-122"/>
                <a:ea typeface="微软雅黑" panose="020B0503020204020204" pitchFamily="34" charset="-122"/>
              </a:endParaRPr>
            </a:p>
          </p:txBody>
        </p:sp>
        <p:sp>
          <p:nvSpPr>
            <p:cNvPr id="25" name="TextBox 22"/>
            <p:cNvSpPr txBox="1">
              <a:spLocks noChangeArrowheads="1"/>
            </p:cNvSpPr>
            <p:nvPr>
              <p:custDataLst>
                <p:tags r:id="rId14"/>
              </p:custDataLst>
            </p:nvPr>
          </p:nvSpPr>
          <p:spPr bwMode="auto">
            <a:xfrm flipH="1">
              <a:off x="5734958" y="3507130"/>
              <a:ext cx="757238" cy="640642"/>
            </a:xfrm>
            <a:prstGeom prst="rect">
              <a:avLst/>
            </a:prstGeom>
            <a:gr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3795" dirty="0">
                  <a:solidFill>
                    <a:schemeClr val="bg2"/>
                  </a:solidFill>
                  <a:latin typeface="微软雅黑" panose="020B0503020204020204" pitchFamily="34" charset="-122"/>
                  <a:ea typeface="微软雅黑" panose="020B0503020204020204" pitchFamily="34" charset="-122"/>
                </a:rPr>
                <a:t>03</a:t>
              </a:r>
              <a:endParaRPr lang="en-US" sz="3795" dirty="0">
                <a:solidFill>
                  <a:schemeClr val="bg2"/>
                </a:solidFill>
                <a:latin typeface="微软雅黑" panose="020B0503020204020204" pitchFamily="34" charset="-122"/>
                <a:ea typeface="微软雅黑" panose="020B0503020204020204" pitchFamily="34" charset="-122"/>
              </a:endParaRPr>
            </a:p>
          </p:txBody>
        </p:sp>
      </p:grpSp>
      <p:grpSp>
        <p:nvGrpSpPr>
          <p:cNvPr id="5" name="组合 4"/>
          <p:cNvGrpSpPr/>
          <p:nvPr>
            <p:custDataLst>
              <p:tags r:id="rId15"/>
            </p:custDataLst>
          </p:nvPr>
        </p:nvGrpSpPr>
        <p:grpSpPr>
          <a:xfrm>
            <a:off x="6366814" y="4421291"/>
            <a:ext cx="1125079" cy="1116708"/>
            <a:chOff x="6036680" y="4192269"/>
            <a:chExt cx="1066800" cy="1058863"/>
          </a:xfrm>
          <a:solidFill>
            <a:schemeClr val="accent6">
              <a:lumMod val="75000"/>
            </a:schemeClr>
          </a:solidFill>
        </p:grpSpPr>
        <p:sp>
          <p:nvSpPr>
            <p:cNvPr id="16" name="Oval 8"/>
            <p:cNvSpPr>
              <a:spLocks noChangeArrowheads="1"/>
            </p:cNvSpPr>
            <p:nvPr>
              <p:custDataLst>
                <p:tags r:id="rId16"/>
              </p:custDataLst>
            </p:nvPr>
          </p:nvSpPr>
          <p:spPr bwMode="auto">
            <a:xfrm>
              <a:off x="6036680" y="4192269"/>
              <a:ext cx="1066800" cy="1058863"/>
            </a:xfrm>
            <a:prstGeom prst="ellipse">
              <a:avLst/>
            </a:prstGeom>
            <a:grp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6435" tIns="48217" rIns="96435" bIns="48217" numCol="1" anchor="t" anchorCtr="0" compatLnSpc="1"/>
            <a:lstStyle/>
            <a:p>
              <a:pPr>
                <a:spcBef>
                  <a:spcPct val="20000"/>
                </a:spcBef>
                <a:buChar char="•"/>
              </a:pPr>
              <a:endParaRPr lang="zh-CN" altLang="en-US" sz="2110" dirty="0">
                <a:solidFill>
                  <a:schemeClr val="tx2"/>
                </a:solidFill>
                <a:latin typeface="微软雅黑" panose="020B0503020204020204" pitchFamily="34" charset="-122"/>
                <a:ea typeface="微软雅黑" panose="020B0503020204020204" pitchFamily="34" charset="-122"/>
              </a:endParaRPr>
            </a:p>
          </p:txBody>
        </p:sp>
        <p:sp>
          <p:nvSpPr>
            <p:cNvPr id="26" name="TextBox 23"/>
            <p:cNvSpPr txBox="1">
              <a:spLocks noChangeArrowheads="1"/>
            </p:cNvSpPr>
            <p:nvPr>
              <p:custDataLst>
                <p:tags r:id="rId17"/>
              </p:custDataLst>
            </p:nvPr>
          </p:nvSpPr>
          <p:spPr bwMode="auto">
            <a:xfrm flipH="1">
              <a:off x="6183041" y="4409671"/>
              <a:ext cx="757238" cy="640642"/>
            </a:xfrm>
            <a:prstGeom prst="rect">
              <a:avLst/>
            </a:prstGeom>
            <a:gr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3795" dirty="0">
                  <a:solidFill>
                    <a:schemeClr val="bg2"/>
                  </a:solidFill>
                  <a:latin typeface="微软雅黑" panose="020B0503020204020204" pitchFamily="34" charset="-122"/>
                  <a:ea typeface="微软雅黑" panose="020B0503020204020204" pitchFamily="34" charset="-122"/>
                </a:rPr>
                <a:t>04</a:t>
              </a:r>
              <a:endParaRPr lang="en-US" sz="3795" dirty="0">
                <a:solidFill>
                  <a:schemeClr val="bg2"/>
                </a:solidFill>
                <a:latin typeface="微软雅黑" panose="020B0503020204020204" pitchFamily="34" charset="-122"/>
                <a:ea typeface="微软雅黑" panose="020B0503020204020204" pitchFamily="34" charset="-122"/>
              </a:endParaRPr>
            </a:p>
          </p:txBody>
        </p:sp>
      </p:grpSp>
      <p:grpSp>
        <p:nvGrpSpPr>
          <p:cNvPr id="6" name="组合 5"/>
          <p:cNvGrpSpPr/>
          <p:nvPr>
            <p:custDataLst>
              <p:tags r:id="rId18"/>
            </p:custDataLst>
          </p:nvPr>
        </p:nvGrpSpPr>
        <p:grpSpPr>
          <a:xfrm>
            <a:off x="5887986" y="5368514"/>
            <a:ext cx="1125079" cy="1116708"/>
            <a:chOff x="5582655" y="5090426"/>
            <a:chExt cx="1066800" cy="1058863"/>
          </a:xfrm>
          <a:solidFill>
            <a:schemeClr val="accent1"/>
          </a:solidFill>
        </p:grpSpPr>
        <p:sp>
          <p:nvSpPr>
            <p:cNvPr id="17" name="Oval 9"/>
            <p:cNvSpPr>
              <a:spLocks noChangeArrowheads="1"/>
            </p:cNvSpPr>
            <p:nvPr>
              <p:custDataLst>
                <p:tags r:id="rId19"/>
              </p:custDataLst>
            </p:nvPr>
          </p:nvSpPr>
          <p:spPr bwMode="auto">
            <a:xfrm>
              <a:off x="5582655" y="5090426"/>
              <a:ext cx="1066800" cy="1058863"/>
            </a:xfrm>
            <a:prstGeom prst="ellipse">
              <a:avLst/>
            </a:prstGeom>
            <a:grp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6435" tIns="48217" rIns="96435" bIns="48217" numCol="1" anchor="t" anchorCtr="0" compatLnSpc="1"/>
            <a:lstStyle/>
            <a:p>
              <a:pPr>
                <a:spcBef>
                  <a:spcPct val="20000"/>
                </a:spcBef>
                <a:buChar char="•"/>
              </a:pPr>
              <a:endParaRPr lang="zh-CN" altLang="en-US" sz="2110" dirty="0">
                <a:solidFill>
                  <a:schemeClr val="tx2"/>
                </a:solidFill>
                <a:latin typeface="微软雅黑" panose="020B0503020204020204" pitchFamily="34" charset="-122"/>
                <a:ea typeface="微软雅黑" panose="020B0503020204020204" pitchFamily="34" charset="-122"/>
              </a:endParaRPr>
            </a:p>
          </p:txBody>
        </p:sp>
        <p:sp>
          <p:nvSpPr>
            <p:cNvPr id="28" name="TextBox 24"/>
            <p:cNvSpPr txBox="1">
              <a:spLocks noChangeArrowheads="1"/>
            </p:cNvSpPr>
            <p:nvPr>
              <p:custDataLst>
                <p:tags r:id="rId20"/>
              </p:custDataLst>
            </p:nvPr>
          </p:nvSpPr>
          <p:spPr bwMode="auto">
            <a:xfrm flipH="1">
              <a:off x="5721511" y="5313625"/>
              <a:ext cx="757237" cy="640642"/>
            </a:xfrm>
            <a:prstGeom prst="rect">
              <a:avLst/>
            </a:prstGeom>
            <a:gr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3795" dirty="0">
                  <a:solidFill>
                    <a:schemeClr val="bg2"/>
                  </a:solidFill>
                  <a:latin typeface="微软雅黑" panose="020B0503020204020204" pitchFamily="34" charset="-122"/>
                  <a:ea typeface="微软雅黑" panose="020B0503020204020204" pitchFamily="34" charset="-122"/>
                </a:rPr>
                <a:t>05</a:t>
              </a:r>
              <a:endParaRPr lang="en-US" sz="3795" dirty="0">
                <a:solidFill>
                  <a:schemeClr val="bg2"/>
                </a:solidFill>
                <a:latin typeface="微软雅黑" panose="020B0503020204020204" pitchFamily="34" charset="-122"/>
                <a:ea typeface="微软雅黑" panose="020B0503020204020204" pitchFamily="34" charset="-122"/>
              </a:endParaRPr>
            </a:p>
          </p:txBody>
        </p:sp>
      </p:grpSp>
      <p:sp>
        <p:nvSpPr>
          <p:cNvPr id="34" name="矩形 3"/>
          <p:cNvSpPr>
            <a:spLocks noChangeArrowheads="1"/>
          </p:cNvSpPr>
          <p:nvPr>
            <p:custDataLst>
              <p:tags r:id="rId21"/>
            </p:custDataLst>
          </p:nvPr>
        </p:nvSpPr>
        <p:spPr bwMode="auto">
          <a:xfrm>
            <a:off x="1020445" y="1884680"/>
            <a:ext cx="44481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2400">
                <a:latin typeface="微软雅黑" panose="020B0503020204020204" pitchFamily="34" charset="-122"/>
                <a:ea typeface="微软雅黑" panose="020B0503020204020204" pitchFamily="34" charset="-122"/>
                <a:cs typeface="微软雅黑" panose="020B0503020204020204" pitchFamily="34" charset="-122"/>
                <a:sym typeface="+mn-ea"/>
              </a:rPr>
              <a:t>“有病”的人才需要心理咨询</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35" name="矩形 33"/>
          <p:cNvSpPr>
            <a:spLocks noChangeArrowheads="1"/>
          </p:cNvSpPr>
          <p:nvPr>
            <p:custDataLst>
              <p:tags r:id="rId22"/>
            </p:custDataLst>
          </p:nvPr>
        </p:nvSpPr>
        <p:spPr bwMode="auto">
          <a:xfrm>
            <a:off x="8001000" y="2904490"/>
            <a:ext cx="41052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400">
                <a:latin typeface="微软雅黑" panose="020B0503020204020204" pitchFamily="34" charset="-122"/>
                <a:ea typeface="微软雅黑" panose="020B0503020204020204" pitchFamily="34" charset="-122"/>
                <a:sym typeface="+mn-ea"/>
              </a:rPr>
              <a:t>心理咨询就是简单的聊聊天</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sym typeface="+mn-ea"/>
            </a:endParaRPr>
          </a:p>
        </p:txBody>
      </p:sp>
      <p:sp>
        <p:nvSpPr>
          <p:cNvPr id="36" name="矩形 34"/>
          <p:cNvSpPr>
            <a:spLocks noChangeArrowheads="1"/>
          </p:cNvSpPr>
          <p:nvPr>
            <p:custDataLst>
              <p:tags r:id="rId23"/>
            </p:custDataLst>
          </p:nvPr>
        </p:nvSpPr>
        <p:spPr bwMode="auto">
          <a:xfrm>
            <a:off x="1511935" y="3735070"/>
            <a:ext cx="395732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2400">
                <a:latin typeface="微软雅黑" panose="020B0503020204020204" pitchFamily="34" charset="-122"/>
                <a:ea typeface="微软雅黑" panose="020B0503020204020204" pitchFamily="34" charset="-122"/>
                <a:sym typeface="+mn-ea"/>
              </a:rPr>
              <a:t>心理问题都可以一次性解决</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sym typeface="+mn-ea"/>
            </a:endParaRPr>
          </a:p>
        </p:txBody>
      </p:sp>
      <p:sp>
        <p:nvSpPr>
          <p:cNvPr id="37" name="矩形 35"/>
          <p:cNvSpPr>
            <a:spLocks noChangeArrowheads="1"/>
          </p:cNvSpPr>
          <p:nvPr>
            <p:custDataLst>
              <p:tags r:id="rId24"/>
            </p:custDataLst>
          </p:nvPr>
        </p:nvSpPr>
        <p:spPr bwMode="auto">
          <a:xfrm>
            <a:off x="7971155" y="4650740"/>
            <a:ext cx="43268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400">
                <a:latin typeface="微软雅黑" panose="020B0503020204020204" pitchFamily="34" charset="-122"/>
                <a:ea typeface="微软雅黑" panose="020B0503020204020204" pitchFamily="34" charset="-122"/>
                <a:sym typeface="+mn-ea"/>
              </a:rPr>
              <a:t>心理咨询的效果取决于咨询师</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sym typeface="+mn-ea"/>
            </a:endParaRPr>
          </a:p>
        </p:txBody>
      </p:sp>
      <p:sp>
        <p:nvSpPr>
          <p:cNvPr id="38" name="矩形 36"/>
          <p:cNvSpPr>
            <a:spLocks noChangeArrowheads="1"/>
          </p:cNvSpPr>
          <p:nvPr>
            <p:custDataLst>
              <p:tags r:id="rId25"/>
            </p:custDataLst>
          </p:nvPr>
        </p:nvSpPr>
        <p:spPr bwMode="auto">
          <a:xfrm>
            <a:off x="604520" y="5574665"/>
            <a:ext cx="486473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2400">
                <a:latin typeface="微软雅黑" panose="020B0503020204020204" pitchFamily="34" charset="-122"/>
                <a:ea typeface="微软雅黑" panose="020B0503020204020204" pitchFamily="34" charset="-122"/>
                <a:sym typeface="+mn-ea"/>
              </a:rPr>
              <a:t>心理素质好的人不需要心理咨询</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sym typeface="+mn-ea"/>
            </a:endParaRPr>
          </a:p>
        </p:txBody>
      </p:sp>
      <p:sp>
        <p:nvSpPr>
          <p:cNvPr id="44" name="标题 43"/>
          <p:cNvSpPr>
            <a:spLocks noGrp="1"/>
          </p:cNvSpPr>
          <p:nvPr>
            <p:ph type="title"/>
          </p:nvPr>
        </p:nvSpPr>
        <p:spPr/>
        <p:txBody>
          <a:bodyPr/>
          <a:p>
            <a:r>
              <a:rPr lang="zh-CN" altLang="en-US"/>
              <a:t>【知识链接】心理咨询的认识误区</a:t>
            </a:r>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par>
                                <p:cTn id="8" presetID="9" presetClass="entr" presetSubtype="0" fill="hold" nodeType="withEffect">
                                  <p:stCondLst>
                                    <p:cond delay="250"/>
                                  </p:stCondLst>
                                  <p:childTnLst>
                                    <p:set>
                                      <p:cBhvr>
                                        <p:cTn id="9" dur="1" fill="hold">
                                          <p:stCondLst>
                                            <p:cond delay="0"/>
                                          </p:stCondLst>
                                        </p:cTn>
                                        <p:tgtEl>
                                          <p:spTgt spid="3"/>
                                        </p:tgtEl>
                                        <p:attrNameLst>
                                          <p:attrName>style.visibility</p:attrName>
                                        </p:attrNameLst>
                                      </p:cBhvr>
                                      <p:to>
                                        <p:strVal val="visible"/>
                                      </p:to>
                                    </p:set>
                                    <p:animEffect transition="in" filter="dissolve">
                                      <p:cBhvr>
                                        <p:cTn id="10" dur="500"/>
                                        <p:tgtEl>
                                          <p:spTgt spid="3"/>
                                        </p:tgtEl>
                                      </p:cBhvr>
                                    </p:animEffect>
                                  </p:childTnLst>
                                </p:cTn>
                              </p:par>
                              <p:par>
                                <p:cTn id="11" presetID="9" presetClass="entr" presetSubtype="0" fill="hold" nodeType="withEffect">
                                  <p:stCondLst>
                                    <p:cond delay="500"/>
                                  </p:stCondLst>
                                  <p:childTnLst>
                                    <p:set>
                                      <p:cBhvr>
                                        <p:cTn id="12" dur="1" fill="hold">
                                          <p:stCondLst>
                                            <p:cond delay="0"/>
                                          </p:stCondLst>
                                        </p:cTn>
                                        <p:tgtEl>
                                          <p:spTgt spid="4"/>
                                        </p:tgtEl>
                                        <p:attrNameLst>
                                          <p:attrName>style.visibility</p:attrName>
                                        </p:attrNameLst>
                                      </p:cBhvr>
                                      <p:to>
                                        <p:strVal val="visible"/>
                                      </p:to>
                                    </p:set>
                                    <p:animEffect transition="in" filter="dissolve">
                                      <p:cBhvr>
                                        <p:cTn id="13" dur="500"/>
                                        <p:tgtEl>
                                          <p:spTgt spid="4"/>
                                        </p:tgtEl>
                                      </p:cBhvr>
                                    </p:animEffect>
                                  </p:childTnLst>
                                </p:cTn>
                              </p:par>
                              <p:par>
                                <p:cTn id="14" presetID="9" presetClass="entr" presetSubtype="0" fill="hold" nodeType="withEffect">
                                  <p:stCondLst>
                                    <p:cond delay="750"/>
                                  </p:stCondLst>
                                  <p:childTnLst>
                                    <p:set>
                                      <p:cBhvr>
                                        <p:cTn id="15" dur="1" fill="hold">
                                          <p:stCondLst>
                                            <p:cond delay="0"/>
                                          </p:stCondLst>
                                        </p:cTn>
                                        <p:tgtEl>
                                          <p:spTgt spid="5"/>
                                        </p:tgtEl>
                                        <p:attrNameLst>
                                          <p:attrName>style.visibility</p:attrName>
                                        </p:attrNameLst>
                                      </p:cBhvr>
                                      <p:to>
                                        <p:strVal val="visible"/>
                                      </p:to>
                                    </p:set>
                                    <p:animEffect transition="in" filter="dissolve">
                                      <p:cBhvr>
                                        <p:cTn id="16" dur="500"/>
                                        <p:tgtEl>
                                          <p:spTgt spid="5"/>
                                        </p:tgtEl>
                                      </p:cBhvr>
                                    </p:animEffect>
                                  </p:childTnLst>
                                </p:cTn>
                              </p:par>
                              <p:par>
                                <p:cTn id="17" presetID="9" presetClass="entr" presetSubtype="0" fill="hold" nodeType="withEffect">
                                  <p:stCondLst>
                                    <p:cond delay="1000"/>
                                  </p:stCondLst>
                                  <p:childTnLst>
                                    <p:set>
                                      <p:cBhvr>
                                        <p:cTn id="18" dur="1" fill="hold">
                                          <p:stCondLst>
                                            <p:cond delay="0"/>
                                          </p:stCondLst>
                                        </p:cTn>
                                        <p:tgtEl>
                                          <p:spTgt spid="6"/>
                                        </p:tgtEl>
                                        <p:attrNameLst>
                                          <p:attrName>style.visibility</p:attrName>
                                        </p:attrNameLst>
                                      </p:cBhvr>
                                      <p:to>
                                        <p:strVal val="visible"/>
                                      </p:to>
                                    </p:set>
                                    <p:animEffect transition="in" filter="dissolve">
                                      <p:cBhvr>
                                        <p:cTn id="19" dur="500"/>
                                        <p:tgtEl>
                                          <p:spTgt spid="6"/>
                                        </p:tgtEl>
                                      </p:cBhvr>
                                    </p:animEffect>
                                  </p:childTnLst>
                                </p:cTn>
                              </p:par>
                            </p:childTnLst>
                          </p:cTn>
                        </p:par>
                        <p:par>
                          <p:cTn id="20" fill="hold">
                            <p:stCondLst>
                              <p:cond delay="500"/>
                            </p:stCondLst>
                            <p:childTnLst>
                              <p:par>
                                <p:cTn id="21" presetID="2" presetClass="entr" presetSubtype="2"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500" fill="hold"/>
                                        <p:tgtEl>
                                          <p:spTgt spid="18"/>
                                        </p:tgtEl>
                                        <p:attrNameLst>
                                          <p:attrName>ppt_x</p:attrName>
                                        </p:attrNameLst>
                                      </p:cBhvr>
                                      <p:tavLst>
                                        <p:tav tm="0">
                                          <p:val>
                                            <p:strVal val="1+#ppt_w/2"/>
                                          </p:val>
                                        </p:tav>
                                        <p:tav tm="100000">
                                          <p:val>
                                            <p:strVal val="#ppt_x"/>
                                          </p:val>
                                        </p:tav>
                                      </p:tavLst>
                                    </p:anim>
                                    <p:anim calcmode="lin" valueType="num">
                                      <p:cBhvr additive="base">
                                        <p:cTn id="24" dur="500" fill="hold"/>
                                        <p:tgtEl>
                                          <p:spTgt spid="18"/>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500" fill="hold"/>
                                        <p:tgtEl>
                                          <p:spTgt spid="19"/>
                                        </p:tgtEl>
                                        <p:attrNameLst>
                                          <p:attrName>ppt_x</p:attrName>
                                        </p:attrNameLst>
                                      </p:cBhvr>
                                      <p:tavLst>
                                        <p:tav tm="0">
                                          <p:val>
                                            <p:strVal val="0-#ppt_w/2"/>
                                          </p:val>
                                        </p:tav>
                                        <p:tav tm="100000">
                                          <p:val>
                                            <p:strVal val="#ppt_x"/>
                                          </p:val>
                                        </p:tav>
                                      </p:tavLst>
                                    </p:anim>
                                    <p:anim calcmode="lin" valueType="num">
                                      <p:cBhvr additive="base">
                                        <p:cTn id="28" dur="500" fill="hold"/>
                                        <p:tgtEl>
                                          <p:spTgt spid="19"/>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fill="hold"/>
                                        <p:tgtEl>
                                          <p:spTgt spid="21"/>
                                        </p:tgtEl>
                                        <p:attrNameLst>
                                          <p:attrName>ppt_x</p:attrName>
                                        </p:attrNameLst>
                                      </p:cBhvr>
                                      <p:tavLst>
                                        <p:tav tm="0">
                                          <p:val>
                                            <p:strVal val="0-#ppt_w/2"/>
                                          </p:val>
                                        </p:tav>
                                        <p:tav tm="100000">
                                          <p:val>
                                            <p:strVal val="#ppt_x"/>
                                          </p:val>
                                        </p:tav>
                                      </p:tavLst>
                                    </p:anim>
                                    <p:anim calcmode="lin" valueType="num">
                                      <p:cBhvr additive="base">
                                        <p:cTn id="36" dur="500" fill="hold"/>
                                        <p:tgtEl>
                                          <p:spTgt spid="21"/>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500" fill="hold"/>
                                        <p:tgtEl>
                                          <p:spTgt spid="22"/>
                                        </p:tgtEl>
                                        <p:attrNameLst>
                                          <p:attrName>ppt_x</p:attrName>
                                        </p:attrNameLst>
                                      </p:cBhvr>
                                      <p:tavLst>
                                        <p:tav tm="0">
                                          <p:val>
                                            <p:strVal val="1+#ppt_w/2"/>
                                          </p:val>
                                        </p:tav>
                                        <p:tav tm="100000">
                                          <p:val>
                                            <p:strVal val="#ppt_x"/>
                                          </p:val>
                                        </p:tav>
                                      </p:tavLst>
                                    </p:anim>
                                    <p:anim calcmode="lin" valueType="num">
                                      <p:cBhvr additive="base">
                                        <p:cTn id="40"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nimBg="1"/>
      <p:bldP spid="19" grpId="0" bldLvl="0" animBg="1"/>
      <p:bldP spid="20" grpId="0" bldLvl="0" animBg="1"/>
      <p:bldP spid="21" grpId="0" bldLvl="0" animBg="1"/>
      <p:bldP spid="22" grpId="0" bldLvl="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704" y="2322830"/>
            <a:ext cx="12857339" cy="2551749"/>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等腰三角形 44"/>
            <p:cNvSpPr/>
            <p:nvPr/>
          </p:nvSpPr>
          <p:spPr>
            <a:xfrm flipV="1">
              <a:off x="200258" y="602633"/>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矩形 45"/>
            <p:cNvSpPr/>
            <p:nvPr/>
          </p:nvSpPr>
          <p:spPr>
            <a:xfrm>
              <a:off x="170694" y="261768"/>
              <a:ext cx="3936003" cy="6119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平行四边形 46"/>
            <p:cNvSpPr/>
            <p:nvPr/>
          </p:nvSpPr>
          <p:spPr>
            <a:xfrm>
              <a:off x="376965" y="178257"/>
              <a:ext cx="1036076" cy="779005"/>
            </a:xfrm>
            <a:prstGeom prst="parallelogram">
              <a:avLst>
                <a:gd name="adj" fmla="val 4820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6"/>
            <p:cNvSpPr txBox="1"/>
            <p:nvPr/>
          </p:nvSpPr>
          <p:spPr>
            <a:xfrm>
              <a:off x="627581" y="284178"/>
              <a:ext cx="569115" cy="529984"/>
            </a:xfrm>
            <a:prstGeom prst="rect">
              <a:avLst/>
            </a:prstGeom>
            <a:noFill/>
          </p:spPr>
          <p:txBody>
            <a:bodyPr wrap="square" lIns="0" tIns="0" rIns="0" bIns="0" rtlCol="0">
              <a:spAutoFit/>
            </a:bodyPr>
            <a:lstStyle/>
            <a:p>
              <a:pPr algn="ctr"/>
              <a:r>
                <a:rPr lang="en-US" altLang="zh-CN" sz="1125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02</a:t>
              </a:r>
              <a:endParaRPr lang="zh-CN" altLang="en-US"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Box 48"/>
          <p:cNvSpPr txBox="1"/>
          <p:nvPr/>
        </p:nvSpPr>
        <p:spPr>
          <a:xfrm>
            <a:off x="4485159" y="3071918"/>
            <a:ext cx="6422674" cy="830580"/>
          </a:xfrm>
          <a:prstGeom prst="rect">
            <a:avLst/>
          </a:prstGeom>
          <a:noFill/>
        </p:spPr>
        <p:txBody>
          <a:bodyPr wrap="square" lIns="0" tIns="0" rIns="0" bIns="0" rtlCol="0">
            <a:spAutoFit/>
          </a:bodyPr>
          <a:lstStyle/>
          <a:p>
            <a:r>
              <a:rPr lang="zh-CN" altLang="en-US" sz="5400" dirty="0">
                <a:solidFill>
                  <a:schemeClr val="bg1"/>
                </a:solidFill>
                <a:latin typeface="Arial" panose="020B0604020202020204" pitchFamily="34" charset="0"/>
                <a:ea typeface="微软雅黑" panose="020B0503020204020204" pitchFamily="34" charset="-122"/>
                <a:sym typeface="Arial" panose="020B0604020202020204" pitchFamily="34" charset="0"/>
              </a:rPr>
              <a:t>心理咨询的常用方法</a:t>
            </a:r>
            <a:endParaRPr lang="zh-CN" altLang="en-US" sz="5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49"/>
                                        </p:tgtEl>
                                        <p:attrNameLst>
                                          <p:attrName>style.visibility</p:attrName>
                                        </p:attrNameLst>
                                      </p:cBhvr>
                                      <p:to>
                                        <p:strVal val="visible"/>
                                      </p:to>
                                    </p:set>
                                    <p:animEffect transition="in" filter="wipe(left)">
                                      <p:cBhvr>
                                        <p:cTn id="12" dur="200"/>
                                        <p:tgtEl>
                                          <p:spTgt spid="49"/>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49"/>
                                        </p:tgtEl>
                                      </p:cBhvr>
                                      <p:to x="80000" y="100000"/>
                                    </p:animScale>
                                    <p:anim by="(#ppt_w*0.10)" calcmode="lin" valueType="num">
                                      <p:cBhvr>
                                        <p:cTn id="15" dur="50" autoRev="1" fill="hold">
                                          <p:stCondLst>
                                            <p:cond delay="0"/>
                                          </p:stCondLst>
                                        </p:cTn>
                                        <p:tgtEl>
                                          <p:spTgt spid="49"/>
                                        </p:tgtEl>
                                        <p:attrNameLst>
                                          <p:attrName>ppt_x</p:attrName>
                                        </p:attrNameLst>
                                      </p:cBhvr>
                                    </p:anim>
                                    <p:anim by="(-#ppt_w*0.10)" calcmode="lin" valueType="num">
                                      <p:cBhvr>
                                        <p:cTn id="16" dur="50" autoRev="1" fill="hold">
                                          <p:stCondLst>
                                            <p:cond delay="0"/>
                                          </p:stCondLst>
                                        </p:cTn>
                                        <p:tgtEl>
                                          <p:spTgt spid="49"/>
                                        </p:tgtEl>
                                        <p:attrNameLst>
                                          <p:attrName>ppt_y</p:attrName>
                                        </p:attrNameLst>
                                      </p:cBhvr>
                                    </p:anim>
                                    <p:animRot by="-480000">
                                      <p:cBhvr>
                                        <p:cTn id="17" dur="50" autoRev="1" fill="hold">
                                          <p:stCondLst>
                                            <p:cond delay="0"/>
                                          </p:stCondLst>
                                        </p:cTn>
                                        <p:tgtEl>
                                          <p:spTgt spid="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sz="4000">
                <a:sym typeface="+mn-ea"/>
              </a:rPr>
              <a:t>心理咨询是什么样的一种体验？</a:t>
            </a:r>
            <a:endParaRPr lang="zh-CN" altLang="en-US" sz="4000">
              <a:sym typeface="+mn-ea"/>
            </a:endParaRPr>
          </a:p>
        </p:txBody>
      </p:sp>
      <p:sp>
        <p:nvSpPr>
          <p:cNvPr id="3" name="内容占位符 2"/>
          <p:cNvSpPr>
            <a:spLocks noGrp="1"/>
          </p:cNvSpPr>
          <p:nvPr>
            <p:ph idx="1"/>
          </p:nvPr>
        </p:nvSpPr>
        <p:spPr>
          <a:xfrm>
            <a:off x="884238" y="1455738"/>
            <a:ext cx="11090275" cy="4589462"/>
          </a:xfrm>
        </p:spPr>
        <p:txBody>
          <a:bodyPr>
            <a:noAutofit/>
          </a:bodyPr>
          <a:p>
            <a:pPr marL="0" indent="0" fontAlgn="auto">
              <a:lnSpc>
                <a:spcPct val="150000"/>
              </a:lnSpc>
              <a:buNone/>
            </a:pPr>
            <a:r>
              <a:rPr lang="en-US" altLang="zh-CN" sz="1600"/>
              <a:t>      </a:t>
            </a:r>
            <a:r>
              <a:rPr lang="zh-CN" altLang="en-US" sz="2400"/>
              <a:t>许多想要寻求心理咨询帮助的人在接受咨询前，都对咨询的过程充满好奇和疑惑。接受心理咨询到底是什么样的一种体验？一些来访者在知乎上分享了他们亲历心理咨询的体验：</a:t>
            </a:r>
            <a:endParaRPr lang="zh-CN" altLang="en-US" sz="2400"/>
          </a:p>
          <a:p>
            <a:pPr marL="0" indent="0" fontAlgn="auto">
              <a:lnSpc>
                <a:spcPct val="150000"/>
              </a:lnSpc>
              <a:buNone/>
            </a:pPr>
            <a:r>
              <a:rPr lang="en-US" altLang="zh-CN" sz="2400" b="1">
                <a:solidFill>
                  <a:srgbClr val="FF0000"/>
                </a:solidFill>
              </a:rPr>
              <a:t>      </a:t>
            </a:r>
            <a:r>
              <a:rPr lang="zh-CN" altLang="en-US" sz="2400" b="1">
                <a:solidFill>
                  <a:srgbClr val="FF0000"/>
                </a:solidFill>
              </a:rPr>
              <a:t>来访者A：从“愿意、想要接受心理咨询”到“真正的行动”真的是一个过程，这个过程非常需要勇气和契机。当这个契机出现的时候，常常像是生活为我们开了一扇门，这个门里是我们曾经逃避未曾发现的自己。”</a:t>
            </a:r>
            <a:endParaRPr lang="zh-CN" altLang="en-US" sz="2400" b="1">
              <a:solidFill>
                <a:srgbClr val="FF0000"/>
              </a:solidFill>
            </a:endParaRPr>
          </a:p>
          <a:p>
            <a:pPr marL="0" indent="0" fontAlgn="auto">
              <a:lnSpc>
                <a:spcPct val="150000"/>
              </a:lnSpc>
              <a:buNone/>
            </a:pPr>
            <a:r>
              <a:rPr lang="en-US" altLang="zh-CN" sz="2400"/>
              <a:t>     </a:t>
            </a:r>
            <a:r>
              <a:rPr lang="zh-CN" altLang="en-US" sz="2400"/>
              <a:t>来访者B：咨询里有进展有停滞。印象最深那次，是发现我胶着在原地，想要成长，又抱着自己的痛苦不放。</a:t>
            </a:r>
            <a:endParaRPr lang="zh-CN" altLang="en-US" sz="2400"/>
          </a:p>
          <a:p>
            <a:pPr marL="0" indent="0" fontAlgn="auto">
              <a:lnSpc>
                <a:spcPct val="150000"/>
              </a:lnSpc>
              <a:buNone/>
            </a:pPr>
            <a:r>
              <a:rPr lang="en-US" altLang="zh-CN" sz="2400" b="1">
                <a:solidFill>
                  <a:srgbClr val="00B050"/>
                </a:solidFill>
              </a:rPr>
              <a:t>      </a:t>
            </a:r>
            <a:endParaRPr lang="en-US" altLang="zh-CN" sz="2400" b="1">
              <a:solidFill>
                <a:srgbClr val="00B050"/>
              </a:solidFill>
            </a:endParaRPr>
          </a:p>
        </p:txBody>
      </p:sp>
      <p:sp>
        <p:nvSpPr>
          <p:cNvPr id="4" name="文本框 3"/>
          <p:cNvSpPr txBox="1"/>
          <p:nvPr/>
        </p:nvSpPr>
        <p:spPr>
          <a:xfrm>
            <a:off x="577850" y="205740"/>
            <a:ext cx="2316480" cy="521970"/>
          </a:xfrm>
          <a:prstGeom prst="rect">
            <a:avLst/>
          </a:prstGeom>
          <a:noFill/>
        </p:spPr>
        <p:txBody>
          <a:bodyPr wrap="none" rtlCol="0">
            <a:spAutoFit/>
          </a:bodyPr>
          <a:p>
            <a:pPr algn="l"/>
            <a:r>
              <a:rPr lang="zh-CN" altLang="en-US" sz="2800">
                <a:sym typeface="+mn-ea"/>
              </a:rPr>
              <a:t>【案例导入】</a:t>
            </a:r>
            <a:endParaRPr lang="zh-CN" altLang="en-US" sz="2800">
              <a:sym typeface="+mn-ea"/>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884555" y="1308100"/>
            <a:ext cx="11090275" cy="5207000"/>
          </a:xfrm>
        </p:spPr>
        <p:txBody>
          <a:bodyPr>
            <a:normAutofit fontScale="80000"/>
          </a:bodyPr>
          <a:p>
            <a:pPr marL="0" indent="0" fontAlgn="auto">
              <a:lnSpc>
                <a:spcPct val="150000"/>
              </a:lnSpc>
              <a:buNone/>
            </a:pPr>
            <a:r>
              <a:rPr lang="zh-CN" altLang="en-US" b="1">
                <a:solidFill>
                  <a:srgbClr val="00B050"/>
                </a:solidFill>
                <a:sym typeface="+mn-ea"/>
              </a:rPr>
              <a:t>来访者C：经历过一些看起来毫无收获的咨询过程，才发现那些过程有多重要。这些看似毫无意义的举动让我意识到自己在逃避什么，帮助我更加看清自己。这些当时的无意义如今看来也意义非凡了。</a:t>
            </a:r>
            <a:endParaRPr lang="zh-CN" altLang="en-US" b="1">
              <a:solidFill>
                <a:srgbClr val="00B050"/>
              </a:solidFill>
            </a:endParaRPr>
          </a:p>
          <a:p>
            <a:pPr marL="0" indent="0" fontAlgn="auto">
              <a:lnSpc>
                <a:spcPct val="150000"/>
              </a:lnSpc>
              <a:buNone/>
            </a:pPr>
            <a:r>
              <a:rPr lang="en-US" altLang="zh-CN">
                <a:sym typeface="+mn-ea"/>
              </a:rPr>
              <a:t>     </a:t>
            </a:r>
            <a:r>
              <a:rPr lang="zh-CN" altLang="en-US">
                <a:sym typeface="+mn-ea"/>
              </a:rPr>
              <a:t>来访者D：和咨询师说话跟和朋友吐槽最大的不一样在于，咨询中有一种奇异的氛围。当你说的时候，你会感受到旁边这个人在鼓励你说下去，鼓励你把你的想法都说出来，毫无保留。而你在说的过程中会感觉到自己得到了百分之百的重视和关注，而越发说的起劲。</a:t>
            </a:r>
            <a:endParaRPr lang="zh-CN" altLang="en-US"/>
          </a:p>
          <a:p>
            <a:pPr marL="0" indent="0" fontAlgn="auto">
              <a:lnSpc>
                <a:spcPct val="150000"/>
              </a:lnSpc>
              <a:buNone/>
            </a:pPr>
            <a:r>
              <a:rPr lang="en-US" altLang="zh-CN" b="1">
                <a:solidFill>
                  <a:srgbClr val="00B0F0"/>
                </a:solidFill>
                <a:sym typeface="+mn-ea"/>
              </a:rPr>
              <a:t>     </a:t>
            </a:r>
            <a:r>
              <a:rPr lang="zh-CN" altLang="en-US" b="1">
                <a:solidFill>
                  <a:srgbClr val="00B0F0"/>
                </a:solidFill>
                <a:sym typeface="+mn-ea"/>
              </a:rPr>
              <a:t>来访者E：如果能主动去找一个专业人士来帮助自己，你会发现一个不曾感受到的空间，那是一个私密的，温暖的，安全的地方，让你能够静静地试着去感受自己，去感受那个被自己掩藏起来的受伤的自己，试着去接纳，允许他的存在。</a:t>
            </a:r>
            <a:endParaRPr lang="zh-CN" altLang="en-US" b="1">
              <a:solidFill>
                <a:srgbClr val="00B0F0"/>
              </a:solidFill>
            </a:endParaRPr>
          </a:p>
          <a:p>
            <a:endParaRPr lang="zh-CN"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 y="2104157"/>
            <a:ext cx="3930285" cy="38752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标题 1"/>
          <p:cNvSpPr>
            <a:spLocks noGrp="1"/>
          </p:cNvSpPr>
          <p:nvPr>
            <p:ph type="title"/>
          </p:nvPr>
        </p:nvSpPr>
        <p:spPr>
          <a:xfrm>
            <a:off x="164426" y="592366"/>
            <a:ext cx="11090275" cy="1397000"/>
          </a:xfrm>
        </p:spPr>
        <p:txBody>
          <a:bodyPr/>
          <a:lstStyle/>
          <a:p>
            <a:pPr algn="l"/>
            <a:r>
              <a:rPr lang="en-US" altLang="zh-CN" dirty="0"/>
              <a:t>【</a:t>
            </a:r>
            <a:r>
              <a:rPr lang="zh-CN" altLang="en-US" dirty="0"/>
              <a:t>心语心言</a:t>
            </a:r>
            <a:r>
              <a:rPr lang="en-US" altLang="zh-CN" dirty="0" smtClean="0"/>
              <a:t>】</a:t>
            </a:r>
            <a:endParaRPr lang="zh-CN" altLang="en-US" dirty="0"/>
          </a:p>
        </p:txBody>
      </p:sp>
      <p:sp>
        <p:nvSpPr>
          <p:cNvPr id="3" name="内容占位符 2"/>
          <p:cNvSpPr>
            <a:spLocks noGrp="1"/>
          </p:cNvSpPr>
          <p:nvPr>
            <p:ph idx="1"/>
          </p:nvPr>
        </p:nvSpPr>
        <p:spPr>
          <a:xfrm>
            <a:off x="3404870" y="1384300"/>
            <a:ext cx="8550910" cy="4236085"/>
          </a:xfrm>
        </p:spPr>
        <p:txBody>
          <a:bodyPr>
            <a:noAutofit/>
          </a:bodyPr>
          <a:lstStyle/>
          <a:p>
            <a:pPr fontAlgn="auto">
              <a:lnSpc>
                <a:spcPts val="2800"/>
              </a:lnSpc>
            </a:pPr>
            <a:r>
              <a:rPr lang="zh-CN" altLang="en-US" sz="2000" dirty="0"/>
              <a:t>喜怒哀乐之未发，谓之中；发而皆中节，谓之和。中也者，天下之大本也；和也者,天下之达道也。            </a:t>
            </a:r>
            <a:endParaRPr lang="zh-CN" altLang="en-US" sz="2000" dirty="0"/>
          </a:p>
          <a:p>
            <a:pPr marL="0" indent="0" algn="r" fontAlgn="auto">
              <a:lnSpc>
                <a:spcPts val="2800"/>
              </a:lnSpc>
              <a:buNone/>
            </a:pPr>
            <a:r>
              <a:rPr lang="zh-CN" altLang="en-US" sz="2000" dirty="0"/>
              <a:t>——〔先秦〕佚名</a:t>
            </a:r>
            <a:endParaRPr lang="zh-CN" altLang="en-US" sz="2000" dirty="0"/>
          </a:p>
          <a:p>
            <a:pPr fontAlgn="auto">
              <a:lnSpc>
                <a:spcPts val="2800"/>
              </a:lnSpc>
            </a:pPr>
            <a:r>
              <a:rPr lang="zh-CN" altLang="en-US" sz="2000" dirty="0"/>
              <a:t>心理咨询人员不会这样简单地劝说来询者忘记过去，他们要使人从挫折中认真反省，总结经验教训，增强生活智慧，以能够更好地应对日后生命旅程中可能出现的各种不快经历。在这层意义上，心理咨询就是要使人更好地认识自我、开发自我、激励自我。                </a:t>
            </a:r>
            <a:endParaRPr lang="zh-CN" altLang="en-US" sz="2000" dirty="0"/>
          </a:p>
          <a:p>
            <a:pPr marL="0" indent="0" algn="r" fontAlgn="auto">
              <a:lnSpc>
                <a:spcPts val="2800"/>
              </a:lnSpc>
              <a:buNone/>
            </a:pPr>
            <a:r>
              <a:rPr lang="zh-CN" altLang="en-US" sz="2000" dirty="0"/>
              <a:t>——岳晓东 </a:t>
            </a:r>
            <a:endParaRPr lang="zh-CN" altLang="en-US" sz="2000" dirty="0"/>
          </a:p>
          <a:p>
            <a:pPr fontAlgn="auto">
              <a:lnSpc>
                <a:spcPts val="2800"/>
              </a:lnSpc>
            </a:pPr>
            <a:r>
              <a:rPr lang="zh-CN" altLang="en-US" sz="2000" dirty="0"/>
              <a:t>不能改变现实，但能改变你的视角，生活不可能只有快乐，没有痛苦，心理咨询当然也不是速效止痛药。           </a:t>
            </a:r>
            <a:endParaRPr lang="zh-CN" altLang="en-US" sz="2000" dirty="0"/>
          </a:p>
          <a:p>
            <a:pPr marL="0" indent="0" algn="r" fontAlgn="auto">
              <a:lnSpc>
                <a:spcPts val="2800"/>
              </a:lnSpc>
              <a:buNone/>
            </a:pPr>
            <a:r>
              <a:rPr lang="zh-CN" altLang="en-US" sz="2000" dirty="0"/>
              <a:t>——李子勋</a:t>
            </a:r>
            <a:endParaRPr lang="zh-CN" altLang="en-US" sz="20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思考</a:t>
            </a:r>
            <a:endParaRPr lang="zh-CN" altLang="en-US" dirty="0"/>
          </a:p>
        </p:txBody>
      </p:sp>
      <p:sp>
        <p:nvSpPr>
          <p:cNvPr id="3" name="内容占位符 2"/>
          <p:cNvSpPr>
            <a:spLocks noGrp="1"/>
          </p:cNvSpPr>
          <p:nvPr>
            <p:ph idx="1"/>
          </p:nvPr>
        </p:nvSpPr>
        <p:spPr>
          <a:xfrm>
            <a:off x="4257675" y="2828925"/>
            <a:ext cx="7717155" cy="3223260"/>
          </a:xfrm>
        </p:spPr>
        <p:txBody>
          <a:bodyPr/>
          <a:lstStyle/>
          <a:p>
            <a:pPr fontAlgn="auto">
              <a:lnSpc>
                <a:spcPct val="150000"/>
              </a:lnSpc>
            </a:pPr>
            <a:r>
              <a:rPr lang="zh-CN" altLang="en-US" sz="3200" dirty="0">
                <a:sym typeface="+mn-ea"/>
              </a:rPr>
              <a:t>心理咨询是如何起作用的？</a:t>
            </a:r>
            <a:endParaRPr lang="zh-CN" altLang="en-US" sz="3200" dirty="0">
              <a:sym typeface="+mn-ea"/>
            </a:endParaRPr>
          </a:p>
          <a:p>
            <a:pPr fontAlgn="auto">
              <a:lnSpc>
                <a:spcPct val="150000"/>
              </a:lnSpc>
            </a:pPr>
            <a:r>
              <a:rPr lang="zh-CN" altLang="en-US" sz="3200" dirty="0">
                <a:sym typeface="+mn-ea"/>
              </a:rPr>
              <a:t>心理咨询常用的方法有哪些？</a:t>
            </a:r>
            <a:endParaRPr lang="zh-CN" altLang="en-US" sz="3200" dirty="0">
              <a:sym typeface="+mn-ea"/>
            </a:endParaRPr>
          </a:p>
        </p:txBody>
      </p:sp>
      <p:grpSp>
        <p:nvGrpSpPr>
          <p:cNvPr id="4" name="Group 4"/>
          <p:cNvGrpSpPr/>
          <p:nvPr/>
        </p:nvGrpSpPr>
        <p:grpSpPr>
          <a:xfrm>
            <a:off x="409199" y="3853000"/>
            <a:ext cx="3679629" cy="1884340"/>
            <a:chOff x="1047907" y="3811318"/>
            <a:chExt cx="3673475" cy="1881188"/>
          </a:xfrm>
        </p:grpSpPr>
        <p:grpSp>
          <p:nvGrpSpPr>
            <p:cNvPr id="5" name="Group 5"/>
            <p:cNvGrpSpPr/>
            <p:nvPr/>
          </p:nvGrpSpPr>
          <p:grpSpPr bwMode="auto">
            <a:xfrm>
              <a:off x="1047907" y="3965306"/>
              <a:ext cx="3673475" cy="1727200"/>
              <a:chOff x="1728" y="3024"/>
              <a:chExt cx="2304" cy="1080"/>
            </a:xfrm>
          </p:grpSpPr>
          <p:sp>
            <p:nvSpPr>
              <p:cNvPr id="7" name="Freeform 5"/>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6"/>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grpSp>
        <p:nvGrpSpPr>
          <p:cNvPr id="9" name="Group 9"/>
          <p:cNvGrpSpPr/>
          <p:nvPr/>
        </p:nvGrpSpPr>
        <p:grpSpPr>
          <a:xfrm>
            <a:off x="1004904" y="2828943"/>
            <a:ext cx="2488600" cy="1544044"/>
            <a:chOff x="1659095" y="2788969"/>
            <a:chExt cx="2484437" cy="1541462"/>
          </a:xfrm>
        </p:grpSpPr>
        <p:grpSp>
          <p:nvGrpSpPr>
            <p:cNvPr id="10" name="Group 8"/>
            <p:cNvGrpSpPr/>
            <p:nvPr/>
          </p:nvGrpSpPr>
          <p:grpSpPr bwMode="auto">
            <a:xfrm>
              <a:off x="1659095" y="2957244"/>
              <a:ext cx="2484437" cy="1373187"/>
              <a:chOff x="2016" y="1944"/>
              <a:chExt cx="1728" cy="936"/>
            </a:xfrm>
          </p:grpSpPr>
          <p:sp>
            <p:nvSpPr>
              <p:cNvPr id="12" name="Freeform 9"/>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0"/>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sp>
        <p:nvSpPr>
          <p:cNvPr id="14" name="Freeform 12"/>
          <p:cNvSpPr/>
          <p:nvPr/>
        </p:nvSpPr>
        <p:spPr bwMode="auto">
          <a:xfrm>
            <a:off x="1532831" y="1674479"/>
            <a:ext cx="1432734" cy="1469310"/>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p:spPr>
        <p:txBody>
          <a:bodyPr wrap="none" anchor="ctr"/>
          <a:lstStyle/>
          <a:p>
            <a:pPr algn="just" defTabSz="916305">
              <a:lnSpc>
                <a:spcPct val="120000"/>
              </a:lnSpc>
              <a:defRPr/>
            </a:pPr>
            <a:endParaRPr lang="zh-CN" altLang="en-US" sz="780"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9"/>
          <p:cNvSpPr>
            <a:spLocks noEditPoints="1"/>
          </p:cNvSpPr>
          <p:nvPr/>
        </p:nvSpPr>
        <p:spPr bwMode="auto">
          <a:xfrm>
            <a:off x="2063446" y="3667406"/>
            <a:ext cx="459409" cy="443617"/>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1"/>
          <p:cNvSpPr>
            <a:spLocks noChangeAspect="1" noEditPoints="1"/>
          </p:cNvSpPr>
          <p:nvPr/>
        </p:nvSpPr>
        <p:spPr bwMode="auto">
          <a:xfrm>
            <a:off x="2010829" y="2407745"/>
            <a:ext cx="480357" cy="480867"/>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en-US" sz="78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7" name="Group 21"/>
          <p:cNvGrpSpPr/>
          <p:nvPr/>
        </p:nvGrpSpPr>
        <p:grpSpPr>
          <a:xfrm>
            <a:off x="2033876" y="5027656"/>
            <a:ext cx="452232" cy="443617"/>
            <a:chOff x="6786562" y="796925"/>
            <a:chExt cx="500063" cy="490538"/>
          </a:xfrm>
          <a:solidFill>
            <a:schemeClr val="bg1"/>
          </a:solidFill>
        </p:grpSpPr>
        <p:sp>
          <p:nvSpPr>
            <p:cNvPr id="18"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29"/>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0"/>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900" fill="hold"/>
                                        <p:tgtEl>
                                          <p:spTgt spid="4"/>
                                        </p:tgtEl>
                                        <p:attrNameLst>
                                          <p:attrName>ppt_x</p:attrName>
                                        </p:attrNameLst>
                                      </p:cBhvr>
                                      <p:tavLst>
                                        <p:tav tm="0">
                                          <p:val>
                                            <p:strVal val="#ppt_x"/>
                                          </p:val>
                                        </p:tav>
                                        <p:tav tm="100000">
                                          <p:val>
                                            <p:strVal val="#ppt_x"/>
                                          </p:val>
                                        </p:tav>
                                      </p:tavLst>
                                    </p:anim>
                                    <p:anim calcmode="lin" valueType="num">
                                      <p:cBhvr additive="base">
                                        <p:cTn id="8" dur="19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Effect transition="in" filter="fade">
                                      <p:cBhvr>
                                        <p:cTn id="21" dur="500"/>
                                        <p:tgtEl>
                                          <p:spTgt spid="17"/>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P spid="15" grpId="0" bldLvl="0" animBg="1"/>
      <p:bldP spid="16" grpId="0" bldLvl="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一、精神分析疗法</a:t>
            </a:r>
            <a:endParaRPr lang="zh-CN" altLang="en-US"/>
          </a:p>
        </p:txBody>
      </p:sp>
      <p:sp>
        <p:nvSpPr>
          <p:cNvPr id="3" name="内容占位符 2"/>
          <p:cNvSpPr>
            <a:spLocks noGrp="1"/>
          </p:cNvSpPr>
          <p:nvPr>
            <p:ph idx="1"/>
          </p:nvPr>
        </p:nvSpPr>
        <p:spPr>
          <a:xfrm>
            <a:off x="628015" y="1638935"/>
            <a:ext cx="8510270" cy="4538980"/>
          </a:xfrm>
        </p:spPr>
        <p:txBody>
          <a:bodyPr>
            <a:noAutofit/>
          </a:bodyPr>
          <a:p>
            <a:pPr fontAlgn="auto">
              <a:lnSpc>
                <a:spcPct val="150000"/>
              </a:lnSpc>
            </a:pPr>
            <a:r>
              <a:rPr lang="zh-CN" altLang="en-US" sz="2000"/>
              <a:t>奥地利精神病学家西格蒙德·弗洛伊德于19世纪末创立的一种心理治疗技术。</a:t>
            </a:r>
            <a:endParaRPr lang="zh-CN" altLang="en-US" sz="2000"/>
          </a:p>
          <a:p>
            <a:pPr fontAlgn="auto">
              <a:lnSpc>
                <a:spcPct val="150000"/>
              </a:lnSpc>
            </a:pPr>
            <a:r>
              <a:rPr lang="zh-CN" altLang="en-US" sz="2000"/>
              <a:t>弗洛伊德认为，心理问题的根源是因为早期负性成长经历的创伤没有得到有效的解决，由此出现的焦虑、痛苦等不良情绪被压抑在内心深处。在个体后期成长过程中，当再次遭遇类似情境时，会不自主地诱发负面情绪和行为，影响个体身心健康。</a:t>
            </a:r>
            <a:endParaRPr lang="zh-CN" altLang="en-US" sz="2000"/>
          </a:p>
          <a:p>
            <a:pPr fontAlgn="auto">
              <a:lnSpc>
                <a:spcPct val="150000"/>
              </a:lnSpc>
            </a:pPr>
            <a:r>
              <a:rPr lang="zh-CN" altLang="en-US" sz="2000"/>
              <a:t>因此该疗法聚焦于对来访者无意识心理过程的分析，针对人格结构和深层心理问题做工作，力求达到对人格结构的修补和完善，因此咨询的时间和精力要比其他疗法更长更多，但其疗效则相对更加稳固。</a:t>
            </a:r>
            <a:endParaRPr lang="en-US" altLang="zh-CN" sz="2400"/>
          </a:p>
        </p:txBody>
      </p:sp>
      <p:pic>
        <p:nvPicPr>
          <p:cNvPr id="4" name="图片 3"/>
          <p:cNvPicPr>
            <a:picLocks noChangeAspect="1"/>
          </p:cNvPicPr>
          <p:nvPr/>
        </p:nvPicPr>
        <p:blipFill>
          <a:blip r:embed="rId1"/>
          <a:stretch>
            <a:fillRect/>
          </a:stretch>
        </p:blipFill>
        <p:spPr>
          <a:xfrm>
            <a:off x="9669780" y="1386205"/>
            <a:ext cx="2973705" cy="4460875"/>
          </a:xfrm>
          <a:prstGeom prst="roundRect">
            <a:avLst/>
          </a:prstGeom>
        </p:spPr>
      </p:pic>
      <p:sp>
        <p:nvSpPr>
          <p:cNvPr id="5" name="文本框 4"/>
          <p:cNvSpPr txBox="1"/>
          <p:nvPr/>
        </p:nvSpPr>
        <p:spPr>
          <a:xfrm>
            <a:off x="10160635" y="951865"/>
            <a:ext cx="1992630" cy="337185"/>
          </a:xfrm>
          <a:prstGeom prst="rect">
            <a:avLst/>
          </a:prstGeom>
          <a:noFill/>
        </p:spPr>
        <p:txBody>
          <a:bodyPr wrap="square" rtlCol="0" anchor="t">
            <a:spAutoFit/>
          </a:bodyPr>
          <a:p>
            <a:r>
              <a:rPr lang="zh-CN" altLang="en-US" sz="1600" b="1"/>
              <a:t>西格蒙德·弗洛伊德</a:t>
            </a:r>
            <a:endParaRPr lang="zh-CN" altLang="en-US" sz="1600" b="1"/>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一、精神分析疗法</a:t>
            </a:r>
            <a:endParaRPr lang="zh-CN" altLang="en-US"/>
          </a:p>
        </p:txBody>
      </p:sp>
      <p:sp>
        <p:nvSpPr>
          <p:cNvPr id="3" name="内容占位符 2"/>
          <p:cNvSpPr>
            <a:spLocks noGrp="1"/>
          </p:cNvSpPr>
          <p:nvPr>
            <p:ph idx="1"/>
          </p:nvPr>
        </p:nvSpPr>
        <p:spPr/>
        <p:txBody>
          <a:bodyPr>
            <a:normAutofit/>
          </a:bodyPr>
          <a:p>
            <a:pPr marL="0" indent="0" fontAlgn="auto">
              <a:lnSpc>
                <a:spcPct val="150000"/>
              </a:lnSpc>
              <a:buNone/>
            </a:pPr>
            <a:r>
              <a:rPr lang="en-US" altLang="zh-CN">
                <a:sym typeface="+mn-ea"/>
              </a:rPr>
              <a:t>1</a:t>
            </a:r>
            <a:r>
              <a:rPr lang="zh-CN" altLang="en-US">
                <a:sym typeface="+mn-ea"/>
              </a:rPr>
              <a:t>.解释</a:t>
            </a:r>
            <a:endParaRPr lang="zh-CN" altLang="en-US"/>
          </a:p>
          <a:p>
            <a:pPr marL="0" indent="0" fontAlgn="auto">
              <a:lnSpc>
                <a:spcPct val="150000"/>
              </a:lnSpc>
              <a:buNone/>
            </a:pPr>
            <a:r>
              <a:rPr lang="zh-CN" altLang="en-US">
                <a:sym typeface="+mn-ea"/>
              </a:rPr>
              <a:t>    </a:t>
            </a:r>
            <a:r>
              <a:rPr lang="en-US" altLang="zh-CN">
                <a:sym typeface="+mn-ea"/>
              </a:rPr>
              <a:t> </a:t>
            </a:r>
            <a:r>
              <a:rPr lang="zh-CN" altLang="en-US">
                <a:sym typeface="+mn-ea"/>
              </a:rPr>
              <a:t>解释是指咨询师向来访者指出其行为、思想或情感背后潜藏着的本质意义。解释是精神分析中最常使用的技术，目的是让来访者正视他所回避的东西或尚未意识到的东西，把无意识之中的内容变成意识的。</a:t>
            </a:r>
            <a:endParaRPr lang="zh-CN" altLang="en-US">
              <a:sym typeface="+mn-ea"/>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一、精神分析疗法</a:t>
            </a:r>
            <a:endParaRPr lang="zh-CN" altLang="en-US"/>
          </a:p>
        </p:txBody>
      </p:sp>
      <p:sp>
        <p:nvSpPr>
          <p:cNvPr id="3" name="内容占位符 2"/>
          <p:cNvSpPr>
            <a:spLocks noGrp="1"/>
          </p:cNvSpPr>
          <p:nvPr>
            <p:ph idx="1"/>
          </p:nvPr>
        </p:nvSpPr>
        <p:spPr>
          <a:xfrm>
            <a:off x="884555" y="1925955"/>
            <a:ext cx="6715125" cy="4589145"/>
          </a:xfrm>
        </p:spPr>
        <p:txBody>
          <a:bodyPr>
            <a:normAutofit fontScale="80000"/>
          </a:bodyPr>
          <a:p>
            <a:pPr marL="0" indent="0" fontAlgn="auto">
              <a:lnSpc>
                <a:spcPct val="150000"/>
              </a:lnSpc>
              <a:buNone/>
            </a:pPr>
            <a:r>
              <a:rPr lang="en-US" altLang="zh-CN">
                <a:sym typeface="+mn-ea"/>
              </a:rPr>
              <a:t>2</a:t>
            </a:r>
            <a:r>
              <a:rPr lang="zh-CN" altLang="en-US">
                <a:sym typeface="+mn-ea"/>
              </a:rPr>
              <a:t>.自由联想</a:t>
            </a:r>
            <a:endParaRPr lang="zh-CN" altLang="en-US">
              <a:sym typeface="+mn-ea"/>
            </a:endParaRPr>
          </a:p>
          <a:p>
            <a:pPr marL="0" indent="0" fontAlgn="auto">
              <a:lnSpc>
                <a:spcPct val="150000"/>
              </a:lnSpc>
              <a:buNone/>
            </a:pPr>
            <a:r>
              <a:rPr lang="en-US" altLang="zh-CN">
                <a:sym typeface="+mn-ea"/>
              </a:rPr>
              <a:t>      </a:t>
            </a:r>
            <a:r>
              <a:rPr lang="zh-CN" altLang="en-US">
                <a:sym typeface="+mn-ea"/>
              </a:rPr>
              <a:t>自由联想的具体操作是：让来访者很舒适地躺着或坐好，把自己想到的（进入头脑中的）一切都讲出来，不论其如何微不足道、荒诞不经，甚至有伤大雅；接着，咨询师对来访者报告的材料进行分析和解释，发掘其压抑在潜意识内的情结或心理冲突，把他们带到意识层面，使来访者对此有所领悟，并重新建立现实性的健康心理。</a:t>
            </a:r>
            <a:endParaRPr lang="zh-CN" altLang="en-US">
              <a:sym typeface="+mn-ea"/>
            </a:endParaRPr>
          </a:p>
        </p:txBody>
      </p:sp>
      <p:pic>
        <p:nvPicPr>
          <p:cNvPr id="5" name="图片 4"/>
          <p:cNvPicPr>
            <a:picLocks noChangeAspect="1"/>
          </p:cNvPicPr>
          <p:nvPr/>
        </p:nvPicPr>
        <p:blipFill>
          <a:blip r:embed="rId1"/>
          <a:stretch>
            <a:fillRect/>
          </a:stretch>
        </p:blipFill>
        <p:spPr>
          <a:xfrm>
            <a:off x="7899400" y="2114550"/>
            <a:ext cx="4762500" cy="3571875"/>
          </a:xfrm>
          <a:prstGeom prst="round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一、精神分析疗法</a:t>
            </a:r>
            <a:endParaRPr lang="zh-CN" altLang="en-US"/>
          </a:p>
        </p:txBody>
      </p:sp>
      <p:sp>
        <p:nvSpPr>
          <p:cNvPr id="3" name="内容占位符 2"/>
          <p:cNvSpPr>
            <a:spLocks noGrp="1"/>
          </p:cNvSpPr>
          <p:nvPr>
            <p:ph idx="1"/>
          </p:nvPr>
        </p:nvSpPr>
        <p:spPr>
          <a:xfrm>
            <a:off x="884555" y="1925955"/>
            <a:ext cx="8579485" cy="4589145"/>
          </a:xfrm>
        </p:spPr>
        <p:txBody>
          <a:bodyPr>
            <a:normAutofit lnSpcReduction="10000"/>
          </a:bodyPr>
          <a:p>
            <a:pPr marL="0" indent="0" fontAlgn="auto">
              <a:lnSpc>
                <a:spcPct val="150000"/>
              </a:lnSpc>
              <a:buNone/>
            </a:pPr>
            <a:r>
              <a:rPr lang="en-US" altLang="zh-CN">
                <a:sym typeface="+mn-ea"/>
              </a:rPr>
              <a:t>3</a:t>
            </a:r>
            <a:r>
              <a:rPr lang="zh-CN" altLang="en-US">
                <a:sym typeface="+mn-ea"/>
              </a:rPr>
              <a:t>.释梦</a:t>
            </a:r>
            <a:endParaRPr lang="zh-CN" altLang="en-US">
              <a:sym typeface="+mn-ea"/>
            </a:endParaRPr>
          </a:p>
          <a:p>
            <a:pPr marL="0" indent="0" fontAlgn="auto">
              <a:lnSpc>
                <a:spcPct val="150000"/>
              </a:lnSpc>
              <a:buNone/>
            </a:pPr>
            <a:r>
              <a:rPr lang="zh-CN" altLang="en-US">
                <a:sym typeface="+mn-ea"/>
              </a:rPr>
              <a:t>    </a:t>
            </a:r>
            <a:r>
              <a:rPr lang="en-US" altLang="zh-CN">
                <a:sym typeface="+mn-ea"/>
              </a:rPr>
              <a:t> </a:t>
            </a:r>
            <a:r>
              <a:rPr lang="en-US" altLang="zh-CN" sz="2400">
                <a:sym typeface="+mn-ea"/>
              </a:rPr>
              <a:t> </a:t>
            </a:r>
            <a:r>
              <a:rPr lang="zh-CN" altLang="en-US" sz="2400">
                <a:sym typeface="+mn-ea"/>
              </a:rPr>
              <a:t>释梦是精神分析流派了解潜意识的一种手段。在精神分析的理论中，梦不是偶然形成的联想，而是被压抑的欲望，是通往潜意识的桥梁。</a:t>
            </a:r>
            <a:endParaRPr lang="zh-CN" altLang="en-US" sz="2400">
              <a:sym typeface="+mn-ea"/>
            </a:endParaRPr>
          </a:p>
          <a:p>
            <a:pPr marL="0" indent="0" fontAlgn="auto">
              <a:lnSpc>
                <a:spcPct val="150000"/>
              </a:lnSpc>
              <a:buNone/>
            </a:pPr>
            <a:r>
              <a:rPr lang="zh-CN" altLang="en-US" sz="2400">
                <a:sym typeface="+mn-ea"/>
              </a:rPr>
              <a:t> </a:t>
            </a:r>
            <a:r>
              <a:rPr lang="en-US" altLang="zh-CN" sz="2400">
                <a:sym typeface="+mn-ea"/>
              </a:rPr>
              <a:t>    </a:t>
            </a:r>
            <a:r>
              <a:rPr lang="zh-CN" altLang="en-US" sz="2400">
                <a:sym typeface="+mn-ea"/>
              </a:rPr>
              <a:t>对梦的解释和分析就是把显梦的重重化妆层层揭开，寻找其隐义。</a:t>
            </a:r>
            <a:endParaRPr lang="zh-CN" altLang="en-US" sz="2400">
              <a:sym typeface="+mn-ea"/>
            </a:endParaRPr>
          </a:p>
        </p:txBody>
      </p:sp>
      <p:pic>
        <p:nvPicPr>
          <p:cNvPr id="4" name="图片 3"/>
          <p:cNvPicPr>
            <a:picLocks noChangeAspect="1"/>
          </p:cNvPicPr>
          <p:nvPr/>
        </p:nvPicPr>
        <p:blipFill>
          <a:blip r:embed="rId1"/>
          <a:stretch>
            <a:fillRect/>
          </a:stretch>
        </p:blipFill>
        <p:spPr>
          <a:xfrm>
            <a:off x="9309735" y="1311910"/>
            <a:ext cx="3371215" cy="4495800"/>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一、精神分析疗法</a:t>
            </a:r>
            <a:endParaRPr lang="zh-CN" altLang="en-US"/>
          </a:p>
        </p:txBody>
      </p:sp>
      <p:sp>
        <p:nvSpPr>
          <p:cNvPr id="3" name="内容占位符 2"/>
          <p:cNvSpPr>
            <a:spLocks noGrp="1"/>
          </p:cNvSpPr>
          <p:nvPr>
            <p:ph idx="1"/>
          </p:nvPr>
        </p:nvSpPr>
        <p:spPr/>
        <p:txBody>
          <a:bodyPr>
            <a:normAutofit/>
          </a:bodyPr>
          <a:p>
            <a:pPr marL="0" indent="0" fontAlgn="auto">
              <a:lnSpc>
                <a:spcPct val="150000"/>
              </a:lnSpc>
              <a:buNone/>
            </a:pPr>
            <a:r>
              <a:rPr lang="en-US" altLang="zh-CN">
                <a:sym typeface="+mn-ea"/>
              </a:rPr>
              <a:t>4</a:t>
            </a:r>
            <a:r>
              <a:rPr lang="zh-CN" altLang="en-US">
                <a:sym typeface="+mn-ea"/>
              </a:rPr>
              <a:t>.阻抗</a:t>
            </a:r>
            <a:endParaRPr lang="zh-CN" altLang="en-US">
              <a:sym typeface="+mn-ea"/>
            </a:endParaRPr>
          </a:p>
          <a:p>
            <a:pPr marL="0" indent="0" fontAlgn="auto">
              <a:lnSpc>
                <a:spcPct val="150000"/>
              </a:lnSpc>
              <a:buNone/>
            </a:pPr>
            <a:r>
              <a:rPr lang="zh-CN" altLang="en-US">
                <a:sym typeface="+mn-ea"/>
              </a:rPr>
              <a:t>    </a:t>
            </a:r>
            <a:r>
              <a:rPr lang="en-US" altLang="zh-CN">
                <a:sym typeface="+mn-ea"/>
              </a:rPr>
              <a:t>  </a:t>
            </a:r>
            <a:r>
              <a:rPr lang="zh-CN" altLang="en-US" sz="2400">
                <a:sym typeface="+mn-ea"/>
              </a:rPr>
              <a:t>阻抗通常是指来访者在自由联想过程中对使人焦虑的记忆与认知的压抑。</a:t>
            </a:r>
            <a:endParaRPr lang="zh-CN" altLang="en-US" sz="2400">
              <a:sym typeface="+mn-ea"/>
            </a:endParaRPr>
          </a:p>
          <a:p>
            <a:pPr marL="0" indent="0" fontAlgn="auto">
              <a:lnSpc>
                <a:spcPct val="150000"/>
              </a:lnSpc>
              <a:buNone/>
            </a:pPr>
            <a:r>
              <a:rPr lang="zh-CN" altLang="en-US" sz="2400">
                <a:sym typeface="+mn-ea"/>
              </a:rPr>
              <a:t> </a:t>
            </a:r>
            <a:r>
              <a:rPr lang="en-US" altLang="zh-CN" sz="2400">
                <a:sym typeface="+mn-ea"/>
              </a:rPr>
              <a:t>     </a:t>
            </a:r>
            <a:r>
              <a:rPr lang="zh-CN" altLang="en-US" sz="2400">
                <a:sym typeface="+mn-ea"/>
              </a:rPr>
              <a:t>在实际治疗过程中，咨询师需对阻抗产生的原因进行分析，帮助来访者真正认清和承认阻抗，从而推进治疗的进展。</a:t>
            </a:r>
            <a:endParaRPr lang="zh-CN" altLang="en-US" sz="2400">
              <a:sym typeface="+mn-ea"/>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一、精神分析疗法</a:t>
            </a:r>
            <a:endParaRPr lang="zh-CN" altLang="en-US"/>
          </a:p>
        </p:txBody>
      </p:sp>
      <p:sp>
        <p:nvSpPr>
          <p:cNvPr id="3" name="内容占位符 2"/>
          <p:cNvSpPr>
            <a:spLocks noGrp="1"/>
          </p:cNvSpPr>
          <p:nvPr>
            <p:ph idx="1"/>
          </p:nvPr>
        </p:nvSpPr>
        <p:spPr>
          <a:xfrm>
            <a:off x="884555" y="1638935"/>
            <a:ext cx="11090275" cy="4876165"/>
          </a:xfrm>
        </p:spPr>
        <p:txBody>
          <a:bodyPr>
            <a:normAutofit fontScale="90000"/>
          </a:bodyPr>
          <a:p>
            <a:pPr marL="0" indent="0" fontAlgn="auto">
              <a:lnSpc>
                <a:spcPct val="150000"/>
              </a:lnSpc>
              <a:buNone/>
            </a:pPr>
            <a:r>
              <a:rPr lang="en-US" altLang="zh-CN">
                <a:sym typeface="+mn-ea"/>
              </a:rPr>
              <a:t>5</a:t>
            </a:r>
            <a:r>
              <a:rPr lang="zh-CN" altLang="en-US">
                <a:sym typeface="+mn-ea"/>
              </a:rPr>
              <a:t>.移情</a:t>
            </a:r>
            <a:endParaRPr lang="zh-CN" altLang="en-US">
              <a:sym typeface="+mn-ea"/>
            </a:endParaRPr>
          </a:p>
          <a:p>
            <a:pPr marL="0" indent="0" fontAlgn="auto">
              <a:lnSpc>
                <a:spcPct val="150000"/>
              </a:lnSpc>
              <a:buNone/>
            </a:pPr>
            <a:r>
              <a:rPr lang="zh-CN" altLang="en-US">
                <a:sym typeface="+mn-ea"/>
              </a:rPr>
              <a:t>    </a:t>
            </a:r>
            <a:r>
              <a:rPr lang="en-US" altLang="zh-CN">
                <a:sym typeface="+mn-ea"/>
              </a:rPr>
              <a:t>  </a:t>
            </a:r>
            <a:r>
              <a:rPr lang="zh-CN" altLang="en-US">
                <a:sym typeface="+mn-ea"/>
              </a:rPr>
              <a:t>移情是指在咨询过程中来访者会把过去生活经历中对某些重要人物的情感转移到咨询师身上。移情分为正移情和负移情。</a:t>
            </a:r>
            <a:endParaRPr lang="zh-CN" altLang="en-US">
              <a:sym typeface="+mn-ea"/>
            </a:endParaRPr>
          </a:p>
          <a:p>
            <a:pPr marL="0" indent="0" fontAlgn="auto">
              <a:lnSpc>
                <a:spcPct val="150000"/>
              </a:lnSpc>
              <a:buNone/>
            </a:pPr>
            <a:r>
              <a:rPr lang="en-US" altLang="zh-CN">
                <a:sym typeface="+mn-ea"/>
              </a:rPr>
              <a:t>      </a:t>
            </a:r>
            <a:r>
              <a:rPr lang="zh-CN" altLang="en-US">
                <a:sym typeface="+mn-ea"/>
              </a:rPr>
              <a:t>正移情是指来访者向咨询师表现出友爱、依恋、顺从等态度。</a:t>
            </a:r>
            <a:endParaRPr lang="zh-CN" altLang="en-US">
              <a:sym typeface="+mn-ea"/>
            </a:endParaRPr>
          </a:p>
          <a:p>
            <a:pPr marL="0" indent="0" fontAlgn="auto">
              <a:lnSpc>
                <a:spcPct val="150000"/>
              </a:lnSpc>
              <a:buNone/>
            </a:pPr>
            <a:r>
              <a:rPr lang="en-US" altLang="zh-CN">
                <a:sym typeface="+mn-ea"/>
              </a:rPr>
              <a:t>      </a:t>
            </a:r>
            <a:r>
              <a:rPr lang="zh-CN" altLang="en-US">
                <a:sym typeface="+mn-ea"/>
              </a:rPr>
              <a:t>负移情则是表现出不满、敌对、不配合、被动、轻视等态度。</a:t>
            </a:r>
            <a:endParaRPr lang="zh-CN" altLang="en-US">
              <a:sym typeface="+mn-ea"/>
            </a:endParaRPr>
          </a:p>
          <a:p>
            <a:pPr marL="0" indent="0" fontAlgn="auto">
              <a:lnSpc>
                <a:spcPct val="150000"/>
              </a:lnSpc>
              <a:buNone/>
            </a:pPr>
            <a:r>
              <a:rPr lang="en-US" altLang="zh-CN">
                <a:sym typeface="+mn-ea"/>
              </a:rPr>
              <a:t>      </a:t>
            </a:r>
            <a:r>
              <a:rPr lang="zh-CN" altLang="en-US">
                <a:sym typeface="+mn-ea"/>
              </a:rPr>
              <a:t>出现移情是心理咨询过程中的正常现象，咨询师可以透过移情了解来访者对其重要他人的情绪反应，进而引导来访者领悟，使移情成为治疗的推动力。</a:t>
            </a:r>
            <a:endParaRPr lang="zh-CN" altLang="en-US">
              <a:sym typeface="+mn-ea"/>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二、行为疗法</a:t>
            </a:r>
            <a:endParaRPr lang="zh-CN" altLang="en-US"/>
          </a:p>
        </p:txBody>
      </p:sp>
      <p:sp>
        <p:nvSpPr>
          <p:cNvPr id="3" name="内容占位符 2"/>
          <p:cNvSpPr>
            <a:spLocks noGrp="1"/>
          </p:cNvSpPr>
          <p:nvPr>
            <p:ph idx="1"/>
          </p:nvPr>
        </p:nvSpPr>
        <p:spPr/>
        <p:txBody>
          <a:bodyPr>
            <a:normAutofit lnSpcReduction="10000"/>
          </a:bodyPr>
          <a:p>
            <a:pPr fontAlgn="auto">
              <a:lnSpc>
                <a:spcPct val="150000"/>
              </a:lnSpc>
            </a:pPr>
            <a:r>
              <a:rPr lang="zh-CN" altLang="en-US">
                <a:sym typeface="+mn-ea"/>
              </a:rPr>
              <a:t>行为治疗就是以实验心理学及心理学中行为学派的理论和观点为基础，按照一定的治疗程序，来消除个体非适应性行为的治疗方法，往往具有针对性强、易操作、疗程短、见效快等特点。</a:t>
            </a:r>
            <a:endParaRPr lang="zh-CN" altLang="en-US">
              <a:sym typeface="+mn-ea"/>
            </a:endParaRPr>
          </a:p>
          <a:p>
            <a:pPr fontAlgn="auto">
              <a:lnSpc>
                <a:spcPct val="150000"/>
              </a:lnSpc>
            </a:pPr>
            <a:r>
              <a:rPr lang="zh-CN" altLang="en-US">
                <a:sym typeface="+mn-ea"/>
              </a:rPr>
              <a:t>常用的行为治疗方法包括满灌疗法、厌恶疗法、系统脱敏疗法、模仿疗法、放松疗法等。</a:t>
            </a:r>
            <a:endParaRPr lang="zh-CN" altLang="en-US">
              <a:sym typeface="+mn-ea"/>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二、行为疗法</a:t>
            </a:r>
            <a:endParaRPr lang="zh-CN" altLang="en-US"/>
          </a:p>
        </p:txBody>
      </p:sp>
      <p:sp>
        <p:nvSpPr>
          <p:cNvPr id="3" name="内容占位符 2"/>
          <p:cNvSpPr>
            <a:spLocks noGrp="1"/>
          </p:cNvSpPr>
          <p:nvPr>
            <p:ph idx="1"/>
          </p:nvPr>
        </p:nvSpPr>
        <p:spPr/>
        <p:txBody>
          <a:bodyPr>
            <a:normAutofit/>
          </a:bodyPr>
          <a:p>
            <a:pPr marL="0" indent="0" fontAlgn="auto">
              <a:lnSpc>
                <a:spcPct val="150000"/>
              </a:lnSpc>
              <a:buNone/>
            </a:pPr>
            <a:r>
              <a:rPr lang="zh-CN" altLang="en-US"/>
              <a:t>（</a:t>
            </a:r>
            <a:r>
              <a:rPr lang="zh-CN" altLang="en-US"/>
              <a:t>一）满灌疗法</a:t>
            </a:r>
            <a:endParaRPr lang="zh-CN" altLang="en-US"/>
          </a:p>
          <a:p>
            <a:pPr marL="0" indent="0" fontAlgn="auto">
              <a:lnSpc>
                <a:spcPct val="150000"/>
              </a:lnSpc>
              <a:buNone/>
            </a:pPr>
            <a:r>
              <a:rPr lang="zh-CN" altLang="en-US"/>
              <a:t>    </a:t>
            </a:r>
            <a:r>
              <a:rPr lang="en-US" altLang="zh-CN"/>
              <a:t>  </a:t>
            </a:r>
            <a:r>
              <a:rPr lang="zh-CN" altLang="en-US"/>
              <a:t>满灌疗法又称为“暴露疗法”、“冲击疗法”，主要通过鼓励来访者直接接触引起焦虑、恐怖的情境，坚持到紧张、恐惧感觉消失的一种快速的行为治疗方法。</a:t>
            </a:r>
            <a:endParaRPr lang="zh-CN" altLang="en-US"/>
          </a:p>
          <a:p>
            <a:pPr marL="0" indent="0" fontAlgn="auto">
              <a:lnSpc>
                <a:spcPct val="150000"/>
              </a:lnSpc>
              <a:buNone/>
            </a:pPr>
            <a:r>
              <a:rPr lang="zh-CN" altLang="en-US"/>
              <a:t> </a:t>
            </a:r>
            <a:r>
              <a:rPr lang="en-US" altLang="zh-CN"/>
              <a:t>     </a:t>
            </a:r>
            <a:r>
              <a:rPr lang="zh-CN" altLang="en-US">
                <a:sym typeface="+mn-ea"/>
              </a:rPr>
              <a:t>满灌疗法</a:t>
            </a:r>
            <a:r>
              <a:rPr lang="zh-CN" altLang="en-US"/>
              <a:t>认为，一旦个体正视恐惧，恐惧就会减轻。来访者与其逃避引起焦虑和恐惧的情境，不如面对它。</a:t>
            </a:r>
            <a:endParaRPr lang="zh-CN" alt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二、行为疗法</a:t>
            </a:r>
            <a:endParaRPr lang="zh-CN" altLang="en-US"/>
          </a:p>
        </p:txBody>
      </p:sp>
      <p:sp>
        <p:nvSpPr>
          <p:cNvPr id="3" name="内容占位符 2"/>
          <p:cNvSpPr>
            <a:spLocks noGrp="1"/>
          </p:cNvSpPr>
          <p:nvPr>
            <p:ph idx="1"/>
          </p:nvPr>
        </p:nvSpPr>
        <p:spPr/>
        <p:txBody>
          <a:bodyPr>
            <a:normAutofit lnSpcReduction="10000"/>
          </a:bodyPr>
          <a:p>
            <a:pPr marL="0" indent="0">
              <a:buNone/>
            </a:pPr>
            <a:r>
              <a:rPr lang="zh-CN" altLang="en-US"/>
              <a:t>（</a:t>
            </a:r>
            <a:r>
              <a:rPr lang="zh-CN" altLang="en-US"/>
              <a:t>二）厌恶疗法</a:t>
            </a:r>
            <a:endParaRPr lang="zh-CN" altLang="en-US"/>
          </a:p>
          <a:p>
            <a:pPr marL="0" indent="0" fontAlgn="auto">
              <a:lnSpc>
                <a:spcPct val="150000"/>
              </a:lnSpc>
              <a:buNone/>
            </a:pPr>
            <a:r>
              <a:rPr lang="zh-CN" altLang="en-US"/>
              <a:t>      厌恶疗法指采用条件反射的方法，在来访者出现不适应性的目标行为时，对其进行不愉快的或惩罚性的刺激，使其产生厌恶的心理或生理反应并与不适行为建立起条件联系，从而戒除不适应行为。</a:t>
            </a:r>
            <a:endParaRPr lang="zh-CN" altLang="en-US"/>
          </a:p>
          <a:p>
            <a:pPr marL="0" indent="0" fontAlgn="auto">
              <a:lnSpc>
                <a:spcPct val="150000"/>
              </a:lnSpc>
              <a:buNone/>
            </a:pPr>
            <a:r>
              <a:rPr lang="zh-CN" altLang="en-US"/>
              <a:t> </a:t>
            </a:r>
            <a:r>
              <a:rPr lang="en-US" altLang="zh-CN"/>
              <a:t>    </a:t>
            </a:r>
            <a:r>
              <a:rPr lang="zh-CN" altLang="en-US"/>
              <a:t>常用的厌恶刺激有物理刺激、药物刺激、想象刺激等。</a:t>
            </a:r>
            <a:endParaRPr lang="zh-CN"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95" y="880021"/>
            <a:ext cx="12857163" cy="54726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7605185" y="1672109"/>
            <a:ext cx="3816424" cy="3816424"/>
          </a:xfrm>
          <a:prstGeom prst="rect">
            <a:avLst/>
          </a:prstGeom>
          <a:blipFill dpi="0" rotWithShape="1">
            <a:blip r:embed="rId1"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0605839" y="4948070"/>
            <a:ext cx="1631540" cy="1631540"/>
          </a:xfrm>
          <a:prstGeom prst="rect">
            <a:avLst/>
          </a:prstGeom>
          <a:blipFill dpi="0" rotWithShape="1">
            <a:blip r:embed="rId2"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32"/>
          <p:cNvSpPr txBox="1"/>
          <p:nvPr/>
        </p:nvSpPr>
        <p:spPr>
          <a:xfrm>
            <a:off x="524738" y="1744391"/>
            <a:ext cx="6912768" cy="3449955"/>
          </a:xfrm>
          <a:prstGeom prst="rect">
            <a:avLst/>
          </a:prstGeom>
          <a:noFill/>
        </p:spPr>
        <p:txBody>
          <a:bodyPr wrap="square" rtlCol="0">
            <a:spAutoFit/>
          </a:bodyPr>
          <a:lstStyle/>
          <a:p>
            <a:pPr algn="just">
              <a:lnSpc>
                <a:spcPct val="130000"/>
              </a:lnSpc>
            </a:pPr>
            <a:r>
              <a:rPr sz="2800" dirty="0">
                <a:solidFill>
                  <a:schemeClr val="bg1"/>
                </a:solidFill>
                <a:latin typeface="华文中宋" panose="02010600040101010101" pitchFamily="2" charset="-122"/>
                <a:ea typeface="华文中宋" panose="02010600040101010101" pitchFamily="2" charset="-122"/>
                <a:sym typeface="Arial" panose="020B0604020202020204" pitchFamily="34" charset="0"/>
              </a:rPr>
              <a:t>1.正确认识心理咨询，消除对心理咨询的偏见；</a:t>
            </a:r>
            <a:endParaRPr sz="2800" dirty="0">
              <a:solidFill>
                <a:schemeClr val="bg1"/>
              </a:solidFill>
              <a:latin typeface="华文中宋" panose="02010600040101010101" pitchFamily="2" charset="-122"/>
              <a:ea typeface="华文中宋" panose="02010600040101010101" pitchFamily="2" charset="-122"/>
              <a:sym typeface="Arial" panose="020B0604020202020204" pitchFamily="34" charset="0"/>
            </a:endParaRPr>
          </a:p>
          <a:p>
            <a:pPr algn="just">
              <a:lnSpc>
                <a:spcPct val="130000"/>
              </a:lnSpc>
            </a:pPr>
            <a:r>
              <a:rPr sz="2800" dirty="0">
                <a:solidFill>
                  <a:schemeClr val="bg1"/>
                </a:solidFill>
                <a:latin typeface="华文中宋" panose="02010600040101010101" pitchFamily="2" charset="-122"/>
                <a:ea typeface="华文中宋" panose="02010600040101010101" pitchFamily="2" charset="-122"/>
                <a:sym typeface="Arial" panose="020B0604020202020204" pitchFamily="34" charset="0"/>
              </a:rPr>
              <a:t>2.了解心理咨询的作用，遇到心理困扰会寻求专业帮助；</a:t>
            </a:r>
            <a:endParaRPr sz="2800" dirty="0">
              <a:solidFill>
                <a:schemeClr val="bg1"/>
              </a:solidFill>
              <a:latin typeface="华文中宋" panose="02010600040101010101" pitchFamily="2" charset="-122"/>
              <a:ea typeface="华文中宋" panose="02010600040101010101" pitchFamily="2" charset="-122"/>
              <a:sym typeface="Arial" panose="020B0604020202020204" pitchFamily="34" charset="0"/>
            </a:endParaRPr>
          </a:p>
          <a:p>
            <a:pPr algn="just">
              <a:lnSpc>
                <a:spcPct val="130000"/>
              </a:lnSpc>
            </a:pPr>
            <a:r>
              <a:rPr sz="2800" dirty="0">
                <a:solidFill>
                  <a:schemeClr val="bg1"/>
                </a:solidFill>
                <a:latin typeface="华文中宋" panose="02010600040101010101" pitchFamily="2" charset="-122"/>
                <a:ea typeface="华文中宋" panose="02010600040101010101" pitchFamily="2" charset="-122"/>
                <a:sym typeface="Arial" panose="020B0604020202020204" pitchFamily="34" charset="0"/>
              </a:rPr>
              <a:t>3.理解心理咨询的原理和方法，提升自身心理健康素质。</a:t>
            </a:r>
            <a:endParaRPr sz="2800" dirty="0">
              <a:solidFill>
                <a:schemeClr val="bg1"/>
              </a:solidFill>
              <a:latin typeface="华文中宋" panose="02010600040101010101" pitchFamily="2" charset="-122"/>
              <a:ea typeface="华文中宋" panose="02010600040101010101" pitchFamily="2" charset="-122"/>
              <a:sym typeface="Arial" panose="020B0604020202020204" pitchFamily="34" charset="0"/>
            </a:endParaRPr>
          </a:p>
        </p:txBody>
      </p:sp>
      <p:sp>
        <p:nvSpPr>
          <p:cNvPr id="8" name="文本框 7"/>
          <p:cNvSpPr txBox="1"/>
          <p:nvPr/>
        </p:nvSpPr>
        <p:spPr>
          <a:xfrm>
            <a:off x="372972" y="228647"/>
            <a:ext cx="2964741" cy="651374"/>
          </a:xfrm>
          <a:prstGeom prst="rect">
            <a:avLst/>
          </a:prstGeom>
          <a:noFill/>
        </p:spPr>
        <p:txBody>
          <a:bodyPr wrap="none" lIns="96434" tIns="48217" rIns="96434" bIns="48217" rtlCol="0">
            <a:spAutoFit/>
          </a:bodyPr>
          <a:lstStyle/>
          <a:p>
            <a:pPr defTabSz="964565"/>
            <a:r>
              <a:rPr lang="en-US" altLang="zh-CN" sz="36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a:t>
            </a:r>
            <a:r>
              <a:rPr lang="zh-CN" altLang="en-US" sz="36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学习目标</a:t>
            </a:r>
            <a:r>
              <a:rPr lang="en-US" altLang="zh-CN" sz="36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a:t>
            </a:r>
            <a:endParaRPr lang="zh-CN" altLang="en-US" sz="3600" dirty="0">
              <a:solidFill>
                <a:srgbClr val="E7E6E6">
                  <a:lumMod val="25000"/>
                </a:srgbClr>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499"/>
                                          </p:stCondLst>
                                        </p:cTn>
                                        <p:tgtEl>
                                          <p:spTgt spid="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499"/>
                                          </p:stCondLst>
                                        </p:cTn>
                                        <p:tgtEl>
                                          <p:spTgt spid="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41" presetClass="entr" presetSubtype="0" fill="hold" grpId="0" nodeType="clickEffect">
                                  <p:stCondLst>
                                    <p:cond delay="0"/>
                                  </p:stCondLst>
                                  <p:iterate type="lt">
                                    <p:tmPct val="10000"/>
                                  </p:iterate>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5"/>
                                        </p:tgtEl>
                                        <p:attrNameLst>
                                          <p:attrName>ppt_y</p:attrName>
                                        </p:attrNameLst>
                                      </p:cBhvr>
                                      <p:tavLst>
                                        <p:tav tm="0">
                                          <p:val>
                                            <p:strVal val="#ppt_y"/>
                                          </p:val>
                                        </p:tav>
                                        <p:tav tm="100000">
                                          <p:val>
                                            <p:strVal val="#ppt_y"/>
                                          </p:val>
                                        </p:tav>
                                      </p:tavLst>
                                    </p:anim>
                                    <p:anim calcmode="lin" valueType="num">
                                      <p:cBhvr>
                                        <p:cTn id="22"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二、行为疗法</a:t>
            </a:r>
            <a:endParaRPr lang="zh-CN" altLang="en-US"/>
          </a:p>
        </p:txBody>
      </p:sp>
      <p:sp>
        <p:nvSpPr>
          <p:cNvPr id="3" name="内容占位符 2"/>
          <p:cNvSpPr>
            <a:spLocks noGrp="1"/>
          </p:cNvSpPr>
          <p:nvPr>
            <p:ph idx="1"/>
          </p:nvPr>
        </p:nvSpPr>
        <p:spPr>
          <a:xfrm>
            <a:off x="403225" y="1384300"/>
            <a:ext cx="6078220" cy="4589145"/>
          </a:xfrm>
        </p:spPr>
        <p:txBody>
          <a:bodyPr>
            <a:noAutofit/>
          </a:bodyPr>
          <a:p>
            <a:pPr marL="0" indent="0" fontAlgn="auto">
              <a:lnSpc>
                <a:spcPct val="150000"/>
              </a:lnSpc>
              <a:buNone/>
            </a:pPr>
            <a:r>
              <a:rPr lang="zh-CN" altLang="en-US" sz="2400"/>
              <a:t>（</a:t>
            </a:r>
            <a:r>
              <a:rPr lang="zh-CN" altLang="en-US" sz="2400"/>
              <a:t>三）系统脱敏法</a:t>
            </a:r>
            <a:endParaRPr lang="zh-CN" altLang="en-US" sz="2400"/>
          </a:p>
          <a:p>
            <a:pPr marL="0" indent="0" fontAlgn="auto">
              <a:lnSpc>
                <a:spcPct val="150000"/>
              </a:lnSpc>
              <a:buNone/>
            </a:pPr>
            <a:r>
              <a:rPr lang="zh-CN" altLang="en-US" sz="2000"/>
              <a:t>   </a:t>
            </a:r>
            <a:r>
              <a:rPr lang="en-US" altLang="zh-CN" sz="2000"/>
              <a:t>   </a:t>
            </a:r>
            <a:r>
              <a:rPr lang="zh-CN" altLang="en-US" sz="2000"/>
              <a:t>系统脱敏疗法指运用交互抑制原理，在系统的程序下，由轻到重地诱导来访者缓慢地暴露出导致焦虑、恐惧的情境，并通过心理的放松状态来对抗这种情绪，从而达到消除焦虑或恐惧的目的。</a:t>
            </a:r>
            <a:endParaRPr lang="zh-CN" altLang="en-US" sz="2000"/>
          </a:p>
          <a:p>
            <a:pPr marL="0" indent="0" fontAlgn="auto">
              <a:lnSpc>
                <a:spcPct val="150000"/>
              </a:lnSpc>
              <a:buNone/>
            </a:pPr>
            <a:r>
              <a:rPr lang="zh-CN" altLang="en-US" sz="2000"/>
              <a:t> </a:t>
            </a:r>
            <a:r>
              <a:rPr lang="en-US" altLang="zh-CN" sz="2000"/>
              <a:t>     </a:t>
            </a:r>
            <a:r>
              <a:rPr lang="zh-CN" altLang="en-US" sz="2000"/>
              <a:t>系统脱敏疗法包括放松训练、建立焦虑（或恐怖）等级表、系统脱敏三个程序，先让来访者在放松的状态下进行脱敏学习，而后按照设计的焦虑（或恐怖）等级表由小到大依次逐级脱敏。</a:t>
            </a:r>
            <a:endParaRPr lang="zh-CN" altLang="en-US" sz="2000"/>
          </a:p>
        </p:txBody>
      </p:sp>
      <p:pic>
        <p:nvPicPr>
          <p:cNvPr id="4" name="图片 3"/>
          <p:cNvPicPr>
            <a:picLocks noChangeAspect="1"/>
          </p:cNvPicPr>
          <p:nvPr/>
        </p:nvPicPr>
        <p:blipFill>
          <a:blip r:embed="rId1"/>
          <a:stretch>
            <a:fillRect/>
          </a:stretch>
        </p:blipFill>
        <p:spPr>
          <a:xfrm>
            <a:off x="6614160" y="1677035"/>
            <a:ext cx="6115685" cy="4166870"/>
          </a:xfrm>
          <a:prstGeom prst="rect">
            <a:avLst/>
          </a:prstGeom>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二、行为疗法</a:t>
            </a:r>
            <a:endParaRPr lang="zh-CN" altLang="en-US"/>
          </a:p>
        </p:txBody>
      </p:sp>
      <p:sp>
        <p:nvSpPr>
          <p:cNvPr id="3" name="内容占位符 2"/>
          <p:cNvSpPr>
            <a:spLocks noGrp="1"/>
          </p:cNvSpPr>
          <p:nvPr>
            <p:ph idx="1"/>
          </p:nvPr>
        </p:nvSpPr>
        <p:spPr/>
        <p:txBody>
          <a:bodyPr>
            <a:normAutofit/>
          </a:bodyPr>
          <a:p>
            <a:pPr marL="0" indent="0" fontAlgn="auto">
              <a:lnSpc>
                <a:spcPct val="150000"/>
              </a:lnSpc>
              <a:buNone/>
            </a:pPr>
            <a:r>
              <a:rPr lang="zh-CN" altLang="en-US"/>
              <a:t>（</a:t>
            </a:r>
            <a:r>
              <a:rPr lang="zh-CN" altLang="en-US"/>
              <a:t>四）模仿疗法</a:t>
            </a:r>
            <a:endParaRPr lang="zh-CN" altLang="en-US"/>
          </a:p>
          <a:p>
            <a:pPr marL="0" indent="0" fontAlgn="auto">
              <a:lnSpc>
                <a:spcPct val="150000"/>
              </a:lnSpc>
              <a:buNone/>
            </a:pPr>
            <a:r>
              <a:rPr lang="zh-CN" altLang="en-US"/>
              <a:t>     </a:t>
            </a:r>
            <a:r>
              <a:rPr lang="en-US" altLang="zh-CN"/>
              <a:t> </a:t>
            </a:r>
            <a:r>
              <a:rPr lang="zh-CN" altLang="en-US"/>
              <a:t>模仿疗法指让来访者观察、学习和模仿某种行为榜样，使其学习适应性行为，从而消除不适应行为，建立适应性行为模式的治疗方法。</a:t>
            </a:r>
            <a:r>
              <a:rPr lang="en-US" altLang="zh-CN"/>
              <a:t> </a:t>
            </a:r>
            <a:endParaRPr lang="en-US" altLang="zh-CN"/>
          </a:p>
          <a:p>
            <a:pPr marL="0" indent="0" fontAlgn="auto">
              <a:lnSpc>
                <a:spcPct val="150000"/>
              </a:lnSpc>
              <a:buNone/>
            </a:pPr>
            <a:r>
              <a:rPr lang="en-US" altLang="zh-CN"/>
              <a:t>      </a:t>
            </a:r>
            <a:r>
              <a:rPr lang="zh-CN" altLang="en-US"/>
              <a:t>模仿法被大量应用于儿童行为的训练，操作程序包括选择合适的治疗对象、设计示范行为和对正确模仿行为予以强化。</a:t>
            </a:r>
            <a:endParaRPr lang="zh-CN" alt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二、行为疗法</a:t>
            </a:r>
            <a:endParaRPr lang="zh-CN" altLang="en-US"/>
          </a:p>
        </p:txBody>
      </p:sp>
      <p:sp>
        <p:nvSpPr>
          <p:cNvPr id="3" name="内容占位符 2"/>
          <p:cNvSpPr>
            <a:spLocks noGrp="1"/>
          </p:cNvSpPr>
          <p:nvPr>
            <p:ph idx="1"/>
          </p:nvPr>
        </p:nvSpPr>
        <p:spPr>
          <a:xfrm>
            <a:off x="812483" y="1528128"/>
            <a:ext cx="11090275" cy="4589462"/>
          </a:xfrm>
        </p:spPr>
        <p:txBody>
          <a:bodyPr>
            <a:normAutofit lnSpcReduction="20000"/>
          </a:bodyPr>
          <a:p>
            <a:pPr marL="0" indent="0" fontAlgn="auto">
              <a:lnSpc>
                <a:spcPct val="150000"/>
              </a:lnSpc>
              <a:buNone/>
            </a:pPr>
            <a:r>
              <a:rPr lang="zh-CN" altLang="en-US"/>
              <a:t>（</a:t>
            </a:r>
            <a:r>
              <a:rPr lang="zh-CN" altLang="en-US"/>
              <a:t>五）放松疗法</a:t>
            </a:r>
            <a:endParaRPr lang="zh-CN" altLang="en-US"/>
          </a:p>
          <a:p>
            <a:pPr marL="0" indent="0" fontAlgn="auto">
              <a:lnSpc>
                <a:spcPct val="150000"/>
              </a:lnSpc>
              <a:buNone/>
            </a:pPr>
            <a:r>
              <a:rPr lang="zh-CN" altLang="en-US"/>
              <a:t>   </a:t>
            </a:r>
            <a:r>
              <a:rPr lang="en-US" altLang="zh-CN"/>
              <a:t>   </a:t>
            </a:r>
            <a:r>
              <a:rPr lang="zh-CN" altLang="en-US"/>
              <a:t>放松疗法指按一定的练习程序，学习有意识地控制或调节自身的心理生理活动，达到精神上及躯体上（骨骼肌）放松的治疗方法。</a:t>
            </a:r>
            <a:endParaRPr lang="zh-CN" altLang="en-US"/>
          </a:p>
          <a:p>
            <a:pPr marL="0" indent="0" fontAlgn="auto">
              <a:lnSpc>
                <a:spcPct val="150000"/>
              </a:lnSpc>
              <a:buNone/>
            </a:pPr>
            <a:r>
              <a:rPr lang="zh-CN" altLang="en-US"/>
              <a:t> </a:t>
            </a:r>
            <a:r>
              <a:rPr lang="en-US" altLang="zh-CN"/>
              <a:t>     </a:t>
            </a:r>
            <a:r>
              <a:rPr lang="zh-CN" altLang="en-US"/>
              <a:t>常见的方法有：渐进性肌肉放松、呼吸放松、自我催眠、静坐、生物反馈辅助下的放松等等。</a:t>
            </a:r>
            <a:endParaRPr lang="zh-CN" altLang="en-US"/>
          </a:p>
          <a:p>
            <a:pPr marL="0" indent="0" fontAlgn="auto">
              <a:lnSpc>
                <a:spcPct val="150000"/>
              </a:lnSpc>
              <a:buNone/>
            </a:pPr>
            <a:r>
              <a:rPr lang="en-US" altLang="zh-CN"/>
              <a:t>      </a:t>
            </a:r>
            <a:r>
              <a:rPr lang="zh-CN" altLang="en-US"/>
              <a:t>行为治疗的方法还有很多，在运用行为疗法时，要明确来访者问题的实质，并结合具体情况，设计切实可行的程序和进度去改变行为。</a:t>
            </a:r>
            <a:endParaRPr lang="zh-CN" altLang="en-US"/>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三、认知疗法</a:t>
            </a:r>
            <a:endParaRPr lang="zh-CN" altLang="en-US"/>
          </a:p>
        </p:txBody>
      </p:sp>
      <p:sp>
        <p:nvSpPr>
          <p:cNvPr id="3" name="内容占位符 2"/>
          <p:cNvSpPr>
            <a:spLocks noGrp="1"/>
          </p:cNvSpPr>
          <p:nvPr>
            <p:ph idx="1"/>
          </p:nvPr>
        </p:nvSpPr>
        <p:spPr/>
        <p:txBody>
          <a:bodyPr>
            <a:normAutofit lnSpcReduction="10000"/>
          </a:bodyPr>
          <a:p>
            <a:pPr marL="0" indent="0" fontAlgn="auto">
              <a:lnSpc>
                <a:spcPct val="150000"/>
              </a:lnSpc>
              <a:buNone/>
            </a:pPr>
            <a:r>
              <a:rPr lang="en-US" altLang="zh-CN"/>
              <a:t>      </a:t>
            </a:r>
            <a:r>
              <a:rPr lang="zh-CN" altLang="en-US"/>
              <a:t>认知疗法（有时也称认知行为疗法）是依据认知过程影响情感和行为的理论假设，通过认知和行为技术来改变患者不良认知的一类治疗方法。</a:t>
            </a:r>
            <a:endParaRPr lang="zh-CN" altLang="en-US"/>
          </a:p>
          <a:p>
            <a:pPr marL="0" indent="0" fontAlgn="auto">
              <a:lnSpc>
                <a:spcPct val="150000"/>
              </a:lnSpc>
              <a:buNone/>
            </a:pPr>
            <a:r>
              <a:rPr lang="zh-CN" altLang="en-US"/>
              <a:t> </a:t>
            </a:r>
            <a:r>
              <a:rPr lang="en-US" altLang="zh-CN"/>
              <a:t>      </a:t>
            </a:r>
            <a:r>
              <a:rPr lang="zh-CN" altLang="en-US"/>
              <a:t>认知疗法的代表性人物及理论有埃利斯的合理情绪行为疗法（REBT），贝克和雷米的认知疗法（CBT）和梅肯鲍姆的认知行为矫正技术等。</a:t>
            </a:r>
            <a:endParaRPr lang="zh-CN" altLang="en-U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三、认知疗法</a:t>
            </a:r>
            <a:endParaRPr lang="zh-CN" altLang="en-US"/>
          </a:p>
        </p:txBody>
      </p:sp>
      <p:sp>
        <p:nvSpPr>
          <p:cNvPr id="3" name="内容占位符 2"/>
          <p:cNvSpPr>
            <a:spLocks noGrp="1"/>
          </p:cNvSpPr>
          <p:nvPr>
            <p:ph idx="1"/>
          </p:nvPr>
        </p:nvSpPr>
        <p:spPr>
          <a:xfrm>
            <a:off x="884555" y="1607820"/>
            <a:ext cx="11366500" cy="4907280"/>
          </a:xfrm>
        </p:spPr>
        <p:txBody>
          <a:bodyPr>
            <a:normAutofit fontScale="80000"/>
          </a:bodyPr>
          <a:p>
            <a:pPr fontAlgn="auto">
              <a:lnSpc>
                <a:spcPct val="150000"/>
              </a:lnSpc>
            </a:pPr>
            <a:r>
              <a:rPr lang="zh-CN" altLang="en-US" sz="3400"/>
              <a:t>认知疗法的基本观点是：认知过程及其导致的错误观念是行为和情感的中介，适应不良的行为和情感与适应不良的认知有关。</a:t>
            </a:r>
            <a:endParaRPr lang="zh-CN" altLang="en-US" sz="3400"/>
          </a:p>
          <a:p>
            <a:pPr fontAlgn="auto">
              <a:lnSpc>
                <a:spcPct val="150000"/>
              </a:lnSpc>
            </a:pPr>
            <a:r>
              <a:rPr lang="zh-CN" altLang="en-US" sz="3400"/>
              <a:t>认知疗法具有四个主要特点</a:t>
            </a:r>
            <a:r>
              <a:rPr lang="zh-CN" altLang="en-US"/>
              <a:t>：</a:t>
            </a:r>
            <a:endParaRPr lang="zh-CN" altLang="en-US"/>
          </a:p>
          <a:p>
            <a:pPr marL="0" indent="0" fontAlgn="auto">
              <a:lnSpc>
                <a:spcPct val="150000"/>
              </a:lnSpc>
              <a:buNone/>
            </a:pPr>
            <a:r>
              <a:rPr lang="zh-CN" altLang="en-US"/>
              <a:t>（1）来访者和咨询师是合作关系；</a:t>
            </a:r>
            <a:endParaRPr lang="zh-CN" altLang="en-US"/>
          </a:p>
          <a:p>
            <a:pPr marL="0" indent="0" fontAlgn="auto">
              <a:lnSpc>
                <a:spcPct val="150000"/>
              </a:lnSpc>
              <a:buNone/>
            </a:pPr>
            <a:r>
              <a:rPr lang="zh-CN" altLang="en-US"/>
              <a:t>（2）假设心理痛苦在很大程度上是认知过程发生机能障碍的结果；</a:t>
            </a:r>
            <a:endParaRPr lang="zh-CN" altLang="en-US"/>
          </a:p>
          <a:p>
            <a:pPr marL="0" indent="0" fontAlgn="auto">
              <a:lnSpc>
                <a:spcPct val="150000"/>
              </a:lnSpc>
              <a:buNone/>
            </a:pPr>
            <a:r>
              <a:rPr lang="zh-CN" altLang="en-US"/>
              <a:t>（3）强调改变认知，从而产生情感与行为方面的改变；</a:t>
            </a:r>
            <a:endParaRPr lang="zh-CN" altLang="en-US"/>
          </a:p>
          <a:p>
            <a:pPr marL="0" indent="0" fontAlgn="auto">
              <a:lnSpc>
                <a:spcPct val="150000"/>
              </a:lnSpc>
              <a:buNone/>
            </a:pPr>
            <a:r>
              <a:rPr lang="zh-CN" altLang="en-US"/>
              <a:t>（4）通常是一种针对具体的和结构性的目标问题的短期和教育性的治疗。</a:t>
            </a:r>
            <a:endParaRPr lang="zh-CN" altLang="en-US"/>
          </a:p>
          <a:p>
            <a:pPr marL="0" indent="0" fontAlgn="auto">
              <a:lnSpc>
                <a:spcPct val="150000"/>
              </a:lnSpc>
              <a:buNone/>
            </a:pPr>
            <a:endParaRPr lang="zh-CN" altLang="en-US"/>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741045" y="375285"/>
            <a:ext cx="11090275" cy="4913630"/>
          </a:xfrm>
        </p:spPr>
        <p:txBody>
          <a:bodyPr>
            <a:noAutofit/>
          </a:bodyPr>
          <a:p>
            <a:pPr algn="l">
              <a:lnSpc>
                <a:spcPct val="150000"/>
              </a:lnSpc>
            </a:pPr>
            <a:r>
              <a:rPr lang="en-US" altLang="zh-CN" sz="2400">
                <a:sym typeface="+mn-ea"/>
              </a:rPr>
              <a:t>      </a:t>
            </a:r>
            <a:r>
              <a:rPr lang="zh-CN" altLang="en-US" sz="2400">
                <a:sym typeface="+mn-ea"/>
              </a:rPr>
              <a:t>认知疗法常用的基本技术包括识别自动思维、列举认知歪曲、检验假设、积极的自我对话、认知重建等，其中认知重建最为关键。</a:t>
            </a:r>
            <a:br>
              <a:rPr lang="zh-CN" altLang="en-US" sz="2400">
                <a:sym typeface="+mn-ea"/>
              </a:rPr>
            </a:br>
            <a:r>
              <a:rPr lang="zh-CN" altLang="en-US" sz="2400">
                <a:sym typeface="+mn-ea"/>
              </a:rPr>
              <a:t> </a:t>
            </a:r>
            <a:r>
              <a:rPr lang="en-US" altLang="zh-CN" sz="2400">
                <a:sym typeface="+mn-ea"/>
              </a:rPr>
              <a:t>     </a:t>
            </a:r>
            <a:r>
              <a:rPr lang="zh-CN" altLang="en-US" sz="2400">
                <a:sym typeface="+mn-ea"/>
              </a:rPr>
              <a:t>认知扭曲(cognitive distortion)是一种夸大或非理性的思维模式，往往影响精神病理状态的发生和持续。</a:t>
            </a:r>
            <a:br>
              <a:rPr lang="zh-CN" altLang="en-US" sz="2400">
                <a:sym typeface="+mn-ea"/>
              </a:rPr>
            </a:br>
            <a:r>
              <a:rPr lang="zh-CN" altLang="en-US" sz="2400">
                <a:sym typeface="+mn-ea"/>
              </a:rPr>
              <a:t> </a:t>
            </a:r>
            <a:r>
              <a:rPr lang="en-US" altLang="zh-CN" sz="2400">
                <a:sym typeface="+mn-ea"/>
              </a:rPr>
              <a:t>      </a:t>
            </a:r>
            <a:r>
              <a:rPr lang="zh-CN" altLang="en-US" sz="2400">
                <a:sym typeface="+mn-ea"/>
              </a:rPr>
              <a:t>以下罗列了常见的十种认知扭曲，对照一下，看看自己有没有这些认知问题。</a:t>
            </a:r>
            <a:endParaRPr lang="zh-CN" altLang="en-US" sz="2400">
              <a:sym typeface="+mn-ea"/>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375285" y="1073785"/>
            <a:ext cx="12089765" cy="5441315"/>
          </a:xfrm>
        </p:spPr>
        <p:txBody>
          <a:bodyPr>
            <a:normAutofit fontScale="70000"/>
          </a:bodyPr>
          <a:p>
            <a:pPr marL="0" indent="0">
              <a:lnSpc>
                <a:spcPct val="150000"/>
              </a:lnSpc>
              <a:buNone/>
            </a:pPr>
            <a:r>
              <a:rPr lang="zh-CN" altLang="en-US">
                <a:sym typeface="+mn-ea"/>
              </a:rPr>
              <a:t>1.非黑即白(A11-or-Nothing Thinking)，指看待事物极端化。如，要么好要么坏，要么完美要么彻底失败。</a:t>
            </a:r>
            <a:endParaRPr lang="zh-CN" altLang="en-US"/>
          </a:p>
          <a:p>
            <a:pPr marL="0" indent="0">
              <a:lnSpc>
                <a:spcPct val="150000"/>
              </a:lnSpc>
              <a:buNone/>
            </a:pPr>
            <a:r>
              <a:rPr lang="zh-CN" altLang="en-US">
                <a:sym typeface="+mn-ea"/>
              </a:rPr>
              <a:t>2.过度概括(Over-generalization)，指将一次具体事件概况为整体模式，或用片面看整体，只基于一两次经验就对自身和外部环境产生过度推论。如，认为坏事永远都不会结束，或者把一次失败看成永远的失败。</a:t>
            </a:r>
            <a:endParaRPr lang="zh-CN" altLang="en-US"/>
          </a:p>
          <a:p>
            <a:pPr marL="0" indent="0">
              <a:lnSpc>
                <a:spcPct val="150000"/>
              </a:lnSpc>
              <a:buNone/>
            </a:pPr>
            <a:r>
              <a:rPr lang="zh-CN" altLang="en-US">
                <a:sym typeface="+mn-ea"/>
              </a:rPr>
              <a:t>3.心理过滤(Mental Filter)，指只看到事物消极的一面，而完全忽视积极的一面。</a:t>
            </a:r>
            <a:endParaRPr lang="zh-CN" altLang="en-US"/>
          </a:p>
          <a:p>
            <a:pPr marL="0" indent="0">
              <a:lnSpc>
                <a:spcPct val="150000"/>
              </a:lnSpc>
              <a:buNone/>
            </a:pPr>
            <a:r>
              <a:rPr lang="zh-CN" altLang="en-US">
                <a:sym typeface="+mn-ea"/>
              </a:rPr>
              <a:t>4.优势打折(Discounting the Positive DP)，指坚持认为自己取得的成就或是优良品质都无足轻重。</a:t>
            </a:r>
            <a:endParaRPr lang="zh-CN" altLang="en-US">
              <a:sym typeface="+mn-ea"/>
            </a:endParaRPr>
          </a:p>
          <a:p>
            <a:pPr marL="0" indent="0">
              <a:lnSpc>
                <a:spcPct val="150000"/>
              </a:lnSpc>
              <a:buNone/>
            </a:pPr>
            <a:r>
              <a:rPr lang="zh-CN" altLang="en-US">
                <a:sym typeface="+mn-ea"/>
              </a:rPr>
              <a:t>5.妄下结论，指即便没有确切的事实证明、也会迅速地定下消极结论。</a:t>
            </a:r>
            <a:endParaRPr lang="zh-CN" altLang="en-US"/>
          </a:p>
          <a:p>
            <a:pPr marL="0" indent="0">
              <a:lnSpc>
                <a:spcPct val="150000"/>
              </a:lnSpc>
              <a:buNone/>
            </a:pPr>
            <a:r>
              <a:rPr lang="en-US" altLang="zh-CN">
                <a:sym typeface="+mn-ea"/>
              </a:rPr>
              <a:t>  </a:t>
            </a:r>
            <a:r>
              <a:rPr lang="zh-CN" altLang="en-US">
                <a:sym typeface="+mn-ea"/>
              </a:rPr>
              <a:t>·读心(Mind-Reading)：觉得所有人都戴着有色眼镜看自己，认为自己不好。</a:t>
            </a:r>
            <a:endParaRPr lang="zh-CN" altLang="en-US"/>
          </a:p>
          <a:p>
            <a:pPr marL="0" indent="0">
              <a:lnSpc>
                <a:spcPct val="150000"/>
              </a:lnSpc>
              <a:buNone/>
            </a:pPr>
            <a:r>
              <a:rPr lang="en-US" altLang="zh-CN">
                <a:sym typeface="+mn-ea"/>
              </a:rPr>
              <a:t>  </a:t>
            </a:r>
            <a:r>
              <a:rPr lang="zh-CN" altLang="en-US">
                <a:sym typeface="+mn-ea"/>
              </a:rPr>
              <a:t>·臆测未来(Fortune-Telling)：总觉得所有的事都会以失败收尾。</a:t>
            </a:r>
            <a:endParaRPr lang="zh-CN" altLang="en-US"/>
          </a:p>
          <a:p>
            <a:endParaRPr lang="zh-CN" altLang="en-US"/>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741045" y="1081405"/>
            <a:ext cx="11511915" cy="4747895"/>
          </a:xfrm>
        </p:spPr>
        <p:txBody>
          <a:bodyPr>
            <a:noAutofit/>
          </a:bodyPr>
          <a:p>
            <a:pPr marL="0" indent="0">
              <a:lnSpc>
                <a:spcPct val="150000"/>
              </a:lnSpc>
              <a:buNone/>
            </a:pPr>
            <a:r>
              <a:rPr lang="zh-CN" altLang="en-US" sz="2000">
                <a:sym typeface="+mn-ea"/>
              </a:rPr>
              <a:t>6.放大或缩小(Magnification and Minimization)，指要么把一件事看得过分重要，要么把一件事情的重要性无限缩小。</a:t>
            </a:r>
            <a:endParaRPr lang="zh-CN" altLang="en-US" sz="2000"/>
          </a:p>
          <a:p>
            <a:pPr marL="0" indent="0">
              <a:lnSpc>
                <a:spcPct val="150000"/>
              </a:lnSpc>
              <a:buNone/>
            </a:pPr>
            <a:r>
              <a:rPr lang="zh-CN" altLang="en-US" sz="2000">
                <a:sym typeface="+mn-ea"/>
              </a:rPr>
              <a:t>7.情绪化推论(Emotional Reasoning)，指基于感受来作推论，如“我觉得自己是个傻子，我一定就是个傻子。”</a:t>
            </a:r>
            <a:endParaRPr lang="zh-CN" altLang="en-US" sz="2000"/>
          </a:p>
          <a:p>
            <a:pPr marL="0" indent="0">
              <a:lnSpc>
                <a:spcPct val="150000"/>
              </a:lnSpc>
              <a:buNone/>
            </a:pPr>
            <a:r>
              <a:rPr lang="zh-CN" altLang="en-US" sz="2000">
                <a:sym typeface="+mn-ea"/>
              </a:rPr>
              <a:t>8.“应该”句式(Should Statements)，指总是告诉自己，应该、必须、不得不做什么。</a:t>
            </a:r>
            <a:endParaRPr lang="zh-CN" altLang="en-US" sz="2000"/>
          </a:p>
          <a:p>
            <a:pPr marL="0" indent="0">
              <a:lnSpc>
                <a:spcPct val="150000"/>
              </a:lnSpc>
              <a:buNone/>
            </a:pPr>
            <a:r>
              <a:rPr lang="zh-CN" altLang="en-US" sz="2000">
                <a:sym typeface="+mn-ea"/>
              </a:rPr>
              <a:t>9.乱贴标签(Labeling)，指遇到不顺利的时候，会告诉自己“我是个傻瓜”或者“我是个失败者”，而不是坦然承认自己只是犯了一个错误。</a:t>
            </a:r>
            <a:endParaRPr lang="zh-CN" altLang="en-US" sz="2000"/>
          </a:p>
          <a:p>
            <a:pPr marL="0" indent="0">
              <a:lnSpc>
                <a:spcPct val="150000"/>
              </a:lnSpc>
              <a:buNone/>
            </a:pPr>
            <a:r>
              <a:rPr lang="zh-CN" altLang="en-US" sz="2000">
                <a:sym typeface="+mn-ea"/>
              </a:rPr>
              <a:t>10.归咎责备，指在遇到问题的时候总是寻找犯错的人，而不是积极解决问题。</a:t>
            </a:r>
            <a:endParaRPr lang="zh-CN" altLang="en-US" sz="2000"/>
          </a:p>
          <a:p>
            <a:pPr marL="0" indent="0">
              <a:lnSpc>
                <a:spcPct val="150000"/>
              </a:lnSpc>
              <a:buNone/>
            </a:pPr>
            <a:r>
              <a:rPr lang="en-US" altLang="zh-CN" sz="2000">
                <a:sym typeface="+mn-ea"/>
              </a:rPr>
              <a:t>  </a:t>
            </a:r>
            <a:r>
              <a:rPr lang="zh-CN" altLang="en-US" sz="2000">
                <a:sym typeface="+mn-ea"/>
              </a:rPr>
              <a:t>·罪责归己(Self-Blame)：不管是不是自己的责任，都会责怪自己。</a:t>
            </a:r>
            <a:endParaRPr lang="zh-CN" altLang="en-US" sz="2000"/>
          </a:p>
          <a:p>
            <a:pPr marL="0" indent="0">
              <a:lnSpc>
                <a:spcPct val="150000"/>
              </a:lnSpc>
              <a:buNone/>
            </a:pPr>
            <a:r>
              <a:rPr lang="en-US" altLang="zh-CN" sz="2000">
                <a:sym typeface="+mn-ea"/>
              </a:rPr>
              <a:t>  </a:t>
            </a:r>
            <a:r>
              <a:rPr lang="zh-CN" altLang="en-US" sz="2000">
                <a:sym typeface="+mn-ea"/>
              </a:rPr>
              <a:t>·罪责归他(Other-Blame)：无视自己的问题，不停地怪罪别人。</a:t>
            </a:r>
            <a:endParaRPr lang="zh-CN" altLang="en-US" sz="2000"/>
          </a:p>
          <a:p>
            <a:pPr marL="0" indent="0">
              <a:lnSpc>
                <a:spcPct val="150000"/>
              </a:lnSpc>
              <a:buNone/>
            </a:pPr>
            <a:endParaRPr lang="zh-CN" altLang="en-US" sz="200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四、以人为中心疗法</a:t>
            </a:r>
            <a:endParaRPr lang="zh-CN" altLang="en-US"/>
          </a:p>
        </p:txBody>
      </p:sp>
      <p:pic>
        <p:nvPicPr>
          <p:cNvPr id="6" name="内容占位符 3"/>
          <p:cNvPicPr>
            <a:picLocks noChangeAspect="1"/>
          </p:cNvPicPr>
          <p:nvPr>
            <p:ph idx="1"/>
          </p:nvPr>
        </p:nvPicPr>
        <p:blipFill>
          <a:blip r:embed="rId1"/>
          <a:stretch>
            <a:fillRect/>
          </a:stretch>
        </p:blipFill>
        <p:spPr>
          <a:xfrm>
            <a:off x="10102215" y="1744345"/>
            <a:ext cx="2476500" cy="3543300"/>
          </a:xfrm>
          <a:prstGeom prst="roundRect">
            <a:avLst/>
          </a:prstGeom>
        </p:spPr>
      </p:pic>
      <p:sp>
        <p:nvSpPr>
          <p:cNvPr id="7" name="文本框 6"/>
          <p:cNvSpPr txBox="1"/>
          <p:nvPr/>
        </p:nvSpPr>
        <p:spPr>
          <a:xfrm>
            <a:off x="668655" y="1528445"/>
            <a:ext cx="9144635" cy="5077460"/>
          </a:xfrm>
          <a:prstGeom prst="rect">
            <a:avLst/>
          </a:prstGeom>
          <a:noFill/>
        </p:spPr>
        <p:txBody>
          <a:bodyPr wrap="square" rtlCol="0">
            <a:spAutoFit/>
          </a:bodyPr>
          <a:p>
            <a:pPr algn="l" eaLnBrk="1" latinLnBrk="0" hangingPunct="1">
              <a:lnSpc>
                <a:spcPct val="150000"/>
              </a:lnSpc>
            </a:pPr>
            <a:r>
              <a:rPr lang="en-US" altLang="zh-CN" sz="2000" b="1">
                <a:solidFill>
                  <a:schemeClr val="tx1"/>
                </a:solidFill>
              </a:rPr>
              <a:t>          </a:t>
            </a:r>
            <a:r>
              <a:rPr lang="zh-CN" altLang="en-US" sz="2400" dirty="0">
                <a:solidFill>
                  <a:schemeClr val="tx1"/>
                </a:solidFill>
                <a:latin typeface="华文中宋" panose="02010600040101010101" pitchFamily="2" charset="-122"/>
                <a:ea typeface="华文中宋" panose="02010600040101010101" pitchFamily="2" charset="-122"/>
              </a:rPr>
              <a:t>以人为中心疗法由美国心理学家罗杰斯于1940年创立，是人本主义流派的代表疗法。罗杰斯认为人在本质上是</a:t>
            </a:r>
            <a:r>
              <a:rPr lang="zh-CN" altLang="en-US" sz="2400" dirty="0">
                <a:latin typeface="华文中宋" panose="02010600040101010101" pitchFamily="2" charset="-122"/>
                <a:ea typeface="华文中宋" panose="02010600040101010101" pitchFamily="2" charset="-122"/>
              </a:rPr>
              <a:t>可信赖</a:t>
            </a:r>
            <a:r>
              <a:rPr lang="zh-CN" altLang="en-US" sz="2400" dirty="0">
                <a:solidFill>
                  <a:schemeClr val="tx1"/>
                </a:solidFill>
                <a:latin typeface="华文中宋" panose="02010600040101010101" pitchFamily="2" charset="-122"/>
                <a:ea typeface="华文中宋" panose="02010600040101010101" pitchFamily="2" charset="-122"/>
              </a:rPr>
              <a:t>的，强调每个人的价值和尊严，这与中国传统文化儒家中道思想注重以人为本、以人性为主体的观点如出一辙。</a:t>
            </a:r>
            <a:endParaRPr lang="zh-CN" altLang="en-US" sz="2400" dirty="0">
              <a:solidFill>
                <a:schemeClr val="tx1"/>
              </a:solidFill>
              <a:latin typeface="华文中宋" panose="02010600040101010101" pitchFamily="2" charset="-122"/>
              <a:ea typeface="华文中宋" panose="02010600040101010101" pitchFamily="2" charset="-122"/>
            </a:endParaRPr>
          </a:p>
          <a:p>
            <a:pPr algn="l" eaLnBrk="1" latinLnBrk="0" hangingPunct="1">
              <a:lnSpc>
                <a:spcPct val="150000"/>
              </a:lnSpc>
            </a:pPr>
            <a:r>
              <a:rPr lang="zh-CN" altLang="en-US" sz="2400" dirty="0">
                <a:solidFill>
                  <a:schemeClr val="tx1"/>
                </a:solidFill>
                <a:latin typeface="华文中宋" panose="02010600040101010101" pitchFamily="2" charset="-122"/>
                <a:ea typeface="华文中宋" panose="02010600040101010101" pitchFamily="2" charset="-122"/>
              </a:rPr>
              <a:t>      以人为中心疗法的基本观点是，</a:t>
            </a:r>
            <a:r>
              <a:rPr lang="zh-CN" altLang="en-US" sz="2400" dirty="0">
                <a:latin typeface="华文中宋" panose="02010600040101010101" pitchFamily="2" charset="-122"/>
                <a:ea typeface="华文中宋" panose="02010600040101010101" pitchFamily="2" charset="-122"/>
              </a:rPr>
              <a:t>真诚</a:t>
            </a:r>
            <a:r>
              <a:rPr lang="zh-CN" altLang="en-US" sz="2400" dirty="0">
                <a:solidFill>
                  <a:schemeClr val="tx1"/>
                </a:solidFill>
                <a:latin typeface="华文中宋" panose="02010600040101010101" pitchFamily="2" charset="-122"/>
                <a:ea typeface="华文中宋" panose="02010600040101010101" pitchFamily="2" charset="-122"/>
              </a:rPr>
              <a:t>、</a:t>
            </a:r>
            <a:r>
              <a:rPr lang="zh-CN" altLang="en-US" sz="2400" dirty="0">
                <a:latin typeface="华文中宋" panose="02010600040101010101" pitchFamily="2" charset="-122"/>
                <a:ea typeface="华文中宋" panose="02010600040101010101" pitchFamily="2" charset="-122"/>
              </a:rPr>
              <a:t>无条件尊重</a:t>
            </a:r>
            <a:r>
              <a:rPr lang="zh-CN" altLang="en-US" sz="2400" dirty="0">
                <a:solidFill>
                  <a:schemeClr val="tx1"/>
                </a:solidFill>
                <a:latin typeface="华文中宋" panose="02010600040101010101" pitchFamily="2" charset="-122"/>
                <a:ea typeface="华文中宋" panose="02010600040101010101" pitchFamily="2" charset="-122"/>
              </a:rPr>
              <a:t>、</a:t>
            </a:r>
            <a:r>
              <a:rPr lang="zh-CN" altLang="en-US" sz="2400" dirty="0">
                <a:latin typeface="华文中宋" panose="02010600040101010101" pitchFamily="2" charset="-122"/>
                <a:ea typeface="华文中宋" panose="02010600040101010101" pitchFamily="2" charset="-122"/>
              </a:rPr>
              <a:t>共情</a:t>
            </a:r>
            <a:r>
              <a:rPr lang="zh-CN" altLang="en-US" sz="2400" dirty="0">
                <a:solidFill>
                  <a:schemeClr val="tx1"/>
                </a:solidFill>
                <a:latin typeface="华文中宋" panose="02010600040101010101" pitchFamily="2" charset="-122"/>
                <a:ea typeface="华文中宋" panose="02010600040101010101" pitchFamily="2" charset="-122"/>
              </a:rPr>
              <a:t>是建立治疗关系的最基本条件，也是促进来访者人格改变的基本条件。</a:t>
            </a:r>
            <a:endParaRPr lang="zh-CN" altLang="en-US" sz="2400" dirty="0">
              <a:solidFill>
                <a:schemeClr val="tx1"/>
              </a:solidFill>
              <a:latin typeface="华文中宋" panose="02010600040101010101" pitchFamily="2" charset="-122"/>
              <a:ea typeface="华文中宋" panose="02010600040101010101" pitchFamily="2" charset="-122"/>
            </a:endParaRPr>
          </a:p>
          <a:p>
            <a:pPr algn="l" eaLnBrk="1" latinLnBrk="0" hangingPunct="1">
              <a:lnSpc>
                <a:spcPct val="150000"/>
              </a:lnSpc>
            </a:pPr>
            <a:r>
              <a:rPr lang="zh-CN" altLang="en-US" sz="2400" dirty="0">
                <a:solidFill>
                  <a:schemeClr val="tx1"/>
                </a:solidFill>
                <a:latin typeface="华文中宋" panose="02010600040101010101" pitchFamily="2" charset="-122"/>
                <a:ea typeface="华文中宋" panose="02010600040101010101" pitchFamily="2" charset="-122"/>
              </a:rPr>
              <a:t> </a:t>
            </a:r>
            <a:r>
              <a:rPr lang="en-US" altLang="zh-CN" sz="2400" dirty="0">
                <a:solidFill>
                  <a:schemeClr val="tx1"/>
                </a:solidFill>
                <a:latin typeface="华文中宋" panose="02010600040101010101" pitchFamily="2" charset="-122"/>
                <a:ea typeface="华文中宋" panose="02010600040101010101" pitchFamily="2" charset="-122"/>
              </a:rPr>
              <a:t>     </a:t>
            </a:r>
            <a:r>
              <a:rPr lang="zh-CN" altLang="en-US" sz="2400" dirty="0">
                <a:solidFill>
                  <a:schemeClr val="tx1"/>
                </a:solidFill>
                <a:latin typeface="华文中宋" panose="02010600040101010101" pitchFamily="2" charset="-122"/>
                <a:ea typeface="华文中宋" panose="02010600040101010101" pitchFamily="2" charset="-122"/>
              </a:rPr>
              <a:t>只要给来访者创造一种完全无条件的积极尊重气氛，他们就会动员自身的大量资源去自我修复和成长，重新追求自我实现和自我完善。</a:t>
            </a:r>
            <a:endParaRPr lang="zh-CN" altLang="en-US" sz="2400" dirty="0">
              <a:solidFill>
                <a:schemeClr val="tx1"/>
              </a:solidFill>
              <a:latin typeface="华文中宋" panose="02010600040101010101" pitchFamily="2" charset="-122"/>
              <a:ea typeface="华文中宋" panose="02010600040101010101" pitchFamily="2" charset="-122"/>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五、中医心理治疗法</a:t>
            </a:r>
            <a:endParaRPr lang="zh-CN" altLang="en-US">
              <a:sym typeface="+mn-ea"/>
            </a:endParaRPr>
          </a:p>
        </p:txBody>
      </p:sp>
      <p:sp>
        <p:nvSpPr>
          <p:cNvPr id="3" name="内容占位符 2"/>
          <p:cNvSpPr>
            <a:spLocks noGrp="1"/>
          </p:cNvSpPr>
          <p:nvPr>
            <p:ph idx="1"/>
          </p:nvPr>
        </p:nvSpPr>
        <p:spPr>
          <a:xfrm>
            <a:off x="279400" y="1565275"/>
            <a:ext cx="12273280" cy="5537200"/>
          </a:xfrm>
        </p:spPr>
        <p:txBody>
          <a:bodyPr>
            <a:normAutofit fontScale="70000"/>
          </a:bodyPr>
          <a:p>
            <a:pPr fontAlgn="auto">
              <a:lnSpc>
                <a:spcPct val="150000"/>
              </a:lnSpc>
            </a:pPr>
            <a:r>
              <a:rPr lang="en-US" altLang="zh-CN"/>
              <a:t> </a:t>
            </a:r>
            <a:r>
              <a:rPr lang="zh-CN" altLang="en-US"/>
              <a:t>中国五千年的文明史里，蕴含着极为丰富的心理学思想，其中也包括宝贵的心理治疗思想、方法和案例。正如《东医宝鉴》一书所说：</a:t>
            </a:r>
            <a:r>
              <a:rPr lang="zh-CN" altLang="en-US">
                <a:solidFill>
                  <a:srgbClr val="FF0000"/>
                </a:solidFill>
              </a:rPr>
              <a:t>“古之神圣之医，能疗人之心，预使不致于有病；今之医者，惟知疗人之疾，而不知疗人之心，是犹舍本逐末。不穷其源而攻其流，欲求疾愈，不亦愚乎？”</a:t>
            </a:r>
            <a:endParaRPr lang="zh-CN" altLang="en-US">
              <a:solidFill>
                <a:srgbClr val="FF0000"/>
              </a:solidFill>
            </a:endParaRPr>
          </a:p>
          <a:p>
            <a:pPr fontAlgn="auto">
              <a:lnSpc>
                <a:spcPct val="150000"/>
              </a:lnSpc>
            </a:pPr>
            <a:r>
              <a:rPr lang="zh-CN" altLang="en-US"/>
              <a:t>中医不仅重视诊治疾病的医身之道，还非常关注保障心理健康的医心之道。事实上，现代西方心理治疗的一些理论流派也从中医心理治疗思想中汲取了精华。</a:t>
            </a:r>
            <a:endParaRPr lang="zh-CN" altLang="en-US"/>
          </a:p>
          <a:p>
            <a:pPr fontAlgn="auto">
              <a:lnSpc>
                <a:spcPct val="150000"/>
              </a:lnSpc>
            </a:pPr>
            <a:r>
              <a:rPr lang="en-US" altLang="zh-CN"/>
              <a:t> </a:t>
            </a:r>
            <a:r>
              <a:rPr lang="zh-CN" altLang="en-US"/>
              <a:t>中医以阴阳学说为理论基础，认为人是</a:t>
            </a:r>
            <a:r>
              <a:rPr lang="zh-CN" altLang="en-US">
                <a:solidFill>
                  <a:srgbClr val="FF0000"/>
                </a:solidFill>
              </a:rPr>
              <a:t>“心神具备”，“身心合一”</a:t>
            </a:r>
            <a:r>
              <a:rPr lang="zh-CN" altLang="en-US"/>
              <a:t>的整体，强调治疗的整体性，基于养形调神、辨证论治，以及心疗与食疗、体疗、药疗相结合的原则开展心理咨询与治疗实践。</a:t>
            </a:r>
            <a:endParaRPr lang="zh-CN" altLang="en-US"/>
          </a:p>
          <a:p>
            <a:pPr fontAlgn="auto">
              <a:lnSpc>
                <a:spcPct val="150000"/>
              </a:lnSpc>
            </a:pPr>
            <a:r>
              <a:rPr lang="zh-CN" altLang="en-US"/>
              <a:t>中医心理治疗方法十分丰富,常用的有开导劝慰法、以情胜情法、习见习闻法、暗示解惑法、厌恶反应法等。</a:t>
            </a:r>
            <a:endParaRPr lang="zh-CN"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p:nvPr/>
        </p:nvSpPr>
        <p:spPr bwMode="auto">
          <a:xfrm>
            <a:off x="0" y="0"/>
            <a:ext cx="8071561" cy="4596949"/>
          </a:xfrm>
          <a:custGeom>
            <a:avLst/>
            <a:gdLst>
              <a:gd name="T0" fmla="*/ 2665 w 2665"/>
              <a:gd name="T1" fmla="*/ 0 h 1127"/>
              <a:gd name="T2" fmla="*/ 0 w 2665"/>
              <a:gd name="T3" fmla="*/ 0 h 1127"/>
              <a:gd name="T4" fmla="*/ 652 w 2665"/>
              <a:gd name="T5" fmla="*/ 1127 h 1127"/>
              <a:gd name="T6" fmla="*/ 2665 w 2665"/>
              <a:gd name="T7" fmla="*/ 0 h 1127"/>
              <a:gd name="connsiteX0" fmla="*/ 10000 w 10000"/>
              <a:gd name="connsiteY0" fmla="*/ 0 h 13164"/>
              <a:gd name="connsiteX1" fmla="*/ 0 w 10000"/>
              <a:gd name="connsiteY1" fmla="*/ 0 h 13164"/>
              <a:gd name="connsiteX2" fmla="*/ 16 w 10000"/>
              <a:gd name="connsiteY2" fmla="*/ 13164 h 13164"/>
              <a:gd name="connsiteX3" fmla="*/ 10000 w 10000"/>
              <a:gd name="connsiteY3" fmla="*/ 0 h 13164"/>
            </a:gdLst>
            <a:ahLst/>
            <a:cxnLst>
              <a:cxn ang="0">
                <a:pos x="connsiteX0" y="connsiteY0"/>
              </a:cxn>
              <a:cxn ang="0">
                <a:pos x="connsiteX1" y="connsiteY1"/>
              </a:cxn>
              <a:cxn ang="0">
                <a:pos x="connsiteX2" y="connsiteY2"/>
              </a:cxn>
              <a:cxn ang="0">
                <a:pos x="connsiteX3" y="connsiteY3"/>
              </a:cxn>
            </a:cxnLst>
            <a:rect l="l" t="t" r="r" b="b"/>
            <a:pathLst>
              <a:path w="10000" h="13164">
                <a:moveTo>
                  <a:pt x="10000" y="0"/>
                </a:moveTo>
                <a:lnTo>
                  <a:pt x="0" y="0"/>
                </a:lnTo>
                <a:cubicBezTo>
                  <a:pt x="5" y="4388"/>
                  <a:pt x="11" y="8776"/>
                  <a:pt x="16" y="13164"/>
                </a:cubicBezTo>
                <a:lnTo>
                  <a:pt x="10000" y="0"/>
                </a:lnTo>
                <a:close/>
              </a:path>
            </a:pathLst>
          </a:custGeom>
          <a:solidFill>
            <a:schemeClr val="accent1"/>
          </a:solidFill>
          <a:ln>
            <a:noFill/>
          </a:ln>
        </p:spPr>
        <p:txBody>
          <a:bodyPr vert="horz" wrap="square" lIns="128580" tIns="64290" rIns="128580" bIns="64290" numCol="1" anchor="t" anchorCtr="0" compatLnSpc="1"/>
          <a:lstStyle/>
          <a:p>
            <a:endParaRPr lang="zh-CN" altLang="en-US"/>
          </a:p>
        </p:txBody>
      </p:sp>
      <p:sp>
        <p:nvSpPr>
          <p:cNvPr id="10" name="任意多边形 9"/>
          <p:cNvSpPr/>
          <p:nvPr/>
        </p:nvSpPr>
        <p:spPr bwMode="auto">
          <a:xfrm>
            <a:off x="0" y="0"/>
            <a:ext cx="6303578" cy="7232650"/>
          </a:xfrm>
          <a:custGeom>
            <a:avLst/>
            <a:gdLst>
              <a:gd name="connsiteX0" fmla="*/ 0 w 6303578"/>
              <a:gd name="connsiteY0" fmla="*/ 5940123 h 7232650"/>
              <a:gd name="connsiteX1" fmla="*/ 707864 w 6303578"/>
              <a:gd name="connsiteY1" fmla="*/ 7232650 h 7232650"/>
              <a:gd name="connsiteX2" fmla="*/ 0 w 6303578"/>
              <a:gd name="connsiteY2" fmla="*/ 7232650 h 7232650"/>
              <a:gd name="connsiteX3" fmla="*/ 0 w 6303578"/>
              <a:gd name="connsiteY3" fmla="*/ 0 h 7232650"/>
              <a:gd name="connsiteX4" fmla="*/ 2087752 w 6303578"/>
              <a:gd name="connsiteY4" fmla="*/ 0 h 7232650"/>
              <a:gd name="connsiteX5" fmla="*/ 6303578 w 6303578"/>
              <a:gd name="connsiteY5" fmla="*/ 7232650 h 7232650"/>
              <a:gd name="connsiteX6" fmla="*/ 707865 w 6303578"/>
              <a:gd name="connsiteY6" fmla="*/ 7232650 h 7232650"/>
              <a:gd name="connsiteX7" fmla="*/ 0 w 6303578"/>
              <a:gd name="connsiteY7" fmla="*/ 5940123 h 7232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03578" h="7232650">
                <a:moveTo>
                  <a:pt x="0" y="5940123"/>
                </a:moveTo>
                <a:lnTo>
                  <a:pt x="707864" y="7232650"/>
                </a:lnTo>
                <a:lnTo>
                  <a:pt x="0" y="7232650"/>
                </a:lnTo>
                <a:close/>
                <a:moveTo>
                  <a:pt x="0" y="0"/>
                </a:moveTo>
                <a:lnTo>
                  <a:pt x="2087752" y="0"/>
                </a:lnTo>
                <a:lnTo>
                  <a:pt x="6303578" y="7232650"/>
                </a:lnTo>
                <a:lnTo>
                  <a:pt x="707865" y="7232650"/>
                </a:lnTo>
                <a:lnTo>
                  <a:pt x="0" y="5940123"/>
                </a:lnTo>
                <a:close/>
              </a:path>
            </a:pathLst>
          </a:custGeom>
          <a:solidFill>
            <a:schemeClr val="accent2"/>
          </a:solidFill>
          <a:ln>
            <a:noFill/>
          </a:ln>
        </p:spPr>
        <p:txBody>
          <a:bodyPr vert="horz" wrap="square" lIns="128580" tIns="64290" rIns="128580" bIns="64290" numCol="1" anchor="t" anchorCtr="0" compatLnSpc="1">
            <a:noAutofit/>
          </a:bodyPr>
          <a:lstStyle/>
          <a:p>
            <a:endParaRPr lang="zh-CN" altLang="en-US"/>
          </a:p>
        </p:txBody>
      </p:sp>
      <p:sp>
        <p:nvSpPr>
          <p:cNvPr id="11" name="MH_Number_1"/>
          <p:cNvSpPr/>
          <p:nvPr>
            <p:custDataLst>
              <p:tags r:id="rId1"/>
            </p:custDataLst>
          </p:nvPr>
        </p:nvSpPr>
        <p:spPr>
          <a:xfrm>
            <a:off x="6459726" y="2503959"/>
            <a:ext cx="379667" cy="379667"/>
          </a:xfrm>
          <a:prstGeom prst="ellipse">
            <a:avLst/>
          </a:prstGeom>
          <a:solidFill>
            <a:schemeClr val="accent1"/>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1</a:t>
            </a:r>
            <a:endParaRPr lang="zh-CN" altLang="en-US"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2" name="MH_Entry_1"/>
          <p:cNvSpPr/>
          <p:nvPr>
            <p:custDataLst>
              <p:tags r:id="rId2"/>
            </p:custDataLst>
          </p:nvPr>
        </p:nvSpPr>
        <p:spPr>
          <a:xfrm>
            <a:off x="7077241" y="2536230"/>
            <a:ext cx="2251181" cy="38862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r>
              <a:rPr lang="zh-CN" altLang="en-US" sz="2530" dirty="0">
                <a:solidFill>
                  <a:schemeClr val="accent2"/>
                </a:solidFill>
                <a:latin typeface="Arial" panose="020B0604020202020204" pitchFamily="34" charset="0"/>
                <a:ea typeface="微软雅黑" panose="020B0503020204020204" pitchFamily="34" charset="-122"/>
                <a:sym typeface="Arial" panose="020B0604020202020204" pitchFamily="34" charset="0"/>
              </a:rPr>
              <a:t>走进心理咨询</a:t>
            </a:r>
            <a:endParaRPr lang="zh-CN" altLang="en-US" sz="253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MH_Number_2"/>
          <p:cNvSpPr/>
          <p:nvPr>
            <p:custDataLst>
              <p:tags r:id="rId3"/>
            </p:custDataLst>
          </p:nvPr>
        </p:nvSpPr>
        <p:spPr>
          <a:xfrm>
            <a:off x="6459726" y="3397348"/>
            <a:ext cx="379667" cy="379667"/>
          </a:xfrm>
          <a:prstGeom prst="ellipse">
            <a:avLst/>
          </a:prstGeom>
          <a:solidFill>
            <a:schemeClr val="accent2"/>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2</a:t>
            </a:r>
            <a:endParaRPr lang="zh-CN" altLang="en-US"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4" name="MH_Entry_2"/>
          <p:cNvSpPr/>
          <p:nvPr>
            <p:custDataLst>
              <p:tags r:id="rId4"/>
            </p:custDataLst>
          </p:nvPr>
        </p:nvSpPr>
        <p:spPr>
          <a:xfrm>
            <a:off x="7077241" y="3429619"/>
            <a:ext cx="3342925" cy="38862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lvl="0"/>
            <a:r>
              <a:rPr lang="zh-CN" altLang="en-US" sz="2530" dirty="0">
                <a:solidFill>
                  <a:schemeClr val="accent2"/>
                </a:solidFill>
                <a:latin typeface="Arial" panose="020B0604020202020204" pitchFamily="34" charset="0"/>
                <a:ea typeface="微软雅黑" panose="020B0503020204020204" pitchFamily="34" charset="-122"/>
                <a:sym typeface="Arial" panose="020B0604020202020204" pitchFamily="34" charset="0"/>
              </a:rPr>
              <a:t> </a:t>
            </a:r>
            <a:r>
              <a:rPr lang="zh-CN" altLang="en-US" sz="2530" dirty="0">
                <a:solidFill>
                  <a:schemeClr val="accent2"/>
                </a:solidFill>
                <a:latin typeface="Arial" panose="020B0604020202020204" pitchFamily="34" charset="0"/>
                <a:ea typeface="微软雅黑" panose="020B0503020204020204" pitchFamily="34" charset="-122"/>
                <a:sym typeface="Arial" panose="020B0604020202020204" pitchFamily="34" charset="0"/>
              </a:rPr>
              <a:t>心理咨询的常用方法</a:t>
            </a:r>
            <a:endParaRPr lang="zh-CN" altLang="en-US" sz="253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MH_Number_3"/>
          <p:cNvSpPr/>
          <p:nvPr>
            <p:custDataLst>
              <p:tags r:id="rId5"/>
            </p:custDataLst>
          </p:nvPr>
        </p:nvSpPr>
        <p:spPr>
          <a:xfrm>
            <a:off x="6459726" y="4290737"/>
            <a:ext cx="379667" cy="379667"/>
          </a:xfrm>
          <a:prstGeom prst="ellipse">
            <a:avLst/>
          </a:prstGeom>
          <a:solidFill>
            <a:schemeClr val="accent3"/>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10"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3</a:t>
            </a:r>
            <a:endParaRPr lang="zh-CN" altLang="en-US"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6" name="MH_Entry_3"/>
          <p:cNvSpPr/>
          <p:nvPr>
            <p:custDataLst>
              <p:tags r:id="rId6"/>
            </p:custDataLst>
          </p:nvPr>
        </p:nvSpPr>
        <p:spPr>
          <a:xfrm>
            <a:off x="7077075" y="4322763"/>
            <a:ext cx="4132580" cy="38862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lvl="0"/>
            <a:r>
              <a:rPr lang="zh-CN" altLang="en-US" sz="2530" dirty="0">
                <a:solidFill>
                  <a:schemeClr val="accent2"/>
                </a:solidFill>
                <a:latin typeface="Arial" panose="020B0604020202020204" pitchFamily="34" charset="0"/>
                <a:ea typeface="微软雅黑" panose="020B0503020204020204" pitchFamily="34" charset="-122"/>
                <a:sym typeface="Arial" panose="020B0604020202020204" pitchFamily="34" charset="0"/>
              </a:rPr>
              <a:t>大学生心理自助与朋辈互助</a:t>
            </a:r>
            <a:endParaRPr lang="zh-CN" altLang="en-US" sz="253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MH_Others_1"/>
          <p:cNvSpPr txBox="1"/>
          <p:nvPr>
            <p:custDataLst>
              <p:tags r:id="rId7"/>
            </p:custDataLst>
          </p:nvPr>
        </p:nvSpPr>
        <p:spPr>
          <a:xfrm>
            <a:off x="1240497" y="2431950"/>
            <a:ext cx="2626654" cy="1107996"/>
          </a:xfrm>
          <a:prstGeom prst="rect">
            <a:avLst/>
          </a:prstGeom>
          <a:noFill/>
        </p:spPr>
        <p:txBody>
          <a:bodyPr vert="horz" wrap="square" lIns="0" tIns="0" rIns="0" bIns="0" rtlCol="0" anchor="ctr" anchorCtr="0">
            <a:spAutoFit/>
          </a:bodyPr>
          <a:lstStyle/>
          <a:p>
            <a:pPr algn="ctr"/>
            <a:r>
              <a:rPr lang="zh-CN" altLang="en-US" sz="7200" b="1"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目 录</a:t>
            </a:r>
            <a:endParaRPr lang="zh-CN" altLang="en-US" sz="72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MH_Others_2"/>
          <p:cNvSpPr txBox="1"/>
          <p:nvPr>
            <p:custDataLst>
              <p:tags r:id="rId8"/>
            </p:custDataLst>
          </p:nvPr>
        </p:nvSpPr>
        <p:spPr>
          <a:xfrm>
            <a:off x="1388815" y="3609695"/>
            <a:ext cx="2330017" cy="492443"/>
          </a:xfrm>
          <a:prstGeom prst="rect">
            <a:avLst/>
          </a:prstGeom>
          <a:noFill/>
        </p:spPr>
        <p:txBody>
          <a:bodyPr vert="horz" wrap="square" lIns="0" tIns="0" rIns="0" bIns="0">
            <a:spAutoFit/>
          </a:bodyPr>
          <a:lstStyle/>
          <a:p>
            <a:pPr algn="ctr">
              <a:defRPr/>
            </a:pPr>
            <a:r>
              <a:rPr lang="en-US" altLang="zh-CN" sz="3200" b="1" dirty="0">
                <a:solidFill>
                  <a:schemeClr val="bg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32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19"/>
                                        </p:tgtEl>
                                        <p:attrNameLst>
                                          <p:attrName>style.visibility</p:attrName>
                                        </p:attrNameLst>
                                      </p:cBhvr>
                                      <p:to>
                                        <p:strVal val="visible"/>
                                      </p:to>
                                    </p:set>
                                    <p:anim by="(-#ppt_w*2)" calcmode="lin" valueType="num">
                                      <p:cBhvr rctx="PPT">
                                        <p:cTn id="17" dur="500" autoRev="1" fill="hold">
                                          <p:stCondLst>
                                            <p:cond delay="0"/>
                                          </p:stCondLst>
                                        </p:cTn>
                                        <p:tgtEl>
                                          <p:spTgt spid="19"/>
                                        </p:tgtEl>
                                        <p:attrNameLst>
                                          <p:attrName>ppt_w</p:attrName>
                                        </p:attrNameLst>
                                      </p:cBhvr>
                                    </p:anim>
                                    <p:anim by="(#ppt_w*0.50)" calcmode="lin" valueType="num">
                                      <p:cBhvr>
                                        <p:cTn id="18" dur="500" decel="50000" autoRev="1" fill="hold">
                                          <p:stCondLst>
                                            <p:cond delay="0"/>
                                          </p:stCondLst>
                                        </p:cTn>
                                        <p:tgtEl>
                                          <p:spTgt spid="19"/>
                                        </p:tgtEl>
                                        <p:attrNameLst>
                                          <p:attrName>ppt_x</p:attrName>
                                        </p:attrNameLst>
                                      </p:cBhvr>
                                    </p:anim>
                                    <p:anim from="(-#ppt_h/2)" to="(#ppt_y)" calcmode="lin" valueType="num">
                                      <p:cBhvr>
                                        <p:cTn id="19" dur="1000" fill="hold">
                                          <p:stCondLst>
                                            <p:cond delay="0"/>
                                          </p:stCondLst>
                                        </p:cTn>
                                        <p:tgtEl>
                                          <p:spTgt spid="19"/>
                                        </p:tgtEl>
                                        <p:attrNameLst>
                                          <p:attrName>ppt_y</p:attrName>
                                        </p:attrNameLst>
                                      </p:cBhvr>
                                    </p:anim>
                                    <p:animRot by="21600000">
                                      <p:cBhvr>
                                        <p:cTn id="20" dur="1000" fill="hold">
                                          <p:stCondLst>
                                            <p:cond delay="0"/>
                                          </p:stCondLst>
                                        </p:cTn>
                                        <p:tgtEl>
                                          <p:spTgt spid="19"/>
                                        </p:tgtEl>
                                        <p:attrNameLst>
                                          <p:attrName>r</p:attrName>
                                        </p:attrNameLst>
                                      </p:cBhvr>
                                    </p:animRot>
                                  </p:childTnLst>
                                </p:cTn>
                              </p:par>
                              <p:par>
                                <p:cTn id="21" presetID="56" presetClass="entr" presetSubtype="0" fill="hold" grpId="0" nodeType="withEffect">
                                  <p:stCondLst>
                                    <p:cond delay="0"/>
                                  </p:stCondLst>
                                  <p:iterate type="lt">
                                    <p:tmPct val="10000"/>
                                  </p:iterate>
                                  <p:childTnLst>
                                    <p:set>
                                      <p:cBhvr>
                                        <p:cTn id="22" dur="1" fill="hold">
                                          <p:stCondLst>
                                            <p:cond delay="0"/>
                                          </p:stCondLst>
                                        </p:cTn>
                                        <p:tgtEl>
                                          <p:spTgt spid="20"/>
                                        </p:tgtEl>
                                        <p:attrNameLst>
                                          <p:attrName>style.visibility</p:attrName>
                                        </p:attrNameLst>
                                      </p:cBhvr>
                                      <p:to>
                                        <p:strVal val="visible"/>
                                      </p:to>
                                    </p:set>
                                    <p:anim by="(-#ppt_w*2)" calcmode="lin" valueType="num">
                                      <p:cBhvr rctx="PPT">
                                        <p:cTn id="23" dur="500" autoRev="1" fill="hold">
                                          <p:stCondLst>
                                            <p:cond delay="0"/>
                                          </p:stCondLst>
                                        </p:cTn>
                                        <p:tgtEl>
                                          <p:spTgt spid="20"/>
                                        </p:tgtEl>
                                        <p:attrNameLst>
                                          <p:attrName>ppt_w</p:attrName>
                                        </p:attrNameLst>
                                      </p:cBhvr>
                                    </p:anim>
                                    <p:anim by="(#ppt_w*0.50)" calcmode="lin" valueType="num">
                                      <p:cBhvr>
                                        <p:cTn id="24" dur="500" decel="50000" autoRev="1" fill="hold">
                                          <p:stCondLst>
                                            <p:cond delay="0"/>
                                          </p:stCondLst>
                                        </p:cTn>
                                        <p:tgtEl>
                                          <p:spTgt spid="20"/>
                                        </p:tgtEl>
                                        <p:attrNameLst>
                                          <p:attrName>ppt_x</p:attrName>
                                        </p:attrNameLst>
                                      </p:cBhvr>
                                    </p:anim>
                                    <p:anim from="(-#ppt_h/2)" to="(#ppt_y)" calcmode="lin" valueType="num">
                                      <p:cBhvr>
                                        <p:cTn id="25" dur="1000" fill="hold">
                                          <p:stCondLst>
                                            <p:cond delay="0"/>
                                          </p:stCondLst>
                                        </p:cTn>
                                        <p:tgtEl>
                                          <p:spTgt spid="20"/>
                                        </p:tgtEl>
                                        <p:attrNameLst>
                                          <p:attrName>ppt_y</p:attrName>
                                        </p:attrNameLst>
                                      </p:cBhvr>
                                    </p:anim>
                                    <p:animRot by="21600000">
                                      <p:cBhvr>
                                        <p:cTn id="26" dur="1000" fill="hold">
                                          <p:stCondLst>
                                            <p:cond delay="0"/>
                                          </p:stCondLst>
                                        </p:cTn>
                                        <p:tgtEl>
                                          <p:spTgt spid="20"/>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Effect transition="in" filter="fade">
                                      <p:cBhvr>
                                        <p:cTn id="33" dur="500"/>
                                        <p:tgtEl>
                                          <p:spTgt spid="11"/>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p:cTn id="36" dur="500" fill="hold"/>
                                        <p:tgtEl>
                                          <p:spTgt spid="13"/>
                                        </p:tgtEl>
                                        <p:attrNameLst>
                                          <p:attrName>ppt_w</p:attrName>
                                        </p:attrNameLst>
                                      </p:cBhvr>
                                      <p:tavLst>
                                        <p:tav tm="0">
                                          <p:val>
                                            <p:fltVal val="0"/>
                                          </p:val>
                                        </p:tav>
                                        <p:tav tm="100000">
                                          <p:val>
                                            <p:strVal val="#ppt_w"/>
                                          </p:val>
                                        </p:tav>
                                      </p:tavLst>
                                    </p:anim>
                                    <p:anim calcmode="lin" valueType="num">
                                      <p:cBhvr>
                                        <p:cTn id="37" dur="500" fill="hold"/>
                                        <p:tgtEl>
                                          <p:spTgt spid="13"/>
                                        </p:tgtEl>
                                        <p:attrNameLst>
                                          <p:attrName>ppt_h</p:attrName>
                                        </p:attrNameLst>
                                      </p:cBhvr>
                                      <p:tavLst>
                                        <p:tav tm="0">
                                          <p:val>
                                            <p:fltVal val="0"/>
                                          </p:val>
                                        </p:tav>
                                        <p:tav tm="100000">
                                          <p:val>
                                            <p:strVal val="#ppt_h"/>
                                          </p:val>
                                        </p:tav>
                                      </p:tavLst>
                                    </p:anim>
                                    <p:animEffect transition="in" filter="fade">
                                      <p:cBhvr>
                                        <p:cTn id="38" dur="500"/>
                                        <p:tgtEl>
                                          <p:spTgt spid="13"/>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p:cTn id="41" dur="500" fill="hold"/>
                                        <p:tgtEl>
                                          <p:spTgt spid="15"/>
                                        </p:tgtEl>
                                        <p:attrNameLst>
                                          <p:attrName>ppt_w</p:attrName>
                                        </p:attrNameLst>
                                      </p:cBhvr>
                                      <p:tavLst>
                                        <p:tav tm="0">
                                          <p:val>
                                            <p:fltVal val="0"/>
                                          </p:val>
                                        </p:tav>
                                        <p:tav tm="100000">
                                          <p:val>
                                            <p:strVal val="#ppt_w"/>
                                          </p:val>
                                        </p:tav>
                                      </p:tavLst>
                                    </p:anim>
                                    <p:anim calcmode="lin" valueType="num">
                                      <p:cBhvr>
                                        <p:cTn id="42" dur="500" fill="hold"/>
                                        <p:tgtEl>
                                          <p:spTgt spid="15"/>
                                        </p:tgtEl>
                                        <p:attrNameLst>
                                          <p:attrName>ppt_h</p:attrName>
                                        </p:attrNameLst>
                                      </p:cBhvr>
                                      <p:tavLst>
                                        <p:tav tm="0">
                                          <p:val>
                                            <p:fltVal val="0"/>
                                          </p:val>
                                        </p:tav>
                                        <p:tav tm="100000">
                                          <p:val>
                                            <p:strVal val="#ppt_h"/>
                                          </p:val>
                                        </p:tav>
                                      </p:tavLst>
                                    </p:anim>
                                    <p:animEffect transition="in" filter="fade">
                                      <p:cBhvr>
                                        <p:cTn id="43" dur="500"/>
                                        <p:tgtEl>
                                          <p:spTgt spid="15"/>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grpId="0" nodeType="click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wipe(down)">
                                      <p:cBhvr>
                                        <p:cTn id="48" dur="500"/>
                                        <p:tgtEl>
                                          <p:spTgt spid="12"/>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down)">
                                      <p:cBhvr>
                                        <p:cTn id="51" dur="500"/>
                                        <p:tgtEl>
                                          <p:spTgt spid="14"/>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wipe(down)">
                                      <p:cBhvr>
                                        <p:cTn id="5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11" grpId="0" bldLvl="0" animBg="1"/>
      <p:bldP spid="12" grpId="0" bldLvl="0" animBg="1"/>
      <p:bldP spid="13" grpId="0" bldLvl="0" animBg="1"/>
      <p:bldP spid="14" grpId="0" bldLvl="0" animBg="1"/>
      <p:bldP spid="15" grpId="0" bldLvl="0" animBg="1"/>
      <p:bldP spid="16" grpId="0" bldLvl="0" animBg="1"/>
      <p:bldP spid="19" grpId="0"/>
      <p:bldP spid="20"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标题 16"/>
          <p:cNvSpPr>
            <a:spLocks noGrp="1"/>
          </p:cNvSpPr>
          <p:nvPr>
            <p:ph type="title"/>
            <p:custDataLst>
              <p:tags r:id="rId1"/>
            </p:custDataLst>
          </p:nvPr>
        </p:nvSpPr>
        <p:spPr/>
        <p:txBody>
          <a:bodyPr/>
          <a:lstStyle/>
          <a:p>
            <a:r>
              <a:rPr lang="zh-CN" altLang="en-US" sz="4400">
                <a:solidFill>
                  <a:schemeClr val="tx1"/>
                </a:solidFill>
                <a:latin typeface="华文中宋" panose="02010600040101010101" pitchFamily="2" charset="-122"/>
                <a:ea typeface="华文中宋" panose="02010600040101010101" pitchFamily="2" charset="-122"/>
              </a:rPr>
              <a:t>五、中医心理治疗法</a:t>
            </a:r>
            <a:endParaRPr lang="zh-CN" altLang="en-US" sz="4400">
              <a:solidFill>
                <a:schemeClr val="tx1"/>
              </a:solidFill>
              <a:latin typeface="华文中宋" panose="02010600040101010101" pitchFamily="2" charset="-122"/>
              <a:ea typeface="华文中宋" panose="02010600040101010101" pitchFamily="2" charset="-122"/>
            </a:endParaRPr>
          </a:p>
        </p:txBody>
      </p:sp>
      <p:sp>
        <p:nvSpPr>
          <p:cNvPr id="2" name="矩形: 剪去对角 148"/>
          <p:cNvSpPr/>
          <p:nvPr>
            <p:custDataLst>
              <p:tags r:id="rId2"/>
            </p:custDataLst>
          </p:nvPr>
        </p:nvSpPr>
        <p:spPr>
          <a:xfrm>
            <a:off x="734868" y="4329979"/>
            <a:ext cx="11384998" cy="2163056"/>
          </a:xfrm>
          <a:prstGeom prst="snip2DiagRect">
            <a:avLst>
              <a:gd name="adj1" fmla="val 0"/>
              <a:gd name="adj2" fmla="val 12621"/>
            </a:avLst>
          </a:prstGeom>
          <a:gradFill>
            <a:gsLst>
              <a:gs pos="0">
                <a:schemeClr val="accent1">
                  <a:alpha val="0"/>
                </a:schemeClr>
              </a:gs>
              <a:gs pos="100000">
                <a:schemeClr val="accent1">
                  <a:alpha val="15000"/>
                </a:schemeClr>
              </a:gs>
            </a:gsLst>
            <a:lin ang="5400000" scaled="0"/>
          </a:gradFill>
          <a:ln w="6350">
            <a:solidFill>
              <a:schemeClr val="accent1">
                <a:alpha val="5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cs typeface="黑体" panose="02010609060101010101" charset="-122"/>
            </a:endParaRPr>
          </a:p>
        </p:txBody>
      </p:sp>
      <p:sp>
        <p:nvSpPr>
          <p:cNvPr id="3" name="任意多边形 2"/>
          <p:cNvSpPr/>
          <p:nvPr>
            <p:custDataLst>
              <p:tags r:id="rId3"/>
            </p:custDataLst>
          </p:nvPr>
        </p:nvSpPr>
        <p:spPr>
          <a:xfrm>
            <a:off x="11746302" y="6413368"/>
            <a:ext cx="379589" cy="80336"/>
          </a:xfrm>
          <a:custGeom>
            <a:avLst/>
            <a:gdLst/>
            <a:ahLst/>
            <a:cxnLst>
              <a:cxn ang="3">
                <a:pos x="hc" y="t"/>
              </a:cxn>
              <a:cxn ang="cd2">
                <a:pos x="l" y="vc"/>
              </a:cxn>
              <a:cxn ang="cd4">
                <a:pos x="hc" y="b"/>
              </a:cxn>
              <a:cxn ang="0">
                <a:pos x="r" y="vc"/>
              </a:cxn>
            </a:cxnLst>
            <a:rect l="l" t="t" r="r" b="b"/>
            <a:pathLst>
              <a:path w="1533" h="506">
                <a:moveTo>
                  <a:pt x="506" y="0"/>
                </a:moveTo>
                <a:lnTo>
                  <a:pt x="1533" y="0"/>
                </a:lnTo>
                <a:lnTo>
                  <a:pt x="1533" y="437"/>
                </a:lnTo>
                <a:lnTo>
                  <a:pt x="1532" y="437"/>
                </a:lnTo>
                <a:lnTo>
                  <a:pt x="1532" y="506"/>
                </a:lnTo>
                <a:lnTo>
                  <a:pt x="506" y="506"/>
                </a:lnTo>
                <a:lnTo>
                  <a:pt x="506" y="506"/>
                </a:lnTo>
                <a:lnTo>
                  <a:pt x="0" y="506"/>
                </a:lnTo>
                <a:lnTo>
                  <a:pt x="506" y="0"/>
                </a:lnTo>
                <a:close/>
              </a:path>
            </a:pathLst>
          </a:custGeom>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zh-CN" altLang="en-US" sz="1900"/>
          </a:p>
        </p:txBody>
      </p:sp>
      <p:sp>
        <p:nvSpPr>
          <p:cNvPr id="4" name="任意多边形 48"/>
          <p:cNvSpPr/>
          <p:nvPr>
            <p:custDataLst>
              <p:tags r:id="rId4"/>
            </p:custDataLst>
          </p:nvPr>
        </p:nvSpPr>
        <p:spPr>
          <a:xfrm>
            <a:off x="734868" y="4321276"/>
            <a:ext cx="1434673" cy="443858"/>
          </a:xfrm>
          <a:custGeom>
            <a:avLst/>
            <a:gdLst>
              <a:gd name="connsiteX0" fmla="*/ 1360968 w 1360968"/>
              <a:gd name="connsiteY0" fmla="*/ 0 h 457200"/>
              <a:gd name="connsiteX1" fmla="*/ 0 w 1360968"/>
              <a:gd name="connsiteY1" fmla="*/ 0 h 457200"/>
              <a:gd name="connsiteX2" fmla="*/ 0 w 1360968"/>
              <a:gd name="connsiteY2" fmla="*/ 457200 h 457200"/>
            </a:gdLst>
            <a:ahLst/>
            <a:cxnLst>
              <a:cxn ang="0">
                <a:pos x="connsiteX0" y="connsiteY0"/>
              </a:cxn>
              <a:cxn ang="0">
                <a:pos x="connsiteX1" y="connsiteY1"/>
              </a:cxn>
              <a:cxn ang="0">
                <a:pos x="connsiteX2" y="connsiteY2"/>
              </a:cxn>
            </a:cxnLst>
            <a:rect l="l" t="t" r="r" b="b"/>
            <a:pathLst>
              <a:path w="1360968" h="457200">
                <a:moveTo>
                  <a:pt x="1360968" y="0"/>
                </a:moveTo>
                <a:lnTo>
                  <a:pt x="0" y="0"/>
                </a:lnTo>
                <a:lnTo>
                  <a:pt x="0" y="457200"/>
                </a:lnTo>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900" b="0" i="0" u="none" strike="noStrike" kern="1200" cap="none" spc="0" normalizeH="0" baseline="0" noProof="0">
              <a:ln>
                <a:noFill/>
              </a:ln>
              <a:solidFill>
                <a:prstClr val="white"/>
              </a:solidFill>
              <a:effectLst/>
              <a:uLnTx/>
              <a:uFillTx/>
              <a:latin typeface="汉仪文黑-55简" panose="00020600040101010101" charset="-122"/>
              <a:ea typeface="汉仪文黑-55简" panose="00020600040101010101" charset="-122"/>
              <a:cs typeface="+mn-cs"/>
            </a:endParaRPr>
          </a:p>
        </p:txBody>
      </p:sp>
      <p:sp>
        <p:nvSpPr>
          <p:cNvPr id="5" name="等腰三角形 4"/>
          <p:cNvSpPr/>
          <p:nvPr>
            <p:custDataLst>
              <p:tags r:id="rId5"/>
            </p:custDataLst>
          </p:nvPr>
        </p:nvSpPr>
        <p:spPr>
          <a:xfrm rot="10800000" flipH="1">
            <a:off x="734868" y="4321276"/>
            <a:ext cx="280508" cy="175401"/>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900" b="0" i="0" u="none" strike="noStrike" kern="1200" cap="none" spc="0" normalizeH="0" baseline="0" noProof="0">
              <a:ln>
                <a:noFill/>
              </a:ln>
              <a:solidFill>
                <a:prstClr val="white"/>
              </a:solidFill>
              <a:effectLst/>
              <a:uLnTx/>
              <a:uFillTx/>
              <a:latin typeface="汉仪文黑-55简" panose="00020600040101010101" charset="-122"/>
              <a:ea typeface="汉仪文黑-55简" panose="00020600040101010101" charset="-122"/>
              <a:cs typeface="+mn-cs"/>
            </a:endParaRPr>
          </a:p>
        </p:txBody>
      </p:sp>
      <p:cxnSp>
        <p:nvCxnSpPr>
          <p:cNvPr id="6" name="直接连接符 5"/>
          <p:cNvCxnSpPr/>
          <p:nvPr>
            <p:custDataLst>
              <p:tags r:id="rId6"/>
            </p:custDataLst>
          </p:nvPr>
        </p:nvCxnSpPr>
        <p:spPr>
          <a:xfrm>
            <a:off x="767671" y="4587725"/>
            <a:ext cx="0" cy="131885"/>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任意多边形: 形状 73"/>
          <p:cNvSpPr/>
          <p:nvPr>
            <p:custDataLst>
              <p:tags r:id="rId7"/>
            </p:custDataLst>
          </p:nvPr>
        </p:nvSpPr>
        <p:spPr>
          <a:xfrm>
            <a:off x="1336051" y="4275752"/>
            <a:ext cx="417749" cy="42846"/>
          </a:xfrm>
          <a:custGeom>
            <a:avLst/>
            <a:gdLst>
              <a:gd name="connsiteX0" fmla="*/ 149306 w 220641"/>
              <a:gd name="connsiteY0" fmla="*/ 0 h 40720"/>
              <a:gd name="connsiteX1" fmla="*/ 220641 w 220641"/>
              <a:gd name="connsiteY1" fmla="*/ 39541 h 40720"/>
              <a:gd name="connsiteX2" fmla="*/ 0 w 220641"/>
              <a:gd name="connsiteY2" fmla="*/ 40720 h 40720"/>
              <a:gd name="connsiteX3" fmla="*/ 22194 w 220641"/>
              <a:gd name="connsiteY3" fmla="*/ 680 h 40720"/>
              <a:gd name="connsiteX4" fmla="*/ 149306 w 220641"/>
              <a:gd name="connsiteY4" fmla="*/ 0 h 40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641" h="40720">
                <a:moveTo>
                  <a:pt x="149306" y="0"/>
                </a:moveTo>
                <a:lnTo>
                  <a:pt x="220641" y="39541"/>
                </a:lnTo>
                <a:lnTo>
                  <a:pt x="0" y="40720"/>
                </a:lnTo>
                <a:lnTo>
                  <a:pt x="22194" y="680"/>
                </a:lnTo>
                <a:lnTo>
                  <a:pt x="149306"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03" tIns="48201" rIns="96403" bIns="48201"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900">
              <a:solidFill>
                <a:prstClr val="black"/>
              </a:solidFill>
              <a:latin typeface="汉仪文黑-55简" panose="00020600040101010101" charset="-122"/>
              <a:ea typeface="汉仪文黑-55简" panose="00020600040101010101" charset="-122"/>
            </a:endParaRPr>
          </a:p>
        </p:txBody>
      </p:sp>
      <p:sp>
        <p:nvSpPr>
          <p:cNvPr id="8" name="矩形: 剪去对角 148"/>
          <p:cNvSpPr/>
          <p:nvPr>
            <p:custDataLst>
              <p:tags r:id="rId8"/>
            </p:custDataLst>
          </p:nvPr>
        </p:nvSpPr>
        <p:spPr>
          <a:xfrm>
            <a:off x="736876" y="1845578"/>
            <a:ext cx="11384998" cy="2163056"/>
          </a:xfrm>
          <a:prstGeom prst="snip2DiagRect">
            <a:avLst>
              <a:gd name="adj1" fmla="val 0"/>
              <a:gd name="adj2" fmla="val 12621"/>
            </a:avLst>
          </a:prstGeom>
          <a:gradFill>
            <a:gsLst>
              <a:gs pos="0">
                <a:schemeClr val="accent1">
                  <a:alpha val="0"/>
                </a:schemeClr>
              </a:gs>
              <a:gs pos="100000">
                <a:schemeClr val="accent1">
                  <a:alpha val="15000"/>
                </a:schemeClr>
              </a:gs>
            </a:gsLst>
            <a:lin ang="5400000" scaled="0"/>
          </a:gradFill>
          <a:ln w="6350">
            <a:solidFill>
              <a:schemeClr val="accent1">
                <a:alpha val="5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cs typeface="黑体" panose="02010609060101010101" charset="-122"/>
            </a:endParaRPr>
          </a:p>
        </p:txBody>
      </p:sp>
      <p:sp>
        <p:nvSpPr>
          <p:cNvPr id="9" name="任意多边形 8"/>
          <p:cNvSpPr/>
          <p:nvPr>
            <p:custDataLst>
              <p:tags r:id="rId9"/>
            </p:custDataLst>
          </p:nvPr>
        </p:nvSpPr>
        <p:spPr>
          <a:xfrm>
            <a:off x="11748310" y="3928968"/>
            <a:ext cx="379589" cy="80336"/>
          </a:xfrm>
          <a:custGeom>
            <a:avLst/>
            <a:gdLst/>
            <a:ahLst/>
            <a:cxnLst>
              <a:cxn ang="3">
                <a:pos x="hc" y="t"/>
              </a:cxn>
              <a:cxn ang="cd2">
                <a:pos x="l" y="vc"/>
              </a:cxn>
              <a:cxn ang="cd4">
                <a:pos x="hc" y="b"/>
              </a:cxn>
              <a:cxn ang="0">
                <a:pos x="r" y="vc"/>
              </a:cxn>
            </a:cxnLst>
            <a:rect l="l" t="t" r="r" b="b"/>
            <a:pathLst>
              <a:path w="1533" h="506">
                <a:moveTo>
                  <a:pt x="506" y="0"/>
                </a:moveTo>
                <a:lnTo>
                  <a:pt x="1533" y="0"/>
                </a:lnTo>
                <a:lnTo>
                  <a:pt x="1533" y="437"/>
                </a:lnTo>
                <a:lnTo>
                  <a:pt x="1532" y="437"/>
                </a:lnTo>
                <a:lnTo>
                  <a:pt x="1532" y="506"/>
                </a:lnTo>
                <a:lnTo>
                  <a:pt x="506" y="506"/>
                </a:lnTo>
                <a:lnTo>
                  <a:pt x="506" y="506"/>
                </a:lnTo>
                <a:lnTo>
                  <a:pt x="0" y="506"/>
                </a:lnTo>
                <a:lnTo>
                  <a:pt x="506" y="0"/>
                </a:lnTo>
                <a:close/>
              </a:path>
            </a:pathLst>
          </a:custGeom>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zh-CN" altLang="en-US" sz="1900"/>
          </a:p>
        </p:txBody>
      </p:sp>
      <p:sp>
        <p:nvSpPr>
          <p:cNvPr id="50" name="任意多边形 48"/>
          <p:cNvSpPr/>
          <p:nvPr>
            <p:custDataLst>
              <p:tags r:id="rId10"/>
            </p:custDataLst>
          </p:nvPr>
        </p:nvSpPr>
        <p:spPr>
          <a:xfrm>
            <a:off x="736876" y="1836875"/>
            <a:ext cx="1434673" cy="443858"/>
          </a:xfrm>
          <a:custGeom>
            <a:avLst/>
            <a:gdLst>
              <a:gd name="connsiteX0" fmla="*/ 1360968 w 1360968"/>
              <a:gd name="connsiteY0" fmla="*/ 0 h 457200"/>
              <a:gd name="connsiteX1" fmla="*/ 0 w 1360968"/>
              <a:gd name="connsiteY1" fmla="*/ 0 h 457200"/>
              <a:gd name="connsiteX2" fmla="*/ 0 w 1360968"/>
              <a:gd name="connsiteY2" fmla="*/ 457200 h 457200"/>
            </a:gdLst>
            <a:ahLst/>
            <a:cxnLst>
              <a:cxn ang="0">
                <a:pos x="connsiteX0" y="connsiteY0"/>
              </a:cxn>
              <a:cxn ang="0">
                <a:pos x="connsiteX1" y="connsiteY1"/>
              </a:cxn>
              <a:cxn ang="0">
                <a:pos x="connsiteX2" y="connsiteY2"/>
              </a:cxn>
            </a:cxnLst>
            <a:rect l="l" t="t" r="r" b="b"/>
            <a:pathLst>
              <a:path w="1360968" h="457200">
                <a:moveTo>
                  <a:pt x="1360968" y="0"/>
                </a:moveTo>
                <a:lnTo>
                  <a:pt x="0" y="0"/>
                </a:lnTo>
                <a:lnTo>
                  <a:pt x="0" y="457200"/>
                </a:lnTo>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900" b="0" i="0" u="none" strike="noStrike" kern="1200" cap="none" spc="0" normalizeH="0" baseline="0" noProof="0">
              <a:ln>
                <a:noFill/>
              </a:ln>
              <a:solidFill>
                <a:prstClr val="white"/>
              </a:solidFill>
              <a:effectLst/>
              <a:uLnTx/>
              <a:uFillTx/>
              <a:latin typeface="汉仪文黑-55简" panose="00020600040101010101" charset="-122"/>
              <a:ea typeface="汉仪文黑-55简" panose="00020600040101010101" charset="-122"/>
              <a:cs typeface="+mn-cs"/>
            </a:endParaRPr>
          </a:p>
        </p:txBody>
      </p:sp>
      <p:sp>
        <p:nvSpPr>
          <p:cNvPr id="51" name="等腰三角形 50"/>
          <p:cNvSpPr/>
          <p:nvPr>
            <p:custDataLst>
              <p:tags r:id="rId11"/>
            </p:custDataLst>
          </p:nvPr>
        </p:nvSpPr>
        <p:spPr>
          <a:xfrm rot="10800000" flipH="1">
            <a:off x="736876" y="1836875"/>
            <a:ext cx="280508" cy="175401"/>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900" b="0" i="0" u="none" strike="noStrike" kern="1200" cap="none" spc="0" normalizeH="0" baseline="0" noProof="0">
              <a:ln>
                <a:noFill/>
              </a:ln>
              <a:solidFill>
                <a:prstClr val="white"/>
              </a:solidFill>
              <a:effectLst/>
              <a:uLnTx/>
              <a:uFillTx/>
              <a:latin typeface="汉仪文黑-55简" panose="00020600040101010101" charset="-122"/>
              <a:ea typeface="汉仪文黑-55简" panose="00020600040101010101" charset="-122"/>
              <a:cs typeface="+mn-cs"/>
            </a:endParaRPr>
          </a:p>
        </p:txBody>
      </p:sp>
      <p:cxnSp>
        <p:nvCxnSpPr>
          <p:cNvPr id="21" name="直接连接符 20"/>
          <p:cNvCxnSpPr/>
          <p:nvPr>
            <p:custDataLst>
              <p:tags r:id="rId12"/>
            </p:custDataLst>
          </p:nvPr>
        </p:nvCxnSpPr>
        <p:spPr>
          <a:xfrm>
            <a:off x="769680" y="2103324"/>
            <a:ext cx="0" cy="131885"/>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74" name="任意多边形: 形状 73"/>
          <p:cNvSpPr/>
          <p:nvPr>
            <p:custDataLst>
              <p:tags r:id="rId13"/>
            </p:custDataLst>
          </p:nvPr>
        </p:nvSpPr>
        <p:spPr>
          <a:xfrm>
            <a:off x="1338059" y="1791351"/>
            <a:ext cx="417749" cy="42846"/>
          </a:xfrm>
          <a:custGeom>
            <a:avLst/>
            <a:gdLst>
              <a:gd name="connsiteX0" fmla="*/ 149306 w 220641"/>
              <a:gd name="connsiteY0" fmla="*/ 0 h 40720"/>
              <a:gd name="connsiteX1" fmla="*/ 220641 w 220641"/>
              <a:gd name="connsiteY1" fmla="*/ 39541 h 40720"/>
              <a:gd name="connsiteX2" fmla="*/ 0 w 220641"/>
              <a:gd name="connsiteY2" fmla="*/ 40720 h 40720"/>
              <a:gd name="connsiteX3" fmla="*/ 22194 w 220641"/>
              <a:gd name="connsiteY3" fmla="*/ 680 h 40720"/>
              <a:gd name="connsiteX4" fmla="*/ 149306 w 220641"/>
              <a:gd name="connsiteY4" fmla="*/ 0 h 40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641" h="40720">
                <a:moveTo>
                  <a:pt x="149306" y="0"/>
                </a:moveTo>
                <a:lnTo>
                  <a:pt x="220641" y="39541"/>
                </a:lnTo>
                <a:lnTo>
                  <a:pt x="0" y="40720"/>
                </a:lnTo>
                <a:lnTo>
                  <a:pt x="22194" y="680"/>
                </a:lnTo>
                <a:lnTo>
                  <a:pt x="149306"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03" tIns="48201" rIns="96403" bIns="48201"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900">
              <a:solidFill>
                <a:prstClr val="black"/>
              </a:solidFill>
              <a:latin typeface="汉仪文黑-55简" panose="00020600040101010101" charset="-122"/>
              <a:ea typeface="汉仪文黑-55简" panose="00020600040101010101" charset="-122"/>
            </a:endParaRPr>
          </a:p>
        </p:txBody>
      </p:sp>
      <p:sp>
        <p:nvSpPr>
          <p:cNvPr id="22" name="矩形 21"/>
          <p:cNvSpPr/>
          <p:nvPr>
            <p:custDataLst>
              <p:tags r:id="rId14"/>
            </p:custDataLst>
          </p:nvPr>
        </p:nvSpPr>
        <p:spPr>
          <a:xfrm>
            <a:off x="730885" y="1844675"/>
            <a:ext cx="3069590" cy="2164080"/>
          </a:xfrm>
          <a:prstGeom prst="rect">
            <a:avLst/>
          </a:prstGeom>
          <a:noFill/>
        </p:spPr>
        <p:txBody>
          <a:bodyPr wrap="square" lIns="0" tIns="38159" rIns="0" bIns="0" rtlCol="0" anchor="ctr">
            <a:noAutofit/>
          </a:bodyPr>
          <a:lstStyle/>
          <a:p>
            <a:pPr algn="ctr">
              <a:spcBef>
                <a:spcPct val="0"/>
              </a:spcBef>
              <a:spcAft>
                <a:spcPct val="0"/>
              </a:spcAft>
            </a:pPr>
            <a:endParaRPr lang="zh-CN" altLang="en-US" sz="2950">
              <a:sym typeface="+mn-ea"/>
            </a:endParaRPr>
          </a:p>
          <a:p>
            <a:pPr algn="ctr">
              <a:spcBef>
                <a:spcPct val="0"/>
              </a:spcBef>
              <a:spcAft>
                <a:spcPct val="0"/>
              </a:spcAft>
            </a:pPr>
            <a:r>
              <a:rPr lang="zh-CN" altLang="en-US" sz="2950">
                <a:latin typeface="微软雅黑" panose="020B0503020204020204" pitchFamily="34" charset="-122"/>
                <a:ea typeface="微软雅黑" panose="020B0503020204020204" pitchFamily="34" charset="-122"/>
                <a:sym typeface="+mn-ea"/>
              </a:rPr>
              <a:t>（一）开导劝慰法</a:t>
            </a:r>
            <a:endParaRPr lang="zh-CN" altLang="en-US" sz="2950"/>
          </a:p>
          <a:p>
            <a:pPr algn="ctr">
              <a:spcBef>
                <a:spcPct val="0"/>
              </a:spcBef>
              <a:spcAft>
                <a:spcPct val="0"/>
              </a:spcAft>
            </a:pPr>
            <a:endParaRPr lang="zh-CN" altLang="en-US" sz="3600" b="1" dirty="0">
              <a:solidFill>
                <a:schemeClr val="accent1"/>
              </a:solidFill>
              <a:latin typeface="+mn-ea"/>
              <a:cs typeface="+mn-ea"/>
            </a:endParaRPr>
          </a:p>
        </p:txBody>
      </p:sp>
      <p:sp>
        <p:nvSpPr>
          <p:cNvPr id="23" name="矩形 22"/>
          <p:cNvSpPr/>
          <p:nvPr>
            <p:custDataLst>
              <p:tags r:id="rId15"/>
            </p:custDataLst>
          </p:nvPr>
        </p:nvSpPr>
        <p:spPr>
          <a:xfrm>
            <a:off x="4260293" y="1844239"/>
            <a:ext cx="7521490" cy="2165064"/>
          </a:xfrm>
          <a:prstGeom prst="rect">
            <a:avLst/>
          </a:prstGeom>
          <a:noFill/>
        </p:spPr>
        <p:txBody>
          <a:bodyPr wrap="square" lIns="0" tIns="0" rIns="0" bIns="0" rtlCol="0" anchor="ctr" anchorCtr="0">
            <a:noAutofit/>
          </a:bodyPr>
          <a:lstStyle/>
          <a:p>
            <a:pPr>
              <a:lnSpc>
                <a:spcPct val="150000"/>
              </a:lnSpc>
              <a:spcBef>
                <a:spcPct val="0"/>
              </a:spcBef>
              <a:spcAft>
                <a:spcPct val="0"/>
              </a:spcAft>
            </a:pPr>
            <a:r>
              <a:rPr lang="zh-CN" altLang="en-US" sz="1800">
                <a:latin typeface="微软雅黑" panose="020B0503020204020204" pitchFamily="34" charset="-122"/>
                <a:ea typeface="微软雅黑" panose="020B0503020204020204" pitchFamily="34" charset="-122"/>
                <a:cs typeface="微软雅黑" panose="020B0503020204020204" pitchFamily="34" charset="-122"/>
                <a:sym typeface="+mn-ea"/>
              </a:rPr>
              <a:t>开导劝慰法指通过语言文字开导、劝告与安慰来访者，解除来访者的思想顾虑，提高其解决问题的信心，使之主动积极地配合治疗。此法首见《黄帝内经》：“人之情，莫不恶死而乐生，告之以其败，语之以其善，导之以其所便，开之以其所苦，虽有无道之人，恶有不听者乎。”</a:t>
            </a:r>
            <a:endPar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cxnSp>
        <p:nvCxnSpPr>
          <p:cNvPr id="46" name="直接连接符 45"/>
          <p:cNvCxnSpPr/>
          <p:nvPr>
            <p:custDataLst>
              <p:tags r:id="rId16"/>
            </p:custDataLst>
          </p:nvPr>
        </p:nvCxnSpPr>
        <p:spPr>
          <a:xfrm>
            <a:off x="3811080" y="2342325"/>
            <a:ext cx="0" cy="1169563"/>
          </a:xfrm>
          <a:prstGeom prst="line">
            <a:avLst/>
          </a:prstGeom>
          <a:ln w="12700">
            <a:gradFill flip="none" rotWithShape="1">
              <a:gsLst>
                <a:gs pos="0">
                  <a:schemeClr val="accent1">
                    <a:alpha val="0"/>
                  </a:schemeClr>
                </a:gs>
                <a:gs pos="53000">
                  <a:schemeClr val="accent1"/>
                </a:gs>
                <a:gs pos="100000">
                  <a:schemeClr val="accent1">
                    <a:alpha val="0"/>
                  </a:schemeClr>
                </a:gs>
              </a:gsLst>
              <a:lin ang="5400000" scaled="1"/>
              <a:tileRect/>
            </a:gradFill>
          </a:ln>
        </p:spPr>
        <p:style>
          <a:lnRef idx="1">
            <a:schemeClr val="accent1"/>
          </a:lnRef>
          <a:fillRef idx="0">
            <a:schemeClr val="accent1"/>
          </a:fillRef>
          <a:effectRef idx="0">
            <a:schemeClr val="accent1"/>
          </a:effectRef>
          <a:fontRef idx="minor">
            <a:schemeClr val="tx1"/>
          </a:fontRef>
        </p:style>
      </p:cxnSp>
      <p:sp>
        <p:nvSpPr>
          <p:cNvPr id="24" name="矩形 23"/>
          <p:cNvSpPr/>
          <p:nvPr>
            <p:custDataLst>
              <p:tags r:id="rId17"/>
            </p:custDataLst>
          </p:nvPr>
        </p:nvSpPr>
        <p:spPr>
          <a:xfrm>
            <a:off x="4260294" y="4323955"/>
            <a:ext cx="7521489" cy="2165064"/>
          </a:xfrm>
          <a:prstGeom prst="rect">
            <a:avLst/>
          </a:prstGeom>
          <a:noFill/>
        </p:spPr>
        <p:txBody>
          <a:bodyPr wrap="square" lIns="0" tIns="0" rIns="0" bIns="0" rtlCol="0" anchor="ctr" anchorCtr="0">
            <a:noAutofit/>
          </a:bodyPr>
          <a:lstStyle/>
          <a:p>
            <a:pPr>
              <a:lnSpc>
                <a:spcPct val="150000"/>
              </a:lnSpc>
              <a:spcBef>
                <a:spcPct val="0"/>
              </a:spcBef>
              <a:spcAft>
                <a:spcPct val="0"/>
              </a:spcAft>
            </a:pPr>
            <a:r>
              <a:rPr lang="zh-CN" altLang="en-US" sz="1800">
                <a:latin typeface="微软雅黑" panose="020B0503020204020204" pitchFamily="34" charset="-122"/>
                <a:ea typeface="微软雅黑" panose="020B0503020204020204" pitchFamily="34" charset="-122"/>
                <a:cs typeface="微软雅黑" panose="020B0503020204020204" pitchFamily="34" charset="-122"/>
                <a:sym typeface="+mn-ea"/>
              </a:rPr>
              <a:t>以情胜情法是根据情志及五脏间存在的阴阳五行生克原理，用互相制约、互相克制的情志，来转移和干扰原来对机体有害的情志，借以达到协调情志的目的。例如，怒伤，以忧胜之，以恐解之；喜伤，以恐胜之，以怒解之；忧伤，以喜胜之，以怒解之；恐伤，以思胜之，以忧解之；惊伤，以忧胜之，以恐解之。</a:t>
            </a:r>
            <a:endParaRPr lang="zh-CN" altLang="en-US" sz="1800">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cxnSp>
        <p:nvCxnSpPr>
          <p:cNvPr id="25" name="直接连接符 24"/>
          <p:cNvCxnSpPr/>
          <p:nvPr>
            <p:custDataLst>
              <p:tags r:id="rId18"/>
            </p:custDataLst>
          </p:nvPr>
        </p:nvCxnSpPr>
        <p:spPr>
          <a:xfrm>
            <a:off x="3811080" y="4822039"/>
            <a:ext cx="0" cy="1169563"/>
          </a:xfrm>
          <a:prstGeom prst="line">
            <a:avLst/>
          </a:prstGeom>
          <a:ln w="12700">
            <a:gradFill flip="none" rotWithShape="1">
              <a:gsLst>
                <a:gs pos="0">
                  <a:schemeClr val="accent1">
                    <a:alpha val="0"/>
                  </a:schemeClr>
                </a:gs>
                <a:gs pos="53000">
                  <a:schemeClr val="accent1"/>
                </a:gs>
                <a:gs pos="100000">
                  <a:schemeClr val="accent1">
                    <a:alpha val="0"/>
                  </a:schemeClr>
                </a:gs>
              </a:gsLst>
              <a:lin ang="5400000" scaled="1"/>
              <a:tileRect/>
            </a:gradFill>
          </a:ln>
        </p:spPr>
        <p:style>
          <a:lnRef idx="1">
            <a:schemeClr val="accent1"/>
          </a:lnRef>
          <a:fillRef idx="0">
            <a:schemeClr val="accent1"/>
          </a:fillRef>
          <a:effectRef idx="0">
            <a:schemeClr val="accent1"/>
          </a:effectRef>
          <a:fontRef idx="minor">
            <a:schemeClr val="tx1"/>
          </a:fontRef>
        </p:style>
      </p:cxnSp>
      <p:sp>
        <p:nvSpPr>
          <p:cNvPr id="26" name="矩形 25"/>
          <p:cNvSpPr/>
          <p:nvPr>
            <p:custDataLst>
              <p:tags r:id="rId19"/>
            </p:custDataLst>
          </p:nvPr>
        </p:nvSpPr>
        <p:spPr>
          <a:xfrm>
            <a:off x="720725" y="4324350"/>
            <a:ext cx="3081655" cy="2164080"/>
          </a:xfrm>
          <a:prstGeom prst="rect">
            <a:avLst/>
          </a:prstGeom>
          <a:noFill/>
        </p:spPr>
        <p:txBody>
          <a:bodyPr wrap="square" lIns="0" tIns="38159" rIns="0" bIns="0" rtlCol="0" anchor="ctr">
            <a:noAutofit/>
          </a:bodyPr>
          <a:lstStyle/>
          <a:p>
            <a:pPr algn="ctr">
              <a:spcBef>
                <a:spcPct val="0"/>
              </a:spcBef>
              <a:spcAft>
                <a:spcPct val="0"/>
              </a:spcAft>
            </a:pPr>
            <a:r>
              <a:rPr lang="zh-CN" altLang="en-US" sz="2950">
                <a:latin typeface="微软雅黑" panose="020B0503020204020204" pitchFamily="34" charset="-122"/>
                <a:ea typeface="微软雅黑" panose="020B0503020204020204" pitchFamily="34" charset="-122"/>
                <a:sym typeface="+mn-ea"/>
              </a:rPr>
              <a:t>（二）以情胜情法</a:t>
            </a:r>
            <a:endParaRPr lang="zh-CN" altLang="en-US" sz="2950" b="1" dirty="0">
              <a:solidFill>
                <a:schemeClr val="accent1"/>
              </a:solidFill>
              <a:latin typeface="微软雅黑" panose="020B0503020204020204" pitchFamily="34" charset="-122"/>
              <a:ea typeface="微软雅黑" panose="020B0503020204020204" pitchFamily="34" charset="-122"/>
              <a:cs typeface="+mn-ea"/>
              <a:sym typeface="+mn-ea"/>
            </a:endParaRPr>
          </a:p>
        </p:txBody>
      </p:sp>
    </p:spTree>
    <p:custDataLst>
      <p:tags r:id="rId20"/>
    </p:custData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标题 16"/>
          <p:cNvSpPr>
            <a:spLocks noGrp="1"/>
          </p:cNvSpPr>
          <p:nvPr>
            <p:ph type="title"/>
            <p:custDataLst>
              <p:tags r:id="rId1"/>
            </p:custDataLst>
          </p:nvPr>
        </p:nvSpPr>
        <p:spPr/>
        <p:txBody>
          <a:bodyPr/>
          <a:lstStyle/>
          <a:p>
            <a:r>
              <a:rPr lang="zh-CN" altLang="en-US" sz="4400">
                <a:solidFill>
                  <a:schemeClr val="tx1"/>
                </a:solidFill>
                <a:latin typeface="华文中宋" panose="02010600040101010101" pitchFamily="2" charset="-122"/>
                <a:ea typeface="华文中宋" panose="02010600040101010101" pitchFamily="2" charset="-122"/>
              </a:rPr>
              <a:t>五、中医心理治疗法</a:t>
            </a:r>
            <a:endParaRPr lang="zh-CN" altLang="en-US" sz="4400">
              <a:solidFill>
                <a:schemeClr val="tx1"/>
              </a:solidFill>
              <a:latin typeface="华文中宋" panose="02010600040101010101" pitchFamily="2" charset="-122"/>
              <a:ea typeface="华文中宋" panose="02010600040101010101" pitchFamily="2" charset="-122"/>
            </a:endParaRPr>
          </a:p>
        </p:txBody>
      </p:sp>
      <p:sp>
        <p:nvSpPr>
          <p:cNvPr id="34" name="矩形: 剪去对角 148"/>
          <p:cNvSpPr/>
          <p:nvPr>
            <p:custDataLst>
              <p:tags r:id="rId2"/>
            </p:custDataLst>
          </p:nvPr>
        </p:nvSpPr>
        <p:spPr>
          <a:xfrm>
            <a:off x="738215" y="1547664"/>
            <a:ext cx="11384998" cy="1552500"/>
          </a:xfrm>
          <a:prstGeom prst="snip2DiagRect">
            <a:avLst>
              <a:gd name="adj1" fmla="val 0"/>
              <a:gd name="adj2" fmla="val 12621"/>
            </a:avLst>
          </a:prstGeom>
          <a:gradFill>
            <a:gsLst>
              <a:gs pos="0">
                <a:schemeClr val="accent1">
                  <a:alpha val="0"/>
                </a:schemeClr>
              </a:gs>
              <a:gs pos="100000">
                <a:schemeClr val="accent1">
                  <a:alpha val="15000"/>
                </a:schemeClr>
              </a:gs>
            </a:gsLst>
            <a:lin ang="5400000" scaled="0"/>
          </a:gradFill>
          <a:ln w="6350">
            <a:solidFill>
              <a:schemeClr val="accent1">
                <a:alpha val="5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cs typeface="黑体" panose="02010609060101010101" charset="-122"/>
            </a:endParaRPr>
          </a:p>
        </p:txBody>
      </p:sp>
      <p:sp>
        <p:nvSpPr>
          <p:cNvPr id="32" name="矩形: 剪去对角 148"/>
          <p:cNvSpPr/>
          <p:nvPr>
            <p:custDataLst>
              <p:tags r:id="rId3"/>
            </p:custDataLst>
          </p:nvPr>
        </p:nvSpPr>
        <p:spPr>
          <a:xfrm>
            <a:off x="738215" y="3362596"/>
            <a:ext cx="11384998" cy="1552500"/>
          </a:xfrm>
          <a:prstGeom prst="snip2DiagRect">
            <a:avLst>
              <a:gd name="adj1" fmla="val 0"/>
              <a:gd name="adj2" fmla="val 12621"/>
            </a:avLst>
          </a:prstGeom>
          <a:gradFill>
            <a:gsLst>
              <a:gs pos="0">
                <a:schemeClr val="accent1">
                  <a:alpha val="0"/>
                </a:schemeClr>
              </a:gs>
              <a:gs pos="100000">
                <a:schemeClr val="accent1">
                  <a:alpha val="15000"/>
                </a:schemeClr>
              </a:gs>
            </a:gsLst>
            <a:lin ang="5400000" scaled="0"/>
          </a:gradFill>
          <a:ln w="6350">
            <a:solidFill>
              <a:schemeClr val="accent1">
                <a:alpha val="5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cs typeface="黑体" panose="02010609060101010101" charset="-122"/>
            </a:endParaRPr>
          </a:p>
        </p:txBody>
      </p:sp>
      <p:sp>
        <p:nvSpPr>
          <p:cNvPr id="33" name="矩形: 剪去对角 148"/>
          <p:cNvSpPr/>
          <p:nvPr>
            <p:custDataLst>
              <p:tags r:id="rId4"/>
            </p:custDataLst>
          </p:nvPr>
        </p:nvSpPr>
        <p:spPr>
          <a:xfrm>
            <a:off x="740892" y="5168825"/>
            <a:ext cx="11384998" cy="1552500"/>
          </a:xfrm>
          <a:prstGeom prst="snip2DiagRect">
            <a:avLst>
              <a:gd name="adj1" fmla="val 0"/>
              <a:gd name="adj2" fmla="val 12621"/>
            </a:avLst>
          </a:prstGeom>
          <a:gradFill>
            <a:gsLst>
              <a:gs pos="0">
                <a:schemeClr val="accent1">
                  <a:alpha val="0"/>
                </a:schemeClr>
              </a:gs>
              <a:gs pos="100000">
                <a:schemeClr val="accent1">
                  <a:alpha val="15000"/>
                </a:schemeClr>
              </a:gs>
            </a:gsLst>
            <a:lin ang="5400000" scaled="0"/>
          </a:gradFill>
          <a:ln w="6350">
            <a:solidFill>
              <a:schemeClr val="accent1">
                <a:alpha val="5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cs typeface="黑体" panose="02010609060101010101" charset="-122"/>
            </a:endParaRPr>
          </a:p>
        </p:txBody>
      </p:sp>
      <p:sp>
        <p:nvSpPr>
          <p:cNvPr id="35" name="任意多边形 34"/>
          <p:cNvSpPr/>
          <p:nvPr>
            <p:custDataLst>
              <p:tags r:id="rId5"/>
            </p:custDataLst>
          </p:nvPr>
        </p:nvSpPr>
        <p:spPr>
          <a:xfrm>
            <a:off x="11749649" y="3019828"/>
            <a:ext cx="379589" cy="80336"/>
          </a:xfrm>
          <a:custGeom>
            <a:avLst/>
            <a:gdLst/>
            <a:ahLst/>
            <a:cxnLst>
              <a:cxn ang="3">
                <a:pos x="hc" y="t"/>
              </a:cxn>
              <a:cxn ang="cd2">
                <a:pos x="l" y="vc"/>
              </a:cxn>
              <a:cxn ang="cd4">
                <a:pos x="hc" y="b"/>
              </a:cxn>
              <a:cxn ang="0">
                <a:pos x="r" y="vc"/>
              </a:cxn>
            </a:cxnLst>
            <a:rect l="l" t="t" r="r" b="b"/>
            <a:pathLst>
              <a:path w="1533" h="506">
                <a:moveTo>
                  <a:pt x="506" y="0"/>
                </a:moveTo>
                <a:lnTo>
                  <a:pt x="1533" y="0"/>
                </a:lnTo>
                <a:lnTo>
                  <a:pt x="1533" y="437"/>
                </a:lnTo>
                <a:lnTo>
                  <a:pt x="1532" y="437"/>
                </a:lnTo>
                <a:lnTo>
                  <a:pt x="1532" y="506"/>
                </a:lnTo>
                <a:lnTo>
                  <a:pt x="506" y="506"/>
                </a:lnTo>
                <a:lnTo>
                  <a:pt x="506" y="506"/>
                </a:lnTo>
                <a:lnTo>
                  <a:pt x="0" y="506"/>
                </a:lnTo>
                <a:lnTo>
                  <a:pt x="506" y="0"/>
                </a:lnTo>
                <a:close/>
              </a:path>
            </a:pathLst>
          </a:custGeom>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zh-CN" altLang="en-US" sz="1900"/>
          </a:p>
        </p:txBody>
      </p:sp>
      <p:sp>
        <p:nvSpPr>
          <p:cNvPr id="37" name="任意多边形 48"/>
          <p:cNvSpPr/>
          <p:nvPr>
            <p:custDataLst>
              <p:tags r:id="rId6"/>
            </p:custDataLst>
          </p:nvPr>
        </p:nvSpPr>
        <p:spPr>
          <a:xfrm>
            <a:off x="738215" y="1538961"/>
            <a:ext cx="1434673" cy="443858"/>
          </a:xfrm>
          <a:custGeom>
            <a:avLst/>
            <a:gdLst>
              <a:gd name="connsiteX0" fmla="*/ 1360968 w 1360968"/>
              <a:gd name="connsiteY0" fmla="*/ 0 h 457200"/>
              <a:gd name="connsiteX1" fmla="*/ 0 w 1360968"/>
              <a:gd name="connsiteY1" fmla="*/ 0 h 457200"/>
              <a:gd name="connsiteX2" fmla="*/ 0 w 1360968"/>
              <a:gd name="connsiteY2" fmla="*/ 457200 h 457200"/>
            </a:gdLst>
            <a:ahLst/>
            <a:cxnLst>
              <a:cxn ang="0">
                <a:pos x="connsiteX0" y="connsiteY0"/>
              </a:cxn>
              <a:cxn ang="0">
                <a:pos x="connsiteX1" y="connsiteY1"/>
              </a:cxn>
              <a:cxn ang="0">
                <a:pos x="connsiteX2" y="connsiteY2"/>
              </a:cxn>
            </a:cxnLst>
            <a:rect l="l" t="t" r="r" b="b"/>
            <a:pathLst>
              <a:path w="1360968" h="457200">
                <a:moveTo>
                  <a:pt x="1360968" y="0"/>
                </a:moveTo>
                <a:lnTo>
                  <a:pt x="0" y="0"/>
                </a:lnTo>
                <a:lnTo>
                  <a:pt x="0" y="457200"/>
                </a:lnTo>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900" b="0" i="0" u="none" strike="noStrike" kern="1200" cap="none" spc="0" normalizeH="0" baseline="0" noProof="0">
              <a:ln>
                <a:noFill/>
              </a:ln>
              <a:solidFill>
                <a:prstClr val="white"/>
              </a:solidFill>
              <a:effectLst/>
              <a:uLnTx/>
              <a:uFillTx/>
              <a:latin typeface="汉仪文黑-55简" panose="00020600040101010101" charset="-122"/>
              <a:ea typeface="汉仪文黑-55简" panose="00020600040101010101" charset="-122"/>
              <a:cs typeface="+mn-cs"/>
            </a:endParaRPr>
          </a:p>
        </p:txBody>
      </p:sp>
      <p:sp>
        <p:nvSpPr>
          <p:cNvPr id="38" name="等腰三角形 37"/>
          <p:cNvSpPr/>
          <p:nvPr>
            <p:custDataLst>
              <p:tags r:id="rId7"/>
            </p:custDataLst>
          </p:nvPr>
        </p:nvSpPr>
        <p:spPr>
          <a:xfrm rot="10800000" flipH="1">
            <a:off x="738215" y="1538961"/>
            <a:ext cx="280508" cy="175401"/>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900" b="0" i="0" u="none" strike="noStrike" kern="1200" cap="none" spc="0" normalizeH="0" baseline="0" noProof="0">
              <a:ln>
                <a:noFill/>
              </a:ln>
              <a:solidFill>
                <a:prstClr val="white"/>
              </a:solidFill>
              <a:effectLst/>
              <a:uLnTx/>
              <a:uFillTx/>
              <a:latin typeface="汉仪文黑-55简" panose="00020600040101010101" charset="-122"/>
              <a:ea typeface="汉仪文黑-55简" panose="00020600040101010101" charset="-122"/>
              <a:cs typeface="+mn-cs"/>
            </a:endParaRPr>
          </a:p>
        </p:txBody>
      </p:sp>
      <p:cxnSp>
        <p:nvCxnSpPr>
          <p:cNvPr id="39" name="直接连接符 38"/>
          <p:cNvCxnSpPr/>
          <p:nvPr>
            <p:custDataLst>
              <p:tags r:id="rId8"/>
            </p:custDataLst>
          </p:nvPr>
        </p:nvCxnSpPr>
        <p:spPr>
          <a:xfrm>
            <a:off x="771019" y="1805410"/>
            <a:ext cx="0" cy="131885"/>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40" name="任意多边形: 形状 73"/>
          <p:cNvSpPr/>
          <p:nvPr>
            <p:custDataLst>
              <p:tags r:id="rId9"/>
            </p:custDataLst>
          </p:nvPr>
        </p:nvSpPr>
        <p:spPr>
          <a:xfrm>
            <a:off x="1339398" y="1493437"/>
            <a:ext cx="417749" cy="42846"/>
          </a:xfrm>
          <a:custGeom>
            <a:avLst/>
            <a:gdLst>
              <a:gd name="connsiteX0" fmla="*/ 149306 w 220641"/>
              <a:gd name="connsiteY0" fmla="*/ 0 h 40720"/>
              <a:gd name="connsiteX1" fmla="*/ 220641 w 220641"/>
              <a:gd name="connsiteY1" fmla="*/ 39541 h 40720"/>
              <a:gd name="connsiteX2" fmla="*/ 0 w 220641"/>
              <a:gd name="connsiteY2" fmla="*/ 40720 h 40720"/>
              <a:gd name="connsiteX3" fmla="*/ 22194 w 220641"/>
              <a:gd name="connsiteY3" fmla="*/ 680 h 40720"/>
              <a:gd name="connsiteX4" fmla="*/ 149306 w 220641"/>
              <a:gd name="connsiteY4" fmla="*/ 0 h 40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641" h="40720">
                <a:moveTo>
                  <a:pt x="149306" y="0"/>
                </a:moveTo>
                <a:lnTo>
                  <a:pt x="220641" y="39541"/>
                </a:lnTo>
                <a:lnTo>
                  <a:pt x="0" y="40720"/>
                </a:lnTo>
                <a:lnTo>
                  <a:pt x="22194" y="680"/>
                </a:lnTo>
                <a:lnTo>
                  <a:pt x="149306"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03" tIns="48201" rIns="96403" bIns="48201"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900">
              <a:solidFill>
                <a:prstClr val="black"/>
              </a:solidFill>
              <a:latin typeface="汉仪文黑-55简" panose="00020600040101010101" charset="-122"/>
              <a:ea typeface="汉仪文黑-55简" panose="00020600040101010101" charset="-122"/>
            </a:endParaRPr>
          </a:p>
        </p:txBody>
      </p:sp>
      <p:sp>
        <p:nvSpPr>
          <p:cNvPr id="36" name="任意多边形 35"/>
          <p:cNvSpPr/>
          <p:nvPr>
            <p:custDataLst>
              <p:tags r:id="rId10"/>
            </p:custDataLst>
          </p:nvPr>
        </p:nvSpPr>
        <p:spPr>
          <a:xfrm>
            <a:off x="11749649" y="4834759"/>
            <a:ext cx="379589" cy="80336"/>
          </a:xfrm>
          <a:custGeom>
            <a:avLst/>
            <a:gdLst/>
            <a:ahLst/>
            <a:cxnLst>
              <a:cxn ang="3">
                <a:pos x="hc" y="t"/>
              </a:cxn>
              <a:cxn ang="cd2">
                <a:pos x="l" y="vc"/>
              </a:cxn>
              <a:cxn ang="cd4">
                <a:pos x="hc" y="b"/>
              </a:cxn>
              <a:cxn ang="0">
                <a:pos x="r" y="vc"/>
              </a:cxn>
            </a:cxnLst>
            <a:rect l="l" t="t" r="r" b="b"/>
            <a:pathLst>
              <a:path w="1533" h="506">
                <a:moveTo>
                  <a:pt x="506" y="0"/>
                </a:moveTo>
                <a:lnTo>
                  <a:pt x="1533" y="0"/>
                </a:lnTo>
                <a:lnTo>
                  <a:pt x="1533" y="437"/>
                </a:lnTo>
                <a:lnTo>
                  <a:pt x="1532" y="437"/>
                </a:lnTo>
                <a:lnTo>
                  <a:pt x="1532" y="506"/>
                </a:lnTo>
                <a:lnTo>
                  <a:pt x="506" y="506"/>
                </a:lnTo>
                <a:lnTo>
                  <a:pt x="506" y="506"/>
                </a:lnTo>
                <a:lnTo>
                  <a:pt x="0" y="506"/>
                </a:lnTo>
                <a:lnTo>
                  <a:pt x="506" y="0"/>
                </a:lnTo>
                <a:close/>
              </a:path>
            </a:pathLst>
          </a:custGeom>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zh-CN" altLang="en-US" sz="1900"/>
          </a:p>
        </p:txBody>
      </p:sp>
      <p:sp>
        <p:nvSpPr>
          <p:cNvPr id="41" name="任意多边形 48"/>
          <p:cNvSpPr/>
          <p:nvPr>
            <p:custDataLst>
              <p:tags r:id="rId11"/>
            </p:custDataLst>
          </p:nvPr>
        </p:nvSpPr>
        <p:spPr>
          <a:xfrm>
            <a:off x="738215" y="3353893"/>
            <a:ext cx="1434673" cy="443858"/>
          </a:xfrm>
          <a:custGeom>
            <a:avLst/>
            <a:gdLst>
              <a:gd name="connsiteX0" fmla="*/ 1360968 w 1360968"/>
              <a:gd name="connsiteY0" fmla="*/ 0 h 457200"/>
              <a:gd name="connsiteX1" fmla="*/ 0 w 1360968"/>
              <a:gd name="connsiteY1" fmla="*/ 0 h 457200"/>
              <a:gd name="connsiteX2" fmla="*/ 0 w 1360968"/>
              <a:gd name="connsiteY2" fmla="*/ 457200 h 457200"/>
            </a:gdLst>
            <a:ahLst/>
            <a:cxnLst>
              <a:cxn ang="0">
                <a:pos x="connsiteX0" y="connsiteY0"/>
              </a:cxn>
              <a:cxn ang="0">
                <a:pos x="connsiteX1" y="connsiteY1"/>
              </a:cxn>
              <a:cxn ang="0">
                <a:pos x="connsiteX2" y="connsiteY2"/>
              </a:cxn>
            </a:cxnLst>
            <a:rect l="l" t="t" r="r" b="b"/>
            <a:pathLst>
              <a:path w="1360968" h="457200">
                <a:moveTo>
                  <a:pt x="1360968" y="0"/>
                </a:moveTo>
                <a:lnTo>
                  <a:pt x="0" y="0"/>
                </a:lnTo>
                <a:lnTo>
                  <a:pt x="0" y="457200"/>
                </a:lnTo>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900" b="0" i="0" u="none" strike="noStrike" kern="1200" cap="none" spc="0" normalizeH="0" baseline="0" noProof="0">
              <a:ln>
                <a:noFill/>
              </a:ln>
              <a:solidFill>
                <a:prstClr val="white"/>
              </a:solidFill>
              <a:effectLst/>
              <a:uLnTx/>
              <a:uFillTx/>
              <a:latin typeface="汉仪文黑-55简" panose="00020600040101010101" charset="-122"/>
              <a:ea typeface="汉仪文黑-55简" panose="00020600040101010101" charset="-122"/>
              <a:cs typeface="+mn-cs"/>
            </a:endParaRPr>
          </a:p>
        </p:txBody>
      </p:sp>
      <p:sp>
        <p:nvSpPr>
          <p:cNvPr id="42" name="等腰三角形 41"/>
          <p:cNvSpPr/>
          <p:nvPr>
            <p:custDataLst>
              <p:tags r:id="rId12"/>
            </p:custDataLst>
          </p:nvPr>
        </p:nvSpPr>
        <p:spPr>
          <a:xfrm rot="10800000" flipH="1">
            <a:off x="738215" y="3353893"/>
            <a:ext cx="280508" cy="175401"/>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900" b="0" i="0" u="none" strike="noStrike" kern="1200" cap="none" spc="0" normalizeH="0" baseline="0" noProof="0">
              <a:ln>
                <a:noFill/>
              </a:ln>
              <a:solidFill>
                <a:prstClr val="white"/>
              </a:solidFill>
              <a:effectLst/>
              <a:uLnTx/>
              <a:uFillTx/>
              <a:latin typeface="汉仪文黑-55简" panose="00020600040101010101" charset="-122"/>
              <a:ea typeface="汉仪文黑-55简" panose="00020600040101010101" charset="-122"/>
              <a:cs typeface="+mn-cs"/>
            </a:endParaRPr>
          </a:p>
        </p:txBody>
      </p:sp>
      <p:cxnSp>
        <p:nvCxnSpPr>
          <p:cNvPr id="43" name="直接连接符 42"/>
          <p:cNvCxnSpPr/>
          <p:nvPr>
            <p:custDataLst>
              <p:tags r:id="rId13"/>
            </p:custDataLst>
          </p:nvPr>
        </p:nvCxnSpPr>
        <p:spPr>
          <a:xfrm>
            <a:off x="771019" y="3620341"/>
            <a:ext cx="0" cy="131885"/>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44" name="任意多边形: 形状 73"/>
          <p:cNvSpPr/>
          <p:nvPr>
            <p:custDataLst>
              <p:tags r:id="rId14"/>
            </p:custDataLst>
          </p:nvPr>
        </p:nvSpPr>
        <p:spPr>
          <a:xfrm>
            <a:off x="1339398" y="3308369"/>
            <a:ext cx="417749" cy="42846"/>
          </a:xfrm>
          <a:custGeom>
            <a:avLst/>
            <a:gdLst>
              <a:gd name="connsiteX0" fmla="*/ 149306 w 220641"/>
              <a:gd name="connsiteY0" fmla="*/ 0 h 40720"/>
              <a:gd name="connsiteX1" fmla="*/ 220641 w 220641"/>
              <a:gd name="connsiteY1" fmla="*/ 39541 h 40720"/>
              <a:gd name="connsiteX2" fmla="*/ 0 w 220641"/>
              <a:gd name="connsiteY2" fmla="*/ 40720 h 40720"/>
              <a:gd name="connsiteX3" fmla="*/ 22194 w 220641"/>
              <a:gd name="connsiteY3" fmla="*/ 680 h 40720"/>
              <a:gd name="connsiteX4" fmla="*/ 149306 w 220641"/>
              <a:gd name="connsiteY4" fmla="*/ 0 h 40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641" h="40720">
                <a:moveTo>
                  <a:pt x="149306" y="0"/>
                </a:moveTo>
                <a:lnTo>
                  <a:pt x="220641" y="39541"/>
                </a:lnTo>
                <a:lnTo>
                  <a:pt x="0" y="40720"/>
                </a:lnTo>
                <a:lnTo>
                  <a:pt x="22194" y="680"/>
                </a:lnTo>
                <a:lnTo>
                  <a:pt x="149306"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03" tIns="48201" rIns="96403" bIns="48201"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900">
              <a:solidFill>
                <a:prstClr val="black"/>
              </a:solidFill>
              <a:latin typeface="汉仪文黑-55简" panose="00020600040101010101" charset="-122"/>
              <a:ea typeface="汉仪文黑-55简" panose="00020600040101010101" charset="-122"/>
            </a:endParaRPr>
          </a:p>
        </p:txBody>
      </p:sp>
      <p:sp>
        <p:nvSpPr>
          <p:cNvPr id="45" name="矩形 44"/>
          <p:cNvSpPr/>
          <p:nvPr>
            <p:custDataLst>
              <p:tags r:id="rId15"/>
            </p:custDataLst>
          </p:nvPr>
        </p:nvSpPr>
        <p:spPr>
          <a:xfrm>
            <a:off x="710565" y="1545590"/>
            <a:ext cx="2822575" cy="1552575"/>
          </a:xfrm>
          <a:prstGeom prst="rect">
            <a:avLst/>
          </a:prstGeom>
          <a:noFill/>
        </p:spPr>
        <p:txBody>
          <a:bodyPr wrap="square" lIns="0" tIns="0" rIns="0" bIns="0" rtlCol="0" anchor="ctr">
            <a:noAutofit/>
          </a:bodyPr>
          <a:lstStyle/>
          <a:p>
            <a:pPr marL="0" indent="0">
              <a:buNone/>
            </a:pPr>
            <a:endParaRPr lang="zh-CN" altLang="en-US" sz="2950" b="1" dirty="0">
              <a:solidFill>
                <a:schemeClr val="accent1"/>
              </a:solidFill>
              <a:latin typeface="+mn-ea"/>
              <a:cs typeface="+mn-ea"/>
            </a:endParaRPr>
          </a:p>
          <a:p>
            <a:pPr marL="0" indent="0">
              <a:buNone/>
            </a:pPr>
            <a:r>
              <a:rPr lang="zh-CN" altLang="en-US" sz="2400">
                <a:latin typeface="微软雅黑" panose="020B0503020204020204" pitchFamily="34" charset="-122"/>
                <a:ea typeface="微软雅黑" panose="020B0503020204020204" pitchFamily="34" charset="-122"/>
                <a:sym typeface="+mn-ea"/>
              </a:rPr>
              <a:t>（三）习见习闻法</a:t>
            </a:r>
            <a:endParaRPr lang="zh-CN" altLang="en-US" sz="2400">
              <a:latin typeface="微软雅黑" panose="020B0503020204020204" pitchFamily="34" charset="-122"/>
              <a:ea typeface="微软雅黑" panose="020B0503020204020204" pitchFamily="34" charset="-122"/>
              <a:sym typeface="+mn-ea"/>
            </a:endParaRPr>
          </a:p>
        </p:txBody>
      </p:sp>
      <p:sp>
        <p:nvSpPr>
          <p:cNvPr id="47" name="矩形 46"/>
          <p:cNvSpPr/>
          <p:nvPr>
            <p:custDataLst>
              <p:tags r:id="rId16"/>
            </p:custDataLst>
          </p:nvPr>
        </p:nvSpPr>
        <p:spPr>
          <a:xfrm>
            <a:off x="3768903" y="1545656"/>
            <a:ext cx="8353639" cy="1552501"/>
          </a:xfrm>
          <a:prstGeom prst="rect">
            <a:avLst/>
          </a:prstGeom>
          <a:noFill/>
        </p:spPr>
        <p:txBody>
          <a:bodyPr wrap="square" lIns="0" tIns="0" rIns="0" bIns="0" rtlCol="0" anchor="ctr" anchorCtr="0">
            <a:noAutofit/>
          </a:bodyPr>
          <a:lstStyle/>
          <a:p>
            <a:pPr marL="0" algn="l">
              <a:lnSpc>
                <a:spcPct val="150000"/>
              </a:lnSpc>
              <a:buClrTx/>
              <a:buSzTx/>
              <a:buFontTx/>
              <a:buNone/>
            </a:pP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习见习闻法是指通过反复练习让来访者习惯于接触某些刺激因素，提高其适应能力，使之不再对该刺激因素敏感而恢复常态的心理疗法。“夫惊以其忽然而遇也, 使习见习闻则不惊矣”，该方法与行为疗法中的系统脱敏疗法类似。</a:t>
            </a:r>
            <a:endPar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cxnSp>
        <p:nvCxnSpPr>
          <p:cNvPr id="48" name="直接连接符 47"/>
          <p:cNvCxnSpPr/>
          <p:nvPr>
            <p:custDataLst>
              <p:tags r:id="rId17"/>
            </p:custDataLst>
          </p:nvPr>
        </p:nvCxnSpPr>
        <p:spPr>
          <a:xfrm>
            <a:off x="3553334" y="1839553"/>
            <a:ext cx="0" cy="964706"/>
          </a:xfrm>
          <a:prstGeom prst="line">
            <a:avLst/>
          </a:prstGeom>
          <a:ln w="12700">
            <a:gradFill flip="none" rotWithShape="1">
              <a:gsLst>
                <a:gs pos="0">
                  <a:schemeClr val="accent1">
                    <a:alpha val="0"/>
                  </a:schemeClr>
                </a:gs>
                <a:gs pos="53000">
                  <a:schemeClr val="accent1"/>
                </a:gs>
                <a:gs pos="100000">
                  <a:schemeClr val="accent1">
                    <a:alpha val="0"/>
                  </a:schemeClr>
                </a:gs>
              </a:gsLst>
              <a:lin ang="5400000" scaled="1"/>
              <a:tileRect/>
            </a:gradFill>
          </a:ln>
        </p:spPr>
        <p:style>
          <a:lnRef idx="1">
            <a:schemeClr val="accent1"/>
          </a:lnRef>
          <a:fillRef idx="0">
            <a:schemeClr val="accent1"/>
          </a:fillRef>
          <a:effectRef idx="0">
            <a:schemeClr val="accent1"/>
          </a:effectRef>
          <a:fontRef idx="minor">
            <a:schemeClr val="tx1"/>
          </a:fontRef>
        </p:style>
      </p:cxnSp>
      <p:sp>
        <p:nvSpPr>
          <p:cNvPr id="49" name="矩形 48"/>
          <p:cNvSpPr/>
          <p:nvPr>
            <p:custDataLst>
              <p:tags r:id="rId18"/>
            </p:custDataLst>
          </p:nvPr>
        </p:nvSpPr>
        <p:spPr>
          <a:xfrm>
            <a:off x="3768903" y="3361257"/>
            <a:ext cx="8353638" cy="1552501"/>
          </a:xfrm>
          <a:prstGeom prst="rect">
            <a:avLst/>
          </a:prstGeom>
          <a:noFill/>
        </p:spPr>
        <p:txBody>
          <a:bodyPr wrap="square" lIns="0" tIns="0" rIns="0" bIns="0" rtlCol="0" anchor="ctr" anchorCtr="0">
            <a:noAutofit/>
          </a:bodyPr>
          <a:lstStyle/>
          <a:p>
            <a:pPr marL="0" algn="l">
              <a:lnSpc>
                <a:spcPct val="150000"/>
              </a:lnSpc>
              <a:buClrTx/>
              <a:buSzTx/>
              <a:buFontTx/>
              <a:buNone/>
            </a:pP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ea"/>
              </a:rPr>
              <a:t>暗示解惑法是采用含蓄、间接的方式，以某种语言、行动、情景来影响来访者的心理状态，解除其对人对事的误解、疑惑，甚至影响其生理机能，从而达到治疗目的。</a:t>
            </a:r>
            <a:endPar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ea"/>
            </a:endParaRPr>
          </a:p>
        </p:txBody>
      </p:sp>
      <p:cxnSp>
        <p:nvCxnSpPr>
          <p:cNvPr id="52" name="直接连接符 51"/>
          <p:cNvCxnSpPr/>
          <p:nvPr>
            <p:custDataLst>
              <p:tags r:id="rId19"/>
            </p:custDataLst>
          </p:nvPr>
        </p:nvCxnSpPr>
        <p:spPr>
          <a:xfrm>
            <a:off x="3553334" y="3655154"/>
            <a:ext cx="0" cy="964706"/>
          </a:xfrm>
          <a:prstGeom prst="line">
            <a:avLst/>
          </a:prstGeom>
          <a:ln w="12700">
            <a:gradFill flip="none" rotWithShape="1">
              <a:gsLst>
                <a:gs pos="0">
                  <a:schemeClr val="accent1">
                    <a:alpha val="0"/>
                  </a:schemeClr>
                </a:gs>
                <a:gs pos="53000">
                  <a:schemeClr val="accent1"/>
                </a:gs>
                <a:gs pos="100000">
                  <a:schemeClr val="accent1">
                    <a:alpha val="0"/>
                  </a:schemeClr>
                </a:gs>
              </a:gsLst>
              <a:lin ang="5400000" scaled="1"/>
              <a:tileRect/>
            </a:gradFill>
          </a:ln>
        </p:spPr>
        <p:style>
          <a:lnRef idx="1">
            <a:schemeClr val="accent1"/>
          </a:lnRef>
          <a:fillRef idx="0">
            <a:schemeClr val="accent1"/>
          </a:fillRef>
          <a:effectRef idx="0">
            <a:schemeClr val="accent1"/>
          </a:effectRef>
          <a:fontRef idx="minor">
            <a:schemeClr val="tx1"/>
          </a:fontRef>
        </p:style>
      </p:cxnSp>
      <p:sp>
        <p:nvSpPr>
          <p:cNvPr id="53" name="矩形 52"/>
          <p:cNvSpPr/>
          <p:nvPr>
            <p:custDataLst>
              <p:tags r:id="rId20"/>
            </p:custDataLst>
          </p:nvPr>
        </p:nvSpPr>
        <p:spPr>
          <a:xfrm>
            <a:off x="3768903" y="5176187"/>
            <a:ext cx="8353636" cy="1552503"/>
          </a:xfrm>
          <a:prstGeom prst="rect">
            <a:avLst/>
          </a:prstGeom>
          <a:noFill/>
        </p:spPr>
        <p:txBody>
          <a:bodyPr wrap="square" lIns="0" tIns="0" rIns="0" bIns="0" rtlCol="0" anchor="ctr" anchorCtr="0">
            <a:noAutofit/>
          </a:bodyPr>
          <a:lstStyle/>
          <a:p>
            <a:pPr>
              <a:lnSpc>
                <a:spcPct val="150000"/>
              </a:lnSpc>
              <a:spcBef>
                <a:spcPct val="0"/>
              </a:spcBef>
              <a:spcAft>
                <a:spcPct val="0"/>
              </a:spcAft>
            </a:pP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ea"/>
              </a:rPr>
              <a:t>厌恶反应法是将需要消除的不正常行为症状与某种厌恶刺激结合起来，通过条件反射作用而消除或逐步减少其不正常行为症状。该方法常被用来戒除烟酒瘾癖和强迫性行为观念等。</a:t>
            </a:r>
            <a:endPar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cs typeface="+mn-ea"/>
            </a:endParaRPr>
          </a:p>
        </p:txBody>
      </p:sp>
      <p:cxnSp>
        <p:nvCxnSpPr>
          <p:cNvPr id="54" name="直接连接符 53"/>
          <p:cNvCxnSpPr/>
          <p:nvPr>
            <p:custDataLst>
              <p:tags r:id="rId21"/>
            </p:custDataLst>
          </p:nvPr>
        </p:nvCxnSpPr>
        <p:spPr>
          <a:xfrm>
            <a:off x="3553334" y="5470086"/>
            <a:ext cx="0" cy="964706"/>
          </a:xfrm>
          <a:prstGeom prst="line">
            <a:avLst/>
          </a:prstGeom>
          <a:ln w="12700">
            <a:gradFill flip="none" rotWithShape="1">
              <a:gsLst>
                <a:gs pos="0">
                  <a:schemeClr val="accent1">
                    <a:alpha val="0"/>
                  </a:schemeClr>
                </a:gs>
                <a:gs pos="53000">
                  <a:schemeClr val="accent1"/>
                </a:gs>
                <a:gs pos="100000">
                  <a:schemeClr val="accent1">
                    <a:alpha val="0"/>
                  </a:schemeClr>
                </a:gs>
              </a:gsLst>
              <a:lin ang="5400000" scaled="1"/>
              <a:tileRect/>
            </a:gradFill>
          </a:ln>
        </p:spPr>
        <p:style>
          <a:lnRef idx="1">
            <a:schemeClr val="accent1"/>
          </a:lnRef>
          <a:fillRef idx="0">
            <a:schemeClr val="accent1"/>
          </a:fillRef>
          <a:effectRef idx="0">
            <a:schemeClr val="accent1"/>
          </a:effectRef>
          <a:fontRef idx="minor">
            <a:schemeClr val="tx1"/>
          </a:fontRef>
        </p:style>
      </p:cxnSp>
      <p:sp>
        <p:nvSpPr>
          <p:cNvPr id="55" name="矩形 54"/>
          <p:cNvSpPr/>
          <p:nvPr>
            <p:custDataLst>
              <p:tags r:id="rId22"/>
            </p:custDataLst>
          </p:nvPr>
        </p:nvSpPr>
        <p:spPr>
          <a:xfrm>
            <a:off x="768350" y="3361055"/>
            <a:ext cx="2750185" cy="1552575"/>
          </a:xfrm>
          <a:prstGeom prst="rect">
            <a:avLst/>
          </a:prstGeom>
          <a:noFill/>
        </p:spPr>
        <p:txBody>
          <a:bodyPr wrap="square" lIns="0" tIns="0" rIns="0" bIns="0" rtlCol="0" anchor="ctr">
            <a:noAutofit/>
          </a:bodyPr>
          <a:lstStyle/>
          <a:p>
            <a:pPr marL="0" indent="0">
              <a:buNone/>
            </a:pPr>
            <a:r>
              <a:rPr lang="zh-CN" altLang="en-US" sz="2400">
                <a:latin typeface="微软雅黑" panose="020B0503020204020204" pitchFamily="34" charset="-122"/>
                <a:ea typeface="微软雅黑" panose="020B0503020204020204" pitchFamily="34" charset="-122"/>
                <a:sym typeface="+mn-ea"/>
              </a:rPr>
              <a:t>（四）暗示解惑法</a:t>
            </a:r>
            <a:endParaRPr lang="zh-CN" altLang="en-US" sz="2400">
              <a:latin typeface="微软雅黑" panose="020B0503020204020204" pitchFamily="34" charset="-122"/>
              <a:ea typeface="微软雅黑" panose="020B0503020204020204" pitchFamily="34" charset="-122"/>
            </a:endParaRPr>
          </a:p>
        </p:txBody>
      </p:sp>
      <p:sp>
        <p:nvSpPr>
          <p:cNvPr id="56" name="矩形 55"/>
          <p:cNvSpPr/>
          <p:nvPr>
            <p:custDataLst>
              <p:tags r:id="rId23"/>
            </p:custDataLst>
          </p:nvPr>
        </p:nvSpPr>
        <p:spPr>
          <a:xfrm>
            <a:off x="738505" y="5175250"/>
            <a:ext cx="2809875" cy="1553845"/>
          </a:xfrm>
          <a:prstGeom prst="rect">
            <a:avLst/>
          </a:prstGeom>
          <a:noFill/>
        </p:spPr>
        <p:txBody>
          <a:bodyPr wrap="square" lIns="0" tIns="0" rIns="0" bIns="0" rtlCol="0" anchor="ctr">
            <a:noAutofit/>
          </a:bodyPr>
          <a:lstStyle/>
          <a:p>
            <a:pPr algn="ctr">
              <a:spcBef>
                <a:spcPct val="0"/>
              </a:spcBef>
              <a:spcAft>
                <a:spcPct val="0"/>
              </a:spcAft>
            </a:pPr>
            <a:endParaRPr lang="zh-CN" altLang="en-US" sz="2400">
              <a:latin typeface="微软雅黑" panose="020B0503020204020204" pitchFamily="34" charset="-122"/>
              <a:ea typeface="微软雅黑" panose="020B0503020204020204" pitchFamily="34" charset="-122"/>
              <a:sym typeface="+mn-ea"/>
            </a:endParaRPr>
          </a:p>
          <a:p>
            <a:pPr algn="ctr">
              <a:spcBef>
                <a:spcPct val="0"/>
              </a:spcBef>
              <a:spcAft>
                <a:spcPct val="0"/>
              </a:spcAft>
            </a:pPr>
            <a:r>
              <a:rPr lang="zh-CN" altLang="en-US" sz="2400">
                <a:latin typeface="微软雅黑" panose="020B0503020204020204" pitchFamily="34" charset="-122"/>
                <a:ea typeface="微软雅黑" panose="020B0503020204020204" pitchFamily="34" charset="-122"/>
                <a:sym typeface="+mn-ea"/>
              </a:rPr>
              <a:t>（五）厌恶反应法</a:t>
            </a:r>
            <a:endParaRPr lang="zh-CN" altLang="en-US" sz="2400">
              <a:latin typeface="微软雅黑" panose="020B0503020204020204" pitchFamily="34" charset="-122"/>
              <a:ea typeface="微软雅黑" panose="020B0503020204020204" pitchFamily="34" charset="-122"/>
            </a:endParaRPr>
          </a:p>
          <a:p>
            <a:pPr algn="ctr">
              <a:spcBef>
                <a:spcPct val="0"/>
              </a:spcBef>
              <a:spcAft>
                <a:spcPct val="0"/>
              </a:spcAft>
            </a:pPr>
            <a:endParaRPr lang="zh-CN" altLang="en-US" sz="2950" b="1" dirty="0">
              <a:solidFill>
                <a:schemeClr val="accent1"/>
              </a:solidFill>
              <a:latin typeface="+mn-ea"/>
              <a:cs typeface="+mn-ea"/>
            </a:endParaRPr>
          </a:p>
        </p:txBody>
      </p:sp>
      <p:sp>
        <p:nvSpPr>
          <p:cNvPr id="57" name="任意多边形 56"/>
          <p:cNvSpPr/>
          <p:nvPr>
            <p:custDataLst>
              <p:tags r:id="rId24"/>
            </p:custDataLst>
          </p:nvPr>
        </p:nvSpPr>
        <p:spPr>
          <a:xfrm>
            <a:off x="11746302" y="6649692"/>
            <a:ext cx="379589" cy="80336"/>
          </a:xfrm>
          <a:custGeom>
            <a:avLst/>
            <a:gdLst/>
            <a:ahLst/>
            <a:cxnLst>
              <a:cxn ang="3">
                <a:pos x="hc" y="t"/>
              </a:cxn>
              <a:cxn ang="cd2">
                <a:pos x="l" y="vc"/>
              </a:cxn>
              <a:cxn ang="cd4">
                <a:pos x="hc" y="b"/>
              </a:cxn>
              <a:cxn ang="0">
                <a:pos x="r" y="vc"/>
              </a:cxn>
            </a:cxnLst>
            <a:rect l="l" t="t" r="r" b="b"/>
            <a:pathLst>
              <a:path w="1533" h="506">
                <a:moveTo>
                  <a:pt x="506" y="0"/>
                </a:moveTo>
                <a:lnTo>
                  <a:pt x="1533" y="0"/>
                </a:lnTo>
                <a:lnTo>
                  <a:pt x="1533" y="437"/>
                </a:lnTo>
                <a:lnTo>
                  <a:pt x="1532" y="437"/>
                </a:lnTo>
                <a:lnTo>
                  <a:pt x="1532" y="506"/>
                </a:lnTo>
                <a:lnTo>
                  <a:pt x="506" y="506"/>
                </a:lnTo>
                <a:lnTo>
                  <a:pt x="506" y="506"/>
                </a:lnTo>
                <a:lnTo>
                  <a:pt x="0" y="506"/>
                </a:lnTo>
                <a:lnTo>
                  <a:pt x="506" y="0"/>
                </a:lnTo>
                <a:close/>
              </a:path>
            </a:pathLst>
          </a:custGeom>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zh-CN" altLang="en-US" sz="1900"/>
          </a:p>
        </p:txBody>
      </p:sp>
      <p:sp>
        <p:nvSpPr>
          <p:cNvPr id="58" name="任意多边形 48"/>
          <p:cNvSpPr/>
          <p:nvPr>
            <p:custDataLst>
              <p:tags r:id="rId25"/>
            </p:custDataLst>
          </p:nvPr>
        </p:nvSpPr>
        <p:spPr>
          <a:xfrm>
            <a:off x="734868" y="5168825"/>
            <a:ext cx="1434673" cy="443858"/>
          </a:xfrm>
          <a:custGeom>
            <a:avLst/>
            <a:gdLst>
              <a:gd name="connsiteX0" fmla="*/ 1360968 w 1360968"/>
              <a:gd name="connsiteY0" fmla="*/ 0 h 457200"/>
              <a:gd name="connsiteX1" fmla="*/ 0 w 1360968"/>
              <a:gd name="connsiteY1" fmla="*/ 0 h 457200"/>
              <a:gd name="connsiteX2" fmla="*/ 0 w 1360968"/>
              <a:gd name="connsiteY2" fmla="*/ 457200 h 457200"/>
            </a:gdLst>
            <a:ahLst/>
            <a:cxnLst>
              <a:cxn ang="0">
                <a:pos x="connsiteX0" y="connsiteY0"/>
              </a:cxn>
              <a:cxn ang="0">
                <a:pos x="connsiteX1" y="connsiteY1"/>
              </a:cxn>
              <a:cxn ang="0">
                <a:pos x="connsiteX2" y="connsiteY2"/>
              </a:cxn>
            </a:cxnLst>
            <a:rect l="l" t="t" r="r" b="b"/>
            <a:pathLst>
              <a:path w="1360968" h="457200">
                <a:moveTo>
                  <a:pt x="1360968" y="0"/>
                </a:moveTo>
                <a:lnTo>
                  <a:pt x="0" y="0"/>
                </a:lnTo>
                <a:lnTo>
                  <a:pt x="0" y="457200"/>
                </a:lnTo>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900" b="0" i="0" u="none" strike="noStrike" kern="1200" cap="none" spc="0" normalizeH="0" baseline="0" noProof="0">
              <a:ln>
                <a:noFill/>
              </a:ln>
              <a:solidFill>
                <a:prstClr val="white"/>
              </a:solidFill>
              <a:effectLst/>
              <a:uLnTx/>
              <a:uFillTx/>
              <a:latin typeface="汉仪文黑-55简" panose="00020600040101010101" charset="-122"/>
              <a:ea typeface="汉仪文黑-55简" panose="00020600040101010101" charset="-122"/>
              <a:cs typeface="+mn-cs"/>
            </a:endParaRPr>
          </a:p>
        </p:txBody>
      </p:sp>
      <p:sp>
        <p:nvSpPr>
          <p:cNvPr id="59" name="等腰三角形 58"/>
          <p:cNvSpPr/>
          <p:nvPr>
            <p:custDataLst>
              <p:tags r:id="rId26"/>
            </p:custDataLst>
          </p:nvPr>
        </p:nvSpPr>
        <p:spPr>
          <a:xfrm rot="10800000" flipH="1">
            <a:off x="734868" y="5168825"/>
            <a:ext cx="280508" cy="175401"/>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900" b="0" i="0" u="none" strike="noStrike" kern="1200" cap="none" spc="0" normalizeH="0" baseline="0" noProof="0">
              <a:ln>
                <a:noFill/>
              </a:ln>
              <a:solidFill>
                <a:prstClr val="white"/>
              </a:solidFill>
              <a:effectLst/>
              <a:uLnTx/>
              <a:uFillTx/>
              <a:latin typeface="汉仪文黑-55简" panose="00020600040101010101" charset="-122"/>
              <a:ea typeface="汉仪文黑-55简" panose="00020600040101010101" charset="-122"/>
              <a:cs typeface="+mn-cs"/>
            </a:endParaRPr>
          </a:p>
        </p:txBody>
      </p:sp>
      <p:cxnSp>
        <p:nvCxnSpPr>
          <p:cNvPr id="60" name="直接连接符 59"/>
          <p:cNvCxnSpPr/>
          <p:nvPr>
            <p:custDataLst>
              <p:tags r:id="rId27"/>
            </p:custDataLst>
          </p:nvPr>
        </p:nvCxnSpPr>
        <p:spPr>
          <a:xfrm>
            <a:off x="767671" y="5435274"/>
            <a:ext cx="0" cy="131885"/>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61" name="任意多边形: 形状 73"/>
          <p:cNvSpPr/>
          <p:nvPr>
            <p:custDataLst>
              <p:tags r:id="rId28"/>
            </p:custDataLst>
          </p:nvPr>
        </p:nvSpPr>
        <p:spPr>
          <a:xfrm>
            <a:off x="1336051" y="5123301"/>
            <a:ext cx="417749" cy="42846"/>
          </a:xfrm>
          <a:custGeom>
            <a:avLst/>
            <a:gdLst>
              <a:gd name="connsiteX0" fmla="*/ 149306 w 220641"/>
              <a:gd name="connsiteY0" fmla="*/ 0 h 40720"/>
              <a:gd name="connsiteX1" fmla="*/ 220641 w 220641"/>
              <a:gd name="connsiteY1" fmla="*/ 39541 h 40720"/>
              <a:gd name="connsiteX2" fmla="*/ 0 w 220641"/>
              <a:gd name="connsiteY2" fmla="*/ 40720 h 40720"/>
              <a:gd name="connsiteX3" fmla="*/ 22194 w 220641"/>
              <a:gd name="connsiteY3" fmla="*/ 680 h 40720"/>
              <a:gd name="connsiteX4" fmla="*/ 149306 w 220641"/>
              <a:gd name="connsiteY4" fmla="*/ 0 h 40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641" h="40720">
                <a:moveTo>
                  <a:pt x="149306" y="0"/>
                </a:moveTo>
                <a:lnTo>
                  <a:pt x="220641" y="39541"/>
                </a:lnTo>
                <a:lnTo>
                  <a:pt x="0" y="40720"/>
                </a:lnTo>
                <a:lnTo>
                  <a:pt x="22194" y="680"/>
                </a:lnTo>
                <a:lnTo>
                  <a:pt x="149306"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03" tIns="48201" rIns="96403" bIns="48201"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900">
              <a:solidFill>
                <a:prstClr val="black"/>
              </a:solidFill>
              <a:latin typeface="汉仪文黑-55简" panose="00020600040101010101" charset="-122"/>
              <a:ea typeface="汉仪文黑-55简" panose="00020600040101010101" charset="-122"/>
            </a:endParaRPr>
          </a:p>
        </p:txBody>
      </p:sp>
    </p:spTree>
    <p:custDataLst>
      <p:tags r:id="rId29"/>
    </p:custData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标题 16"/>
          <p:cNvSpPr>
            <a:spLocks noGrp="1"/>
          </p:cNvSpPr>
          <p:nvPr>
            <p:ph type="title"/>
            <p:custDataLst>
              <p:tags r:id="rId1"/>
            </p:custDataLst>
          </p:nvPr>
        </p:nvSpPr>
        <p:spPr>
          <a:xfrm>
            <a:off x="596903" y="448530"/>
            <a:ext cx="11564638" cy="743902"/>
          </a:xfrm>
        </p:spPr>
        <p:txBody>
          <a:bodyPr wrap="square">
            <a:normAutofit fontScale="90000"/>
          </a:bodyPr>
          <a:lstStyle/>
          <a:p>
            <a:r>
              <a:rPr lang="zh-CN" altLang="en-US" sz="4400">
                <a:solidFill>
                  <a:schemeClr val="tx1"/>
                </a:solidFill>
                <a:latin typeface="华文中宋" panose="02010600040101010101" pitchFamily="2" charset="-122"/>
                <a:ea typeface="华文中宋" panose="02010600040101010101" pitchFamily="2" charset="-122"/>
              </a:rPr>
              <a:t>六、其他方法</a:t>
            </a:r>
            <a:endParaRPr lang="zh-CN" altLang="en-US" sz="4400">
              <a:solidFill>
                <a:schemeClr val="tx1"/>
              </a:solidFill>
              <a:latin typeface="华文中宋" panose="02010600040101010101" pitchFamily="2" charset="-122"/>
              <a:ea typeface="华文中宋" panose="02010600040101010101" pitchFamily="2" charset="-122"/>
            </a:endParaRPr>
          </a:p>
        </p:txBody>
      </p:sp>
      <p:sp>
        <p:nvSpPr>
          <p:cNvPr id="3" name="矩形: 圆角 2"/>
          <p:cNvSpPr/>
          <p:nvPr>
            <p:custDataLst>
              <p:tags r:id="rId2"/>
            </p:custDataLst>
          </p:nvPr>
        </p:nvSpPr>
        <p:spPr>
          <a:xfrm>
            <a:off x="739775" y="1405890"/>
            <a:ext cx="3503930" cy="4935220"/>
          </a:xfrm>
          <a:prstGeom prst="roundRect">
            <a:avLst>
              <a:gd name="adj" fmla="val 6347"/>
            </a:avLst>
          </a:prstGeom>
          <a:gradFill flip="none" rotWithShape="1">
            <a:gsLst>
              <a:gs pos="0">
                <a:schemeClr val="accent1">
                  <a:lumMod val="20000"/>
                  <a:lumOff val="80000"/>
                  <a:alpha val="20000"/>
                </a:schemeClr>
              </a:gs>
              <a:gs pos="100000">
                <a:schemeClr val="bg1">
                  <a:alpha val="0"/>
                </a:schemeClr>
              </a:gs>
            </a:gsLst>
            <a:path path="circle">
              <a:fillToRect l="100000" t="100000"/>
            </a:path>
            <a:tileRect r="-100000" b="-100000"/>
          </a:gradFill>
          <a:ln w="15875">
            <a:solidFill>
              <a:schemeClr val="accent1">
                <a:lumMod val="20000"/>
                <a:lumOff val="80000"/>
              </a:schemeClr>
            </a:solidFill>
          </a:ln>
          <a:effectLst>
            <a:outerShdw blurRad="279400" dist="228600" dir="2700000" algn="tl" rotWithShape="0">
              <a:schemeClr val="accent1">
                <a:alpha val="8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lIns="252811" tIns="650054" rIns="252811" bIns="369546" rtlCol="0" anchor="ctr">
            <a:noAutofit/>
          </a:bodyPr>
          <a:lstStyle/>
          <a:p>
            <a:pPr marL="0" indent="0" algn="ctr" eaLnBrk="1" latinLnBrk="0" hangingPunct="1">
              <a:lnSpc>
                <a:spcPts val="2800"/>
              </a:lnSpc>
            </a:pPr>
            <a:r>
              <a:rPr lang="zh-CN" altLang="zh-CN" sz="1690" dirty="0">
                <a:solidFill>
                  <a:schemeClr val="tx1">
                    <a:lumMod val="85000"/>
                    <a:lumOff val="15000"/>
                  </a:schemeClr>
                </a:solidFill>
                <a:latin typeface="+mn-ea"/>
                <a:cs typeface="+mn-ea"/>
                <a:sym typeface="+mn-ea"/>
              </a:rPr>
              <a:t> </a:t>
            </a:r>
            <a:r>
              <a:rPr lang="zh-CN" altLang="zh-CN" sz="1690"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 焦点解决短期治疗具有适用广泛、积极正向、最小伤害等特点，是一种以寻找解决问题办法为核心的短程心理治疗技术。焦点解决短期治疗相信每个人都有力量、智慧及经验去产生改变，相信解决之道的相关行为已经存在于当事人身上。它更关注问题解决的可能性和正确办法，而不过多地纠结问题的成因和问题本身。</a:t>
            </a:r>
            <a:endParaRPr lang="zh-CN" altLang="zh-CN" sz="1690"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9" name="任意多边形: 形状 28"/>
          <p:cNvSpPr/>
          <p:nvPr>
            <p:custDataLst>
              <p:tags r:id="rId3"/>
            </p:custDataLst>
          </p:nvPr>
        </p:nvSpPr>
        <p:spPr>
          <a:xfrm>
            <a:off x="1161873" y="1280295"/>
            <a:ext cx="2660580" cy="516547"/>
          </a:xfrm>
          <a:custGeom>
            <a:avLst/>
            <a:gdLst>
              <a:gd name="connsiteX0" fmla="*/ 1 w 2523509"/>
              <a:gd name="connsiteY0" fmla="*/ 0 h 489935"/>
              <a:gd name="connsiteX1" fmla="*/ 2523508 w 2523509"/>
              <a:gd name="connsiteY1" fmla="*/ 0 h 489935"/>
              <a:gd name="connsiteX2" fmla="*/ 2523508 w 2523509"/>
              <a:gd name="connsiteY2" fmla="*/ 193313 h 489935"/>
              <a:gd name="connsiteX3" fmla="*/ 2523508 w 2523509"/>
              <a:gd name="connsiteY3" fmla="*/ 240238 h 489935"/>
              <a:gd name="connsiteX4" fmla="*/ 2523509 w 2523509"/>
              <a:gd name="connsiteY4" fmla="*/ 240238 h 489935"/>
              <a:gd name="connsiteX5" fmla="*/ 2523508 w 2523509"/>
              <a:gd name="connsiteY5" fmla="*/ 240243 h 489935"/>
              <a:gd name="connsiteX6" fmla="*/ 2523508 w 2523509"/>
              <a:gd name="connsiteY6" fmla="*/ 249696 h 489935"/>
              <a:gd name="connsiteX7" fmla="*/ 2523508 w 2523509"/>
              <a:gd name="connsiteY7" fmla="*/ 324846 h 489935"/>
              <a:gd name="connsiteX8" fmla="*/ 2358419 w 2523509"/>
              <a:gd name="connsiteY8" fmla="*/ 489935 h 489935"/>
              <a:gd name="connsiteX9" fmla="*/ 2273812 w 2523509"/>
              <a:gd name="connsiteY9" fmla="*/ 489935 h 489935"/>
              <a:gd name="connsiteX10" fmla="*/ 249699 w 2523509"/>
              <a:gd name="connsiteY10" fmla="*/ 489935 h 489935"/>
              <a:gd name="connsiteX11" fmla="*/ 165089 w 2523509"/>
              <a:gd name="connsiteY11" fmla="*/ 489935 h 489935"/>
              <a:gd name="connsiteX12" fmla="*/ 0 w 2523509"/>
              <a:gd name="connsiteY12" fmla="*/ 324846 h 489935"/>
              <a:gd name="connsiteX13" fmla="*/ 0 w 2523509"/>
              <a:gd name="connsiteY13" fmla="*/ 193313 h 489935"/>
              <a:gd name="connsiteX14" fmla="*/ 1 w 2523509"/>
              <a:gd name="connsiteY14" fmla="*/ 193308 h 489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523509" h="489935">
                <a:moveTo>
                  <a:pt x="1" y="0"/>
                </a:moveTo>
                <a:lnTo>
                  <a:pt x="2523508" y="0"/>
                </a:lnTo>
                <a:lnTo>
                  <a:pt x="2523508" y="193313"/>
                </a:lnTo>
                <a:lnTo>
                  <a:pt x="2523508" y="240238"/>
                </a:lnTo>
                <a:lnTo>
                  <a:pt x="2523509" y="240238"/>
                </a:lnTo>
                <a:lnTo>
                  <a:pt x="2523508" y="240243"/>
                </a:lnTo>
                <a:lnTo>
                  <a:pt x="2523508" y="249696"/>
                </a:lnTo>
                <a:lnTo>
                  <a:pt x="2523508" y="324846"/>
                </a:lnTo>
                <a:cubicBezTo>
                  <a:pt x="2523508" y="416022"/>
                  <a:pt x="2449595" y="489935"/>
                  <a:pt x="2358419" y="489935"/>
                </a:cubicBezTo>
                <a:lnTo>
                  <a:pt x="2273812" y="489935"/>
                </a:lnTo>
                <a:lnTo>
                  <a:pt x="249699" y="489935"/>
                </a:lnTo>
                <a:lnTo>
                  <a:pt x="165089" y="489935"/>
                </a:lnTo>
                <a:cubicBezTo>
                  <a:pt x="73913" y="489935"/>
                  <a:pt x="0" y="416022"/>
                  <a:pt x="0" y="324846"/>
                </a:cubicBezTo>
                <a:lnTo>
                  <a:pt x="0" y="193313"/>
                </a:lnTo>
                <a:lnTo>
                  <a:pt x="1" y="193308"/>
                </a:lnTo>
                <a:close/>
              </a:path>
            </a:pathLst>
          </a:custGeom>
          <a:gradFill flip="none" rotWithShape="1">
            <a:gsLst>
              <a:gs pos="0">
                <a:schemeClr val="accent1">
                  <a:lumMod val="40000"/>
                  <a:lumOff val="60000"/>
                </a:schemeClr>
              </a:gs>
              <a:gs pos="69000">
                <a:schemeClr val="accent1"/>
              </a:gs>
              <a:gs pos="100000">
                <a:schemeClr val="accent1"/>
              </a:gs>
            </a:gsLst>
            <a:lin ang="2700000" scaled="1"/>
            <a:tileRect/>
          </a:gradFill>
          <a:ln>
            <a:noFill/>
          </a:ln>
          <a:effectLst>
            <a:outerShdw blurRad="101600" dist="76200" dir="2700000" algn="tl" rotWithShape="0">
              <a:schemeClr val="accent1">
                <a:alpha val="25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Bef>
                <a:spcPct val="0"/>
              </a:spcBef>
              <a:spcAft>
                <a:spcPct val="0"/>
              </a:spcAft>
            </a:pPr>
            <a:r>
              <a:rPr lang="zh-CN" altLang="zh-CN" sz="211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ea"/>
              </a:rPr>
              <a:t>焦点解决短期治疗</a:t>
            </a:r>
            <a:endParaRPr lang="zh-CN" altLang="en-US" sz="2110" b="1" dirty="0">
              <a:solidFill>
                <a:schemeClr val="lt1">
                  <a:lumMod val="100000"/>
                </a:schemeClr>
              </a:solidFill>
              <a:latin typeface="微软雅黑" panose="020B0503020204020204" pitchFamily="34" charset="-122"/>
              <a:ea typeface="微软雅黑" panose="020B0503020204020204" pitchFamily="34" charset="-122"/>
              <a:cs typeface="+mn-ea"/>
              <a:sym typeface="+mn-ea"/>
            </a:endParaRPr>
          </a:p>
        </p:txBody>
      </p:sp>
      <p:sp>
        <p:nvSpPr>
          <p:cNvPr id="25" name="等腰三角形 24"/>
          <p:cNvSpPr/>
          <p:nvPr>
            <p:custDataLst>
              <p:tags r:id="rId4"/>
            </p:custDataLst>
          </p:nvPr>
        </p:nvSpPr>
        <p:spPr>
          <a:xfrm>
            <a:off x="1045520" y="1280295"/>
            <a:ext cx="116354" cy="126644"/>
          </a:xfrm>
          <a:prstGeom prst="triangle">
            <a:avLst>
              <a:gd name="adj" fmla="val 100000"/>
            </a:avLst>
          </a:prstGeom>
          <a:solidFill>
            <a:schemeClr val="accent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1900"/>
          </a:p>
        </p:txBody>
      </p:sp>
      <p:sp>
        <p:nvSpPr>
          <p:cNvPr id="26" name="等腰三角形 25"/>
          <p:cNvSpPr/>
          <p:nvPr>
            <p:custDataLst>
              <p:tags r:id="rId5"/>
            </p:custDataLst>
          </p:nvPr>
        </p:nvSpPr>
        <p:spPr>
          <a:xfrm flipH="1">
            <a:off x="3822453" y="1280295"/>
            <a:ext cx="116354" cy="126644"/>
          </a:xfrm>
          <a:prstGeom prst="triangle">
            <a:avLst>
              <a:gd name="adj" fmla="val 100000"/>
            </a:avLst>
          </a:prstGeom>
          <a:solidFill>
            <a:schemeClr val="accent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1900"/>
          </a:p>
        </p:txBody>
      </p:sp>
      <p:sp>
        <p:nvSpPr>
          <p:cNvPr id="36" name="矩形: 圆角 35"/>
          <p:cNvSpPr/>
          <p:nvPr>
            <p:custDataLst>
              <p:tags r:id="rId6"/>
            </p:custDataLst>
          </p:nvPr>
        </p:nvSpPr>
        <p:spPr>
          <a:xfrm>
            <a:off x="4685030" y="1405890"/>
            <a:ext cx="3503930" cy="4934585"/>
          </a:xfrm>
          <a:prstGeom prst="roundRect">
            <a:avLst>
              <a:gd name="adj" fmla="val 6347"/>
            </a:avLst>
          </a:prstGeom>
          <a:gradFill flip="none" rotWithShape="1">
            <a:gsLst>
              <a:gs pos="0">
                <a:schemeClr val="accent4">
                  <a:lumMod val="20000"/>
                  <a:lumOff val="80000"/>
                  <a:alpha val="20000"/>
                </a:schemeClr>
              </a:gs>
              <a:gs pos="100000">
                <a:schemeClr val="bg1">
                  <a:alpha val="0"/>
                </a:schemeClr>
              </a:gs>
            </a:gsLst>
            <a:path path="circle">
              <a:fillToRect l="100000" t="100000"/>
            </a:path>
            <a:tileRect r="-100000" b="-100000"/>
          </a:gradFill>
          <a:ln w="15875">
            <a:solidFill>
              <a:schemeClr val="accent4">
                <a:lumMod val="20000"/>
                <a:lumOff val="80000"/>
              </a:schemeClr>
            </a:solidFill>
          </a:ln>
          <a:effectLst>
            <a:outerShdw blurRad="279400" dist="228600" dir="2700000" algn="tl" rotWithShape="0">
              <a:schemeClr val="accent4">
                <a:alpha val="8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lIns="252811" tIns="650054" rIns="252811" bIns="369546" rtlCol="0" anchor="ctr">
            <a:noAutofit/>
          </a:bodyPr>
          <a:lstStyle/>
          <a:p>
            <a:pPr algn="ctr">
              <a:lnSpc>
                <a:spcPct val="150000"/>
              </a:lnSpc>
            </a:pPr>
            <a:r>
              <a:rPr lang="zh-CN" altLang="zh-CN" sz="1690"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   </a:t>
            </a:r>
            <a:endParaRPr lang="zh-CN" altLang="zh-CN" sz="1690"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algn="ctr">
              <a:lnSpc>
                <a:spcPct val="150000"/>
              </a:lnSpc>
            </a:pPr>
            <a:r>
              <a:rPr lang="zh-CN" altLang="zh-CN" sz="1690"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叙事治疗的主要观点是人本身不是问题，问题才是问题。它主要通过叙述故事的方式，将来访者的问题外化，并通过解构、重写、见证等技术形成新的人生故事线。叙事疗法相信每个人都是解决自己问题的专家，只需要将隐藏在当事人生活之中确实存在但被忽略的积极资源调用起来，就有可能找到不一样的生命故事。</a:t>
            </a:r>
            <a:endParaRPr lang="zh-CN" altLang="zh-CN" sz="1690"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37" name="任意多边形: 形状 36"/>
          <p:cNvSpPr/>
          <p:nvPr>
            <p:custDataLst>
              <p:tags r:id="rId7"/>
            </p:custDataLst>
          </p:nvPr>
        </p:nvSpPr>
        <p:spPr>
          <a:xfrm>
            <a:off x="5106893" y="1280295"/>
            <a:ext cx="2660580" cy="516547"/>
          </a:xfrm>
          <a:custGeom>
            <a:avLst/>
            <a:gdLst>
              <a:gd name="connsiteX0" fmla="*/ 1 w 2523509"/>
              <a:gd name="connsiteY0" fmla="*/ 0 h 489935"/>
              <a:gd name="connsiteX1" fmla="*/ 2523508 w 2523509"/>
              <a:gd name="connsiteY1" fmla="*/ 0 h 489935"/>
              <a:gd name="connsiteX2" fmla="*/ 2523508 w 2523509"/>
              <a:gd name="connsiteY2" fmla="*/ 193313 h 489935"/>
              <a:gd name="connsiteX3" fmla="*/ 2523508 w 2523509"/>
              <a:gd name="connsiteY3" fmla="*/ 240238 h 489935"/>
              <a:gd name="connsiteX4" fmla="*/ 2523509 w 2523509"/>
              <a:gd name="connsiteY4" fmla="*/ 240238 h 489935"/>
              <a:gd name="connsiteX5" fmla="*/ 2523508 w 2523509"/>
              <a:gd name="connsiteY5" fmla="*/ 240243 h 489935"/>
              <a:gd name="connsiteX6" fmla="*/ 2523508 w 2523509"/>
              <a:gd name="connsiteY6" fmla="*/ 249696 h 489935"/>
              <a:gd name="connsiteX7" fmla="*/ 2523508 w 2523509"/>
              <a:gd name="connsiteY7" fmla="*/ 324846 h 489935"/>
              <a:gd name="connsiteX8" fmla="*/ 2358419 w 2523509"/>
              <a:gd name="connsiteY8" fmla="*/ 489935 h 489935"/>
              <a:gd name="connsiteX9" fmla="*/ 2273812 w 2523509"/>
              <a:gd name="connsiteY9" fmla="*/ 489935 h 489935"/>
              <a:gd name="connsiteX10" fmla="*/ 249699 w 2523509"/>
              <a:gd name="connsiteY10" fmla="*/ 489935 h 489935"/>
              <a:gd name="connsiteX11" fmla="*/ 165089 w 2523509"/>
              <a:gd name="connsiteY11" fmla="*/ 489935 h 489935"/>
              <a:gd name="connsiteX12" fmla="*/ 0 w 2523509"/>
              <a:gd name="connsiteY12" fmla="*/ 324846 h 489935"/>
              <a:gd name="connsiteX13" fmla="*/ 0 w 2523509"/>
              <a:gd name="connsiteY13" fmla="*/ 193313 h 489935"/>
              <a:gd name="connsiteX14" fmla="*/ 1 w 2523509"/>
              <a:gd name="connsiteY14" fmla="*/ 193308 h 489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523509" h="489935">
                <a:moveTo>
                  <a:pt x="1" y="0"/>
                </a:moveTo>
                <a:lnTo>
                  <a:pt x="2523508" y="0"/>
                </a:lnTo>
                <a:lnTo>
                  <a:pt x="2523508" y="193313"/>
                </a:lnTo>
                <a:lnTo>
                  <a:pt x="2523508" y="240238"/>
                </a:lnTo>
                <a:lnTo>
                  <a:pt x="2523509" y="240238"/>
                </a:lnTo>
                <a:lnTo>
                  <a:pt x="2523508" y="240243"/>
                </a:lnTo>
                <a:lnTo>
                  <a:pt x="2523508" y="249696"/>
                </a:lnTo>
                <a:lnTo>
                  <a:pt x="2523508" y="324846"/>
                </a:lnTo>
                <a:cubicBezTo>
                  <a:pt x="2523508" y="416022"/>
                  <a:pt x="2449595" y="489935"/>
                  <a:pt x="2358419" y="489935"/>
                </a:cubicBezTo>
                <a:lnTo>
                  <a:pt x="2273812" y="489935"/>
                </a:lnTo>
                <a:lnTo>
                  <a:pt x="249699" y="489935"/>
                </a:lnTo>
                <a:lnTo>
                  <a:pt x="165089" y="489935"/>
                </a:lnTo>
                <a:cubicBezTo>
                  <a:pt x="73913" y="489935"/>
                  <a:pt x="0" y="416022"/>
                  <a:pt x="0" y="324846"/>
                </a:cubicBezTo>
                <a:lnTo>
                  <a:pt x="0" y="193313"/>
                </a:lnTo>
                <a:lnTo>
                  <a:pt x="1" y="193308"/>
                </a:lnTo>
                <a:close/>
              </a:path>
            </a:pathLst>
          </a:custGeom>
          <a:gradFill flip="none" rotWithShape="1">
            <a:gsLst>
              <a:gs pos="0">
                <a:schemeClr val="accent4">
                  <a:lumMod val="60000"/>
                  <a:lumOff val="40000"/>
                </a:schemeClr>
              </a:gs>
              <a:gs pos="66450">
                <a:schemeClr val="accent4"/>
              </a:gs>
              <a:gs pos="100000">
                <a:schemeClr val="accent4"/>
              </a:gs>
            </a:gsLst>
            <a:lin ang="2700000" scaled="1"/>
            <a:tileRect/>
          </a:gradFill>
          <a:ln>
            <a:noFill/>
          </a:ln>
          <a:effectLst>
            <a:outerShdw blurRad="101600" dist="76200" dir="2700000" algn="tl" rotWithShape="0">
              <a:schemeClr val="accent4">
                <a:alpha val="25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Bef>
                <a:spcPct val="0"/>
              </a:spcBef>
              <a:spcAft>
                <a:spcPct val="0"/>
              </a:spcAft>
            </a:pPr>
            <a:r>
              <a:rPr lang="zh-CN" altLang="zh-CN" sz="211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ea"/>
              </a:rPr>
              <a:t>叙事治疗</a:t>
            </a:r>
            <a:endParaRPr lang="zh-CN" altLang="en-US" sz="2110" b="1">
              <a:solidFill>
                <a:schemeClr val="lt1">
                  <a:lumMod val="100000"/>
                </a:schemeClr>
              </a:solidFill>
              <a:latin typeface="微软雅黑" panose="020B0503020204020204" pitchFamily="34" charset="-122"/>
              <a:ea typeface="微软雅黑" panose="020B0503020204020204" pitchFamily="34" charset="-122"/>
              <a:cs typeface="+mn-ea"/>
              <a:sym typeface="+mn-ea"/>
            </a:endParaRPr>
          </a:p>
        </p:txBody>
      </p:sp>
      <p:sp>
        <p:nvSpPr>
          <p:cNvPr id="38" name="等腰三角形 37"/>
          <p:cNvSpPr/>
          <p:nvPr>
            <p:custDataLst>
              <p:tags r:id="rId8"/>
            </p:custDataLst>
          </p:nvPr>
        </p:nvSpPr>
        <p:spPr>
          <a:xfrm>
            <a:off x="4990538" y="1280295"/>
            <a:ext cx="116354" cy="126644"/>
          </a:xfrm>
          <a:prstGeom prst="triangle">
            <a:avLst>
              <a:gd name="adj" fmla="val 100000"/>
            </a:avLst>
          </a:prstGeom>
          <a:solidFill>
            <a:schemeClr val="accent4">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1900"/>
          </a:p>
        </p:txBody>
      </p:sp>
      <p:sp>
        <p:nvSpPr>
          <p:cNvPr id="39" name="等腰三角形 38"/>
          <p:cNvSpPr/>
          <p:nvPr>
            <p:custDataLst>
              <p:tags r:id="rId9"/>
            </p:custDataLst>
          </p:nvPr>
        </p:nvSpPr>
        <p:spPr>
          <a:xfrm flipH="1">
            <a:off x="7767472" y="1280295"/>
            <a:ext cx="116354" cy="126644"/>
          </a:xfrm>
          <a:prstGeom prst="triangle">
            <a:avLst>
              <a:gd name="adj" fmla="val 100000"/>
            </a:avLst>
          </a:prstGeom>
          <a:solidFill>
            <a:schemeClr val="accent4">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1900"/>
          </a:p>
        </p:txBody>
      </p:sp>
      <p:sp>
        <p:nvSpPr>
          <p:cNvPr id="43" name="矩形: 圆角 42"/>
          <p:cNvSpPr/>
          <p:nvPr>
            <p:custDataLst>
              <p:tags r:id="rId10"/>
            </p:custDataLst>
          </p:nvPr>
        </p:nvSpPr>
        <p:spPr>
          <a:xfrm>
            <a:off x="8637905" y="1405890"/>
            <a:ext cx="3503930" cy="4955540"/>
          </a:xfrm>
          <a:prstGeom prst="roundRect">
            <a:avLst>
              <a:gd name="adj" fmla="val 6347"/>
            </a:avLst>
          </a:prstGeom>
          <a:gradFill flip="none" rotWithShape="1">
            <a:gsLst>
              <a:gs pos="0">
                <a:schemeClr val="accent1">
                  <a:lumMod val="20000"/>
                  <a:lumOff val="80000"/>
                  <a:alpha val="20000"/>
                </a:schemeClr>
              </a:gs>
              <a:gs pos="100000">
                <a:schemeClr val="bg1">
                  <a:alpha val="0"/>
                </a:schemeClr>
              </a:gs>
            </a:gsLst>
            <a:path path="circle">
              <a:fillToRect l="100000" t="100000"/>
            </a:path>
            <a:tileRect r="-100000" b="-100000"/>
          </a:gradFill>
          <a:ln w="15875">
            <a:solidFill>
              <a:schemeClr val="accent1">
                <a:lumMod val="20000"/>
                <a:lumOff val="80000"/>
              </a:schemeClr>
            </a:solidFill>
          </a:ln>
          <a:effectLst>
            <a:outerShdw blurRad="279400" dist="228600" dir="2700000" algn="tl" rotWithShape="0">
              <a:schemeClr val="accent1">
                <a:alpha val="8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lIns="252811" tIns="650054" rIns="252811" bIns="369546" rtlCol="0" anchor="ctr">
            <a:noAutofit/>
          </a:bodyPr>
          <a:lstStyle/>
          <a:p>
            <a:pPr algn="ctr">
              <a:lnSpc>
                <a:spcPct val="150000"/>
              </a:lnSpc>
            </a:pPr>
            <a:r>
              <a:rPr lang="zh-CN" altLang="zh-CN" sz="1690" dirty="0">
                <a:solidFill>
                  <a:schemeClr val="tx1">
                    <a:lumMod val="85000"/>
                    <a:lumOff val="15000"/>
                  </a:schemeClr>
                </a:solidFill>
                <a:latin typeface="+mn-ea"/>
                <a:cs typeface="+mn-ea"/>
                <a:sym typeface="+mn-ea"/>
              </a:rPr>
              <a:t>   </a:t>
            </a:r>
            <a:r>
              <a:rPr lang="zh-CN" altLang="zh-CN" sz="169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ea"/>
              </a:rPr>
              <a:t>以家庭为对象而实施的心理治疗方法，其目标是协助家庭消除异常、病态情况，以执行健康的家庭功能。它关注整个家庭的交往模式、成员间的沟通方式，认为症状是家庭的产物而不是某个家庭成员自己的问题，必须改变家庭成员的互动方式和家庭结构才能改善当事人的症状。</a:t>
            </a:r>
            <a:endParaRPr lang="zh-CN" altLang="zh-CN" sz="169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ea"/>
            </a:endParaRPr>
          </a:p>
        </p:txBody>
      </p:sp>
      <p:sp>
        <p:nvSpPr>
          <p:cNvPr id="44" name="任意多边形: 形状 43"/>
          <p:cNvSpPr/>
          <p:nvPr>
            <p:custDataLst>
              <p:tags r:id="rId11"/>
            </p:custDataLst>
          </p:nvPr>
        </p:nvSpPr>
        <p:spPr>
          <a:xfrm>
            <a:off x="9059945" y="1280295"/>
            <a:ext cx="2660580" cy="516547"/>
          </a:xfrm>
          <a:custGeom>
            <a:avLst/>
            <a:gdLst>
              <a:gd name="connsiteX0" fmla="*/ 1 w 2523509"/>
              <a:gd name="connsiteY0" fmla="*/ 0 h 489935"/>
              <a:gd name="connsiteX1" fmla="*/ 2523508 w 2523509"/>
              <a:gd name="connsiteY1" fmla="*/ 0 h 489935"/>
              <a:gd name="connsiteX2" fmla="*/ 2523508 w 2523509"/>
              <a:gd name="connsiteY2" fmla="*/ 193313 h 489935"/>
              <a:gd name="connsiteX3" fmla="*/ 2523508 w 2523509"/>
              <a:gd name="connsiteY3" fmla="*/ 240238 h 489935"/>
              <a:gd name="connsiteX4" fmla="*/ 2523509 w 2523509"/>
              <a:gd name="connsiteY4" fmla="*/ 240238 h 489935"/>
              <a:gd name="connsiteX5" fmla="*/ 2523508 w 2523509"/>
              <a:gd name="connsiteY5" fmla="*/ 240243 h 489935"/>
              <a:gd name="connsiteX6" fmla="*/ 2523508 w 2523509"/>
              <a:gd name="connsiteY6" fmla="*/ 249696 h 489935"/>
              <a:gd name="connsiteX7" fmla="*/ 2523508 w 2523509"/>
              <a:gd name="connsiteY7" fmla="*/ 324846 h 489935"/>
              <a:gd name="connsiteX8" fmla="*/ 2358419 w 2523509"/>
              <a:gd name="connsiteY8" fmla="*/ 489935 h 489935"/>
              <a:gd name="connsiteX9" fmla="*/ 2273812 w 2523509"/>
              <a:gd name="connsiteY9" fmla="*/ 489935 h 489935"/>
              <a:gd name="connsiteX10" fmla="*/ 249699 w 2523509"/>
              <a:gd name="connsiteY10" fmla="*/ 489935 h 489935"/>
              <a:gd name="connsiteX11" fmla="*/ 165089 w 2523509"/>
              <a:gd name="connsiteY11" fmla="*/ 489935 h 489935"/>
              <a:gd name="connsiteX12" fmla="*/ 0 w 2523509"/>
              <a:gd name="connsiteY12" fmla="*/ 324846 h 489935"/>
              <a:gd name="connsiteX13" fmla="*/ 0 w 2523509"/>
              <a:gd name="connsiteY13" fmla="*/ 193313 h 489935"/>
              <a:gd name="connsiteX14" fmla="*/ 1 w 2523509"/>
              <a:gd name="connsiteY14" fmla="*/ 193308 h 489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523509" h="489935">
                <a:moveTo>
                  <a:pt x="1" y="0"/>
                </a:moveTo>
                <a:lnTo>
                  <a:pt x="2523508" y="0"/>
                </a:lnTo>
                <a:lnTo>
                  <a:pt x="2523508" y="193313"/>
                </a:lnTo>
                <a:lnTo>
                  <a:pt x="2523508" y="240238"/>
                </a:lnTo>
                <a:lnTo>
                  <a:pt x="2523509" y="240238"/>
                </a:lnTo>
                <a:lnTo>
                  <a:pt x="2523508" y="240243"/>
                </a:lnTo>
                <a:lnTo>
                  <a:pt x="2523508" y="249696"/>
                </a:lnTo>
                <a:lnTo>
                  <a:pt x="2523508" y="324846"/>
                </a:lnTo>
                <a:cubicBezTo>
                  <a:pt x="2523508" y="416022"/>
                  <a:pt x="2449595" y="489935"/>
                  <a:pt x="2358419" y="489935"/>
                </a:cubicBezTo>
                <a:lnTo>
                  <a:pt x="2273812" y="489935"/>
                </a:lnTo>
                <a:lnTo>
                  <a:pt x="249699" y="489935"/>
                </a:lnTo>
                <a:lnTo>
                  <a:pt x="165089" y="489935"/>
                </a:lnTo>
                <a:cubicBezTo>
                  <a:pt x="73913" y="489935"/>
                  <a:pt x="0" y="416022"/>
                  <a:pt x="0" y="324846"/>
                </a:cubicBezTo>
                <a:lnTo>
                  <a:pt x="0" y="193313"/>
                </a:lnTo>
                <a:lnTo>
                  <a:pt x="1" y="193308"/>
                </a:lnTo>
                <a:close/>
              </a:path>
            </a:pathLst>
          </a:custGeom>
          <a:gradFill flip="none" rotWithShape="1">
            <a:gsLst>
              <a:gs pos="0">
                <a:schemeClr val="accent1">
                  <a:lumMod val="40000"/>
                  <a:lumOff val="60000"/>
                </a:schemeClr>
              </a:gs>
              <a:gs pos="69000">
                <a:schemeClr val="accent1"/>
              </a:gs>
              <a:gs pos="100000">
                <a:schemeClr val="accent1"/>
              </a:gs>
            </a:gsLst>
            <a:lin ang="2700000" scaled="1"/>
            <a:tileRect/>
          </a:gradFill>
          <a:ln>
            <a:noFill/>
          </a:ln>
          <a:effectLst>
            <a:outerShdw blurRad="101600" dist="76200" dir="2700000" algn="tl" rotWithShape="0">
              <a:schemeClr val="accent1">
                <a:alpha val="25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Bef>
                <a:spcPct val="0"/>
              </a:spcBef>
              <a:spcAft>
                <a:spcPct val="0"/>
              </a:spcAft>
            </a:pPr>
            <a:r>
              <a:rPr lang="zh-CN" altLang="zh-CN" sz="211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ea"/>
              </a:rPr>
              <a:t>家庭治疗</a:t>
            </a:r>
            <a:endParaRPr lang="zh-CN" altLang="en-US" sz="2110" b="1">
              <a:solidFill>
                <a:schemeClr val="lt1">
                  <a:lumMod val="100000"/>
                </a:schemeClr>
              </a:solidFill>
              <a:latin typeface="微软雅黑" panose="020B0503020204020204" pitchFamily="34" charset="-122"/>
              <a:ea typeface="微软雅黑" panose="020B0503020204020204" pitchFamily="34" charset="-122"/>
              <a:cs typeface="+mn-ea"/>
              <a:sym typeface="+mn-ea"/>
            </a:endParaRPr>
          </a:p>
        </p:txBody>
      </p:sp>
      <p:sp>
        <p:nvSpPr>
          <p:cNvPr id="45" name="等腰三角形 44"/>
          <p:cNvSpPr/>
          <p:nvPr>
            <p:custDataLst>
              <p:tags r:id="rId12"/>
            </p:custDataLst>
          </p:nvPr>
        </p:nvSpPr>
        <p:spPr>
          <a:xfrm>
            <a:off x="8943592" y="1280295"/>
            <a:ext cx="116354" cy="126644"/>
          </a:xfrm>
          <a:prstGeom prst="triangle">
            <a:avLst>
              <a:gd name="adj" fmla="val 100000"/>
            </a:avLst>
          </a:prstGeom>
          <a:solidFill>
            <a:schemeClr val="accent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1900"/>
          </a:p>
        </p:txBody>
      </p:sp>
      <p:sp>
        <p:nvSpPr>
          <p:cNvPr id="46" name="等腰三角形 45"/>
          <p:cNvSpPr/>
          <p:nvPr>
            <p:custDataLst>
              <p:tags r:id="rId13"/>
            </p:custDataLst>
          </p:nvPr>
        </p:nvSpPr>
        <p:spPr>
          <a:xfrm flipH="1">
            <a:off x="11720525" y="1280295"/>
            <a:ext cx="116354" cy="126644"/>
          </a:xfrm>
          <a:prstGeom prst="triangle">
            <a:avLst>
              <a:gd name="adj" fmla="val 100000"/>
            </a:avLst>
          </a:prstGeom>
          <a:solidFill>
            <a:schemeClr val="accent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1900"/>
          </a:p>
        </p:txBody>
      </p:sp>
    </p:spTree>
    <p:custDataLst>
      <p:tags r:id="rId14"/>
    </p:custData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704" y="2322830"/>
            <a:ext cx="12857339" cy="2551749"/>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等腰三角形 44"/>
            <p:cNvSpPr/>
            <p:nvPr/>
          </p:nvSpPr>
          <p:spPr>
            <a:xfrm flipV="1">
              <a:off x="200258" y="602633"/>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矩形 45"/>
            <p:cNvSpPr/>
            <p:nvPr/>
          </p:nvSpPr>
          <p:spPr>
            <a:xfrm>
              <a:off x="170694" y="261768"/>
              <a:ext cx="3936003" cy="6119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平行四边形 46"/>
            <p:cNvSpPr/>
            <p:nvPr/>
          </p:nvSpPr>
          <p:spPr>
            <a:xfrm>
              <a:off x="376965" y="178257"/>
              <a:ext cx="1036076" cy="779005"/>
            </a:xfrm>
            <a:prstGeom prst="parallelogram">
              <a:avLst>
                <a:gd name="adj" fmla="val 4820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6"/>
            <p:cNvSpPr txBox="1"/>
            <p:nvPr/>
          </p:nvSpPr>
          <p:spPr>
            <a:xfrm>
              <a:off x="627581" y="284178"/>
              <a:ext cx="569115" cy="529913"/>
            </a:xfrm>
            <a:prstGeom prst="rect">
              <a:avLst/>
            </a:prstGeom>
            <a:noFill/>
          </p:spPr>
          <p:txBody>
            <a:bodyPr wrap="square" lIns="0" tIns="0" rIns="0" bIns="0" rtlCol="0">
              <a:spAutoFit/>
            </a:bodyPr>
            <a:lstStyle/>
            <a:p>
              <a:pPr algn="ctr"/>
              <a:r>
                <a:rPr lang="en-US" altLang="zh-CN" sz="1125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03</a:t>
              </a:r>
              <a:endParaRPr lang="zh-CN" altLang="en-US"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Box 48"/>
          <p:cNvSpPr txBox="1"/>
          <p:nvPr/>
        </p:nvSpPr>
        <p:spPr>
          <a:xfrm>
            <a:off x="3683373" y="3226742"/>
            <a:ext cx="9289032" cy="738505"/>
          </a:xfrm>
          <a:prstGeom prst="rect">
            <a:avLst/>
          </a:prstGeom>
          <a:noFill/>
        </p:spPr>
        <p:txBody>
          <a:bodyPr wrap="square" lIns="0" tIns="0" rIns="0" bIns="0" rtlCol="0">
            <a:spAutoFit/>
          </a:bodyPr>
          <a:lstStyle/>
          <a:p>
            <a:r>
              <a:rPr lang="zh-CN" altLang="en-US" sz="4800" dirty="0">
                <a:solidFill>
                  <a:schemeClr val="bg1"/>
                </a:solidFill>
                <a:latin typeface="Arial" panose="020B0604020202020204" pitchFamily="34" charset="0"/>
                <a:ea typeface="微软雅黑" panose="020B0503020204020204" pitchFamily="34" charset="-122"/>
                <a:sym typeface="Arial" panose="020B0604020202020204" pitchFamily="34" charset="0"/>
              </a:rPr>
              <a:t>大学生心理自助与朋辈互助</a:t>
            </a:r>
            <a:endParaRPr lang="zh-CN" altLang="en-US" sz="4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49"/>
                                        </p:tgtEl>
                                        <p:attrNameLst>
                                          <p:attrName>style.visibility</p:attrName>
                                        </p:attrNameLst>
                                      </p:cBhvr>
                                      <p:to>
                                        <p:strVal val="visible"/>
                                      </p:to>
                                    </p:set>
                                    <p:animEffect transition="in" filter="wipe(left)">
                                      <p:cBhvr>
                                        <p:cTn id="12" dur="200"/>
                                        <p:tgtEl>
                                          <p:spTgt spid="49"/>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49"/>
                                        </p:tgtEl>
                                      </p:cBhvr>
                                      <p:to x="80000" y="100000"/>
                                    </p:animScale>
                                    <p:anim by="(#ppt_w*0.10)" calcmode="lin" valueType="num">
                                      <p:cBhvr>
                                        <p:cTn id="15" dur="50" autoRev="1" fill="hold">
                                          <p:stCondLst>
                                            <p:cond delay="0"/>
                                          </p:stCondLst>
                                        </p:cTn>
                                        <p:tgtEl>
                                          <p:spTgt spid="49"/>
                                        </p:tgtEl>
                                        <p:attrNameLst>
                                          <p:attrName>ppt_x</p:attrName>
                                        </p:attrNameLst>
                                      </p:cBhvr>
                                    </p:anim>
                                    <p:anim by="(-#ppt_w*0.10)" calcmode="lin" valueType="num">
                                      <p:cBhvr>
                                        <p:cTn id="16" dur="50" autoRev="1" fill="hold">
                                          <p:stCondLst>
                                            <p:cond delay="0"/>
                                          </p:stCondLst>
                                        </p:cTn>
                                        <p:tgtEl>
                                          <p:spTgt spid="49"/>
                                        </p:tgtEl>
                                        <p:attrNameLst>
                                          <p:attrName>ppt_y</p:attrName>
                                        </p:attrNameLst>
                                      </p:cBhvr>
                                    </p:anim>
                                    <p:animRot by="-480000">
                                      <p:cBhvr>
                                        <p:cTn id="17" dur="50" autoRev="1" fill="hold">
                                          <p:stCondLst>
                                            <p:cond delay="0"/>
                                          </p:stCondLst>
                                        </p:cTn>
                                        <p:tgtEl>
                                          <p:spTgt spid="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sz="4000">
                <a:sym typeface="+mn-ea"/>
              </a:rPr>
              <a:t>雪绒花学生心理帮助热线</a:t>
            </a:r>
            <a:endParaRPr lang="zh-CN" altLang="en-US" sz="4000">
              <a:sym typeface="+mn-ea"/>
            </a:endParaRPr>
          </a:p>
        </p:txBody>
      </p:sp>
      <p:sp>
        <p:nvSpPr>
          <p:cNvPr id="3" name="内容占位符 2"/>
          <p:cNvSpPr>
            <a:spLocks noGrp="1"/>
          </p:cNvSpPr>
          <p:nvPr>
            <p:ph idx="1"/>
          </p:nvPr>
        </p:nvSpPr>
        <p:spPr>
          <a:xfrm>
            <a:off x="884555" y="1697990"/>
            <a:ext cx="11090275" cy="4817110"/>
          </a:xfrm>
        </p:spPr>
        <p:txBody>
          <a:bodyPr>
            <a:normAutofit/>
          </a:bodyPr>
          <a:p>
            <a:pPr marL="0" indent="0" fontAlgn="auto">
              <a:lnSpc>
                <a:spcPct val="150000"/>
              </a:lnSpc>
              <a:buNone/>
            </a:pPr>
            <a:r>
              <a:rPr lang="en-US" altLang="zh-CN"/>
              <a:t>   </a:t>
            </a:r>
            <a:r>
              <a:rPr lang="zh-CN" altLang="en-US" sz="2000"/>
              <a:t> </a:t>
            </a:r>
            <a:r>
              <a:rPr lang="zh-CN" altLang="en-US" sz="2000"/>
              <a:t> 雪绒花学生心理帮助热线开通自1989年，是隶属北京师范大学心理咨询中心的学生朋辈心理支持平台。该热线的工作时间是晚间17点半至21点半。据统计，每年约有1000多人次使用该热线。雪绒花热线的接线员大多是大学生志愿者，除教育、心理、社工等专业的学生外，还有其他专业的学生。大学生志愿者在上岗前都会接受岗前培训，培训之后每天轮值，并通过互助的方式结成学习小组。专业的学生与非专业的学生搭配起来，共同取长补短。</a:t>
            </a:r>
            <a:endParaRPr lang="zh-CN" altLang="en-US" sz="2000"/>
          </a:p>
          <a:p>
            <a:pPr marL="0" indent="0" fontAlgn="auto">
              <a:lnSpc>
                <a:spcPct val="150000"/>
              </a:lnSpc>
              <a:buNone/>
            </a:pPr>
            <a:r>
              <a:rPr lang="zh-CN" altLang="en-US" sz="2000"/>
              <a:t>       雪绒花热线的理念是从微小的公益事业着手，积少成多，粒米成箩。雪绒花体系倡导三大心理健康的积极理念：必要的求助是强者的行为！关注自己今天的心理健康就是为明天的健康生活买保险！关注他人的心理健康就是为自己和谐的生存环境做建设！    </a:t>
            </a:r>
            <a:r>
              <a:rPr lang="zh-CN" altLang="en-US"/>
              <a:t> </a:t>
            </a:r>
            <a:endParaRPr lang="zh-CN" altLang="en-US"/>
          </a:p>
        </p:txBody>
      </p:sp>
      <p:sp>
        <p:nvSpPr>
          <p:cNvPr id="4" name="文本框 3"/>
          <p:cNvSpPr txBox="1"/>
          <p:nvPr/>
        </p:nvSpPr>
        <p:spPr>
          <a:xfrm>
            <a:off x="441325" y="224155"/>
            <a:ext cx="2316480" cy="521970"/>
          </a:xfrm>
          <a:prstGeom prst="rect">
            <a:avLst/>
          </a:prstGeom>
          <a:noFill/>
        </p:spPr>
        <p:txBody>
          <a:bodyPr wrap="none" rtlCol="0">
            <a:spAutoFit/>
          </a:bodyPr>
          <a:p>
            <a:pPr algn="l"/>
            <a:r>
              <a:rPr lang="zh-CN" altLang="en-US" sz="2800">
                <a:sym typeface="+mn-ea"/>
              </a:rPr>
              <a:t>【案例导入】</a:t>
            </a:r>
            <a:endParaRPr lang="zh-CN" altLang="en-US" sz="2800">
              <a:sym typeface="+mn-ea"/>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思考</a:t>
            </a:r>
            <a:endParaRPr lang="zh-CN" altLang="en-US" dirty="0"/>
          </a:p>
        </p:txBody>
      </p:sp>
      <p:sp>
        <p:nvSpPr>
          <p:cNvPr id="3" name="内容占位符 2"/>
          <p:cNvSpPr>
            <a:spLocks noGrp="1"/>
          </p:cNvSpPr>
          <p:nvPr>
            <p:ph idx="1"/>
          </p:nvPr>
        </p:nvSpPr>
        <p:spPr>
          <a:xfrm>
            <a:off x="4257675" y="2828925"/>
            <a:ext cx="7717155" cy="3223260"/>
          </a:xfrm>
        </p:spPr>
        <p:txBody>
          <a:bodyPr>
            <a:normAutofit lnSpcReduction="10000"/>
          </a:bodyPr>
          <a:lstStyle/>
          <a:p>
            <a:pPr fontAlgn="auto">
              <a:lnSpc>
                <a:spcPct val="150000"/>
              </a:lnSpc>
            </a:pPr>
            <a:r>
              <a:rPr lang="zh-CN" altLang="en-US" sz="3200">
                <a:sym typeface="+mn-ea"/>
              </a:rPr>
              <a:t>雪绒花热线的工作理念给你什么样的感受和启发？</a:t>
            </a:r>
            <a:endParaRPr lang="zh-CN" altLang="en-US" sz="3200">
              <a:sym typeface="+mn-ea"/>
            </a:endParaRPr>
          </a:p>
          <a:p>
            <a:pPr fontAlgn="auto">
              <a:lnSpc>
                <a:spcPct val="150000"/>
              </a:lnSpc>
            </a:pPr>
            <a:r>
              <a:rPr lang="zh-CN" altLang="en-US" sz="3200">
                <a:sym typeface="+mn-ea"/>
              </a:rPr>
              <a:t>大学生该如何进行心理自助和互助？</a:t>
            </a:r>
            <a:endParaRPr lang="zh-CN" altLang="en-US" sz="3200">
              <a:sym typeface="+mn-ea"/>
            </a:endParaRPr>
          </a:p>
        </p:txBody>
      </p:sp>
      <p:grpSp>
        <p:nvGrpSpPr>
          <p:cNvPr id="4" name="Group 4"/>
          <p:cNvGrpSpPr/>
          <p:nvPr/>
        </p:nvGrpSpPr>
        <p:grpSpPr>
          <a:xfrm>
            <a:off x="409199" y="3853000"/>
            <a:ext cx="3679629" cy="1884340"/>
            <a:chOff x="1047907" y="3811318"/>
            <a:chExt cx="3673475" cy="1881188"/>
          </a:xfrm>
        </p:grpSpPr>
        <p:grpSp>
          <p:nvGrpSpPr>
            <p:cNvPr id="5" name="Group 5"/>
            <p:cNvGrpSpPr/>
            <p:nvPr/>
          </p:nvGrpSpPr>
          <p:grpSpPr bwMode="auto">
            <a:xfrm>
              <a:off x="1047907" y="3965306"/>
              <a:ext cx="3673475" cy="1727200"/>
              <a:chOff x="1728" y="3024"/>
              <a:chExt cx="2304" cy="1080"/>
            </a:xfrm>
          </p:grpSpPr>
          <p:sp>
            <p:nvSpPr>
              <p:cNvPr id="7" name="Freeform 5"/>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6"/>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grpSp>
        <p:nvGrpSpPr>
          <p:cNvPr id="9" name="Group 9"/>
          <p:cNvGrpSpPr/>
          <p:nvPr/>
        </p:nvGrpSpPr>
        <p:grpSpPr>
          <a:xfrm>
            <a:off x="1004904" y="2828943"/>
            <a:ext cx="2488600" cy="1544044"/>
            <a:chOff x="1659095" y="2788969"/>
            <a:chExt cx="2484437" cy="1541462"/>
          </a:xfrm>
        </p:grpSpPr>
        <p:grpSp>
          <p:nvGrpSpPr>
            <p:cNvPr id="10" name="Group 8"/>
            <p:cNvGrpSpPr/>
            <p:nvPr/>
          </p:nvGrpSpPr>
          <p:grpSpPr bwMode="auto">
            <a:xfrm>
              <a:off x="1659095" y="2957244"/>
              <a:ext cx="2484437" cy="1373187"/>
              <a:chOff x="2016" y="1944"/>
              <a:chExt cx="1728" cy="936"/>
            </a:xfrm>
          </p:grpSpPr>
          <p:sp>
            <p:nvSpPr>
              <p:cNvPr id="12" name="Freeform 9"/>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0"/>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sp>
        <p:nvSpPr>
          <p:cNvPr id="14" name="Freeform 12"/>
          <p:cNvSpPr/>
          <p:nvPr/>
        </p:nvSpPr>
        <p:spPr bwMode="auto">
          <a:xfrm>
            <a:off x="1532831" y="1674479"/>
            <a:ext cx="1432734" cy="1469310"/>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p:spPr>
        <p:txBody>
          <a:bodyPr wrap="none" anchor="ctr"/>
          <a:lstStyle/>
          <a:p>
            <a:pPr algn="just" defTabSz="916305">
              <a:lnSpc>
                <a:spcPct val="120000"/>
              </a:lnSpc>
              <a:defRPr/>
            </a:pPr>
            <a:endParaRPr lang="zh-CN" altLang="en-US" sz="780"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9"/>
          <p:cNvSpPr>
            <a:spLocks noEditPoints="1"/>
          </p:cNvSpPr>
          <p:nvPr/>
        </p:nvSpPr>
        <p:spPr bwMode="auto">
          <a:xfrm>
            <a:off x="2063446" y="3667406"/>
            <a:ext cx="459409" cy="443617"/>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1"/>
          <p:cNvSpPr>
            <a:spLocks noChangeAspect="1" noEditPoints="1"/>
          </p:cNvSpPr>
          <p:nvPr/>
        </p:nvSpPr>
        <p:spPr bwMode="auto">
          <a:xfrm>
            <a:off x="2010829" y="2407745"/>
            <a:ext cx="480357" cy="480867"/>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en-US" sz="78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7" name="Group 21"/>
          <p:cNvGrpSpPr/>
          <p:nvPr/>
        </p:nvGrpSpPr>
        <p:grpSpPr>
          <a:xfrm>
            <a:off x="2033876" y="5027656"/>
            <a:ext cx="452232" cy="443617"/>
            <a:chOff x="6786562" y="796925"/>
            <a:chExt cx="500063" cy="490538"/>
          </a:xfrm>
          <a:solidFill>
            <a:schemeClr val="bg1"/>
          </a:solidFill>
        </p:grpSpPr>
        <p:sp>
          <p:nvSpPr>
            <p:cNvPr id="18"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29"/>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0"/>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900" fill="hold"/>
                                        <p:tgtEl>
                                          <p:spTgt spid="4"/>
                                        </p:tgtEl>
                                        <p:attrNameLst>
                                          <p:attrName>ppt_x</p:attrName>
                                        </p:attrNameLst>
                                      </p:cBhvr>
                                      <p:tavLst>
                                        <p:tav tm="0">
                                          <p:val>
                                            <p:strVal val="#ppt_x"/>
                                          </p:val>
                                        </p:tav>
                                        <p:tav tm="100000">
                                          <p:val>
                                            <p:strVal val="#ppt_x"/>
                                          </p:val>
                                        </p:tav>
                                      </p:tavLst>
                                    </p:anim>
                                    <p:anim calcmode="lin" valueType="num">
                                      <p:cBhvr additive="base">
                                        <p:cTn id="8" dur="19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Effect transition="in" filter="fade">
                                      <p:cBhvr>
                                        <p:cTn id="21" dur="500"/>
                                        <p:tgtEl>
                                          <p:spTgt spid="17"/>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P spid="15" grpId="0" bldLvl="0" animBg="1"/>
      <p:bldP spid="16" grpId="0" bldLvl="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normAutofit/>
          </a:bodyPr>
          <a:p>
            <a:br>
              <a:rPr lang="zh-CN" altLang="en-US"/>
            </a:br>
            <a:r>
              <a:rPr lang="zh-CN" altLang="en-US"/>
              <a:t>一、心理自助的概念和内容</a:t>
            </a:r>
            <a:endParaRPr lang="zh-CN" altLang="en-US"/>
          </a:p>
        </p:txBody>
      </p:sp>
      <p:sp>
        <p:nvSpPr>
          <p:cNvPr id="3" name="内容占位符 2"/>
          <p:cNvSpPr>
            <a:spLocks noGrp="1"/>
          </p:cNvSpPr>
          <p:nvPr>
            <p:ph idx="1"/>
          </p:nvPr>
        </p:nvSpPr>
        <p:spPr/>
        <p:txBody>
          <a:bodyPr>
            <a:normAutofit fontScale="90000"/>
          </a:bodyPr>
          <a:p>
            <a:pPr fontAlgn="auto">
              <a:lnSpc>
                <a:spcPct val="150000"/>
              </a:lnSpc>
            </a:pPr>
            <a:r>
              <a:rPr lang="zh-CN" altLang="en-US"/>
              <a:t>20世纪60年代，以罗杰斯和马斯洛为代表的人本主义心理学派发展形成了“心理学第三势力”，其核心观点是</a:t>
            </a:r>
            <a:r>
              <a:rPr lang="zh-CN" altLang="en-US" b="1">
                <a:solidFill>
                  <a:srgbClr val="FF0000"/>
                </a:solidFill>
              </a:rPr>
              <a:t>发展自我，并强调人具备自我调整以恢复心理健康的能力</a:t>
            </a:r>
            <a:r>
              <a:rPr lang="zh-CN" altLang="en-US"/>
              <a:t>。后来，马丁·塞利格曼又以人本主义为基础，发展成熟了积极心理学。</a:t>
            </a:r>
            <a:endParaRPr lang="zh-CN" altLang="en-US"/>
          </a:p>
          <a:p>
            <a:pPr fontAlgn="auto">
              <a:lnSpc>
                <a:spcPct val="150000"/>
              </a:lnSpc>
            </a:pPr>
            <a:r>
              <a:rPr lang="zh-CN" altLang="en-US"/>
              <a:t>积极心理学认为</a:t>
            </a:r>
            <a:r>
              <a:rPr lang="zh-CN" altLang="en-US" b="1">
                <a:solidFill>
                  <a:srgbClr val="FF0000"/>
                </a:solidFill>
              </a:rPr>
              <a:t>个体具有实现自我价值和目标的内在动力，可以通过发展自己的优点和潜能，培养积极的情感和态度，以及追求个人的目标和意义，来增加自己的幸福感和生活满意度</a:t>
            </a:r>
            <a:r>
              <a:rPr lang="zh-CN" altLang="en-US"/>
              <a:t>。</a:t>
            </a:r>
            <a:endParaRPr lang="zh-CN" altLang="en-US"/>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610870" y="1096010"/>
            <a:ext cx="11076305" cy="5484495"/>
          </a:xfrm>
        </p:spPr>
        <p:txBody>
          <a:bodyPr>
            <a:noAutofit/>
          </a:bodyPr>
          <a:p>
            <a:pPr fontAlgn="auto">
              <a:lnSpc>
                <a:spcPct val="150000"/>
              </a:lnSpc>
            </a:pPr>
            <a:r>
              <a:rPr lang="zh-CN" altLang="en-US" sz="2400"/>
              <a:t>广义来讲，任何通过自我有意识的调节和训练以获得心理提升的活动，都可以称为心理自助。</a:t>
            </a:r>
            <a:endParaRPr lang="zh-CN" altLang="en-US" sz="2400"/>
          </a:p>
          <a:p>
            <a:pPr fontAlgn="auto">
              <a:lnSpc>
                <a:spcPct val="150000"/>
              </a:lnSpc>
            </a:pPr>
            <a:r>
              <a:rPr lang="zh-CN" altLang="en-US" sz="2400"/>
              <a:t>狭义的心理自助主要指借助心理书籍、影视作品、网络资源、互助活动或非系统性的专家指导以提升自我、缓解压力、调节情绪及解决心理问题的过程。</a:t>
            </a:r>
            <a:endParaRPr lang="zh-CN" altLang="en-US" sz="2400"/>
          </a:p>
          <a:p>
            <a:pPr fontAlgn="auto">
              <a:lnSpc>
                <a:spcPct val="150000"/>
              </a:lnSpc>
            </a:pPr>
            <a:r>
              <a:rPr lang="zh-CN" altLang="en-US" sz="2400"/>
              <a:t>心理自助分为低层次自助和高层次自助。</a:t>
            </a:r>
            <a:endParaRPr lang="zh-CN" altLang="en-US" sz="2400"/>
          </a:p>
          <a:p>
            <a:pPr lvl="1" fontAlgn="auto">
              <a:lnSpc>
                <a:spcPct val="150000"/>
              </a:lnSpc>
            </a:pPr>
            <a:r>
              <a:rPr lang="zh-CN" altLang="en-US" sz="2055"/>
              <a:t>低层次自助是指通过自我意识调节不同层面的心理不适问题以提高和改善心理健康水平；</a:t>
            </a:r>
            <a:endParaRPr lang="zh-CN" altLang="en-US" sz="2055"/>
          </a:p>
          <a:p>
            <a:pPr lvl="1" fontAlgn="auto">
              <a:lnSpc>
                <a:spcPct val="150000"/>
              </a:lnSpc>
            </a:pPr>
            <a:r>
              <a:rPr lang="zh-CN" altLang="en-US" sz="2055"/>
              <a:t>高层次自助是指通过积极的自我意识解决发展性问题以促进发展，从而维护心理健康。</a:t>
            </a:r>
            <a:endParaRPr lang="zh-CN" altLang="en-US" sz="2055"/>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541020" y="1024255"/>
            <a:ext cx="7904480" cy="5194300"/>
          </a:xfrm>
        </p:spPr>
        <p:txBody>
          <a:bodyPr>
            <a:noAutofit/>
          </a:bodyPr>
          <a:p>
            <a:pPr fontAlgn="auto">
              <a:lnSpc>
                <a:spcPct val="150000"/>
              </a:lnSpc>
            </a:pPr>
            <a:r>
              <a:rPr lang="zh-CN" altLang="en-US" sz="2400"/>
              <a:t>从活动过程来看，心理自助是一个动态的、循环往复的过程，包括激发动机，通过心理健康状况的自我观察确定心理健康问题、对心理健康问题进行类型和成因分析，选择心理健康自我调节的方法和技术，将自我调节的方法和技术转化为具体的操作，对自我调节的效果进行评估，重组内在的心理健康的知识信念结构、心理健康体验这八个相互联结、相互影响、相互促进的过程，（如图所示）。</a:t>
            </a:r>
            <a:endParaRPr lang="zh-CN" altLang="en-US" sz="2400"/>
          </a:p>
          <a:p>
            <a:pPr fontAlgn="auto">
              <a:lnSpc>
                <a:spcPct val="150000"/>
              </a:lnSpc>
            </a:pPr>
            <a:r>
              <a:rPr lang="zh-CN" altLang="en-US" sz="2400"/>
              <a:t>心理自助过程不仅具有内源性、自发性和自主性特征，还具有起点多端和方法多元化等特点。</a:t>
            </a:r>
            <a:endParaRPr lang="zh-CN" altLang="en-US" sz="2400"/>
          </a:p>
        </p:txBody>
      </p:sp>
      <p:pic>
        <p:nvPicPr>
          <p:cNvPr id="1073742854" name="图片 1073742853"/>
          <p:cNvPicPr>
            <a:picLocks noChangeAspect="1"/>
          </p:cNvPicPr>
          <p:nvPr/>
        </p:nvPicPr>
        <p:blipFill>
          <a:blip r:embed="rId1"/>
          <a:srcRect l="1234" b="8360"/>
          <a:stretch>
            <a:fillRect/>
          </a:stretch>
        </p:blipFill>
        <p:spPr>
          <a:xfrm>
            <a:off x="8445500" y="2103755"/>
            <a:ext cx="3898900" cy="2781300"/>
          </a:xfrm>
          <a:prstGeom prst="rect">
            <a:avLst/>
          </a:prstGeom>
          <a:noFill/>
          <a:ln w="9525">
            <a:noFill/>
          </a:ln>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884555" y="1066800"/>
            <a:ext cx="11090275" cy="5448300"/>
          </a:xfrm>
        </p:spPr>
        <p:txBody>
          <a:bodyPr/>
          <a:p>
            <a:endParaRPr lang="zh-CN" altLang="en-US"/>
          </a:p>
          <a:p>
            <a:pPr fontAlgn="auto">
              <a:lnSpc>
                <a:spcPct val="150000"/>
              </a:lnSpc>
            </a:pPr>
            <a:r>
              <a:rPr lang="zh-CN" altLang="en-US" sz="2400"/>
              <a:t>心理自助在帮助个体消除自身心理痛苦，化解各种心理问题和困扰的同时，还会给个体带来身心的舒畅和愉悦，增强心理稳定性。</a:t>
            </a:r>
            <a:endParaRPr lang="zh-CN" altLang="en-US" sz="2400"/>
          </a:p>
          <a:p>
            <a:pPr fontAlgn="auto">
              <a:lnSpc>
                <a:spcPct val="150000"/>
              </a:lnSpc>
            </a:pPr>
            <a:r>
              <a:rPr lang="zh-CN" altLang="en-US" sz="2400"/>
              <a:t>研究表明，自助式心理健康教育能深刻地影响和改善个人的行为和心理模式，进而影响个人的健康状况，而健康状况的改善又会通过反馈作用进一步强化健康信念和健康行为，由此形成良性的作用循环，从根本上提高个体的心理健康水平。</a:t>
            </a:r>
            <a:endParaRPr lang="zh-CN" altLang="en-US" sz="24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2" name="组合 41"/>
          <p:cNvGrpSpPr/>
          <p:nvPr/>
        </p:nvGrpSpPr>
        <p:grpSpPr>
          <a:xfrm>
            <a:off x="704" y="2322830"/>
            <a:ext cx="12857339" cy="2551749"/>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等腰三角形 44"/>
            <p:cNvSpPr/>
            <p:nvPr/>
          </p:nvSpPr>
          <p:spPr>
            <a:xfrm flipV="1">
              <a:off x="200258" y="602633"/>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矩形 45"/>
            <p:cNvSpPr/>
            <p:nvPr/>
          </p:nvSpPr>
          <p:spPr>
            <a:xfrm>
              <a:off x="170694" y="261768"/>
              <a:ext cx="3936003" cy="6119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平行四边形 46"/>
            <p:cNvSpPr/>
            <p:nvPr/>
          </p:nvSpPr>
          <p:spPr>
            <a:xfrm>
              <a:off x="376965" y="178257"/>
              <a:ext cx="1036076" cy="779005"/>
            </a:xfrm>
            <a:prstGeom prst="parallelogram">
              <a:avLst>
                <a:gd name="adj" fmla="val 4820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6"/>
            <p:cNvSpPr txBox="1"/>
            <p:nvPr/>
          </p:nvSpPr>
          <p:spPr>
            <a:xfrm>
              <a:off x="627581" y="284178"/>
              <a:ext cx="569115" cy="529984"/>
            </a:xfrm>
            <a:prstGeom prst="rect">
              <a:avLst/>
            </a:prstGeom>
            <a:noFill/>
          </p:spPr>
          <p:txBody>
            <a:bodyPr wrap="square" lIns="0" tIns="0" rIns="0" bIns="0" rtlCol="0">
              <a:spAutoFit/>
            </a:bodyPr>
            <a:lstStyle/>
            <a:p>
              <a:pPr algn="ctr"/>
              <a:r>
                <a:rPr lang="en-US" altLang="zh-CN"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01</a:t>
              </a:r>
              <a:endParaRPr lang="zh-CN" altLang="en-US"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Box 48"/>
          <p:cNvSpPr txBox="1"/>
          <p:nvPr/>
        </p:nvSpPr>
        <p:spPr>
          <a:xfrm>
            <a:off x="5335293" y="2992447"/>
            <a:ext cx="4324739" cy="830580"/>
          </a:xfrm>
          <a:prstGeom prst="rect">
            <a:avLst/>
          </a:prstGeom>
          <a:noFill/>
        </p:spPr>
        <p:txBody>
          <a:bodyPr wrap="square" lIns="0" tIns="0" rIns="0" bIns="0" rtlCol="0">
            <a:spAutoFit/>
          </a:bodyPr>
          <a:lstStyle/>
          <a:p>
            <a:r>
              <a:rPr lang="zh-CN" altLang="en-US" sz="5400" dirty="0">
                <a:solidFill>
                  <a:schemeClr val="bg1"/>
                </a:solidFill>
                <a:latin typeface="Arial" panose="020B0604020202020204" pitchFamily="34" charset="0"/>
                <a:ea typeface="微软雅黑" panose="020B0503020204020204" pitchFamily="34" charset="-122"/>
                <a:sym typeface="Arial" panose="020B0604020202020204" pitchFamily="34" charset="0"/>
              </a:rPr>
              <a:t>走进心理咨询</a:t>
            </a:r>
            <a:endParaRPr lang="zh-CN" altLang="en-US" sz="5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49"/>
                                        </p:tgtEl>
                                        <p:attrNameLst>
                                          <p:attrName>style.visibility</p:attrName>
                                        </p:attrNameLst>
                                      </p:cBhvr>
                                      <p:to>
                                        <p:strVal val="visible"/>
                                      </p:to>
                                    </p:set>
                                    <p:animEffect transition="in" filter="wipe(left)">
                                      <p:cBhvr>
                                        <p:cTn id="12" dur="200"/>
                                        <p:tgtEl>
                                          <p:spTgt spid="49"/>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49"/>
                                        </p:tgtEl>
                                      </p:cBhvr>
                                      <p:to x="80000" y="100000"/>
                                    </p:animScale>
                                    <p:anim by="(#ppt_w*0.10)" calcmode="lin" valueType="num">
                                      <p:cBhvr>
                                        <p:cTn id="15" dur="50" autoRev="1" fill="hold">
                                          <p:stCondLst>
                                            <p:cond delay="0"/>
                                          </p:stCondLst>
                                        </p:cTn>
                                        <p:tgtEl>
                                          <p:spTgt spid="49"/>
                                        </p:tgtEl>
                                        <p:attrNameLst>
                                          <p:attrName>ppt_x</p:attrName>
                                        </p:attrNameLst>
                                      </p:cBhvr>
                                    </p:anim>
                                    <p:anim by="(-#ppt_w*0.10)" calcmode="lin" valueType="num">
                                      <p:cBhvr>
                                        <p:cTn id="16" dur="50" autoRev="1" fill="hold">
                                          <p:stCondLst>
                                            <p:cond delay="0"/>
                                          </p:stCondLst>
                                        </p:cTn>
                                        <p:tgtEl>
                                          <p:spTgt spid="49"/>
                                        </p:tgtEl>
                                        <p:attrNameLst>
                                          <p:attrName>ppt_y</p:attrName>
                                        </p:attrNameLst>
                                      </p:cBhvr>
                                    </p:anim>
                                    <p:animRot by="-480000">
                                      <p:cBhvr>
                                        <p:cTn id="17" dur="50" autoRev="1" fill="hold">
                                          <p:stCondLst>
                                            <p:cond delay="0"/>
                                          </p:stCondLst>
                                        </p:cTn>
                                        <p:tgtEl>
                                          <p:spTgt spid="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43893" y="642615"/>
            <a:ext cx="11564638" cy="743902"/>
          </a:xfrm>
        </p:spPr>
        <p:txBody>
          <a:bodyPr wrap="square">
            <a:normAutofit fontScale="90000"/>
          </a:bodyPr>
          <a:lstStyle/>
          <a:p>
            <a:r>
              <a:rPr lang="zh-CN" altLang="en-US" sz="4400">
                <a:solidFill>
                  <a:schemeClr val="tx1"/>
                </a:solidFill>
                <a:latin typeface="华文中宋" panose="02010600040101010101" pitchFamily="2" charset="-122"/>
                <a:ea typeface="华文中宋" panose="02010600040101010101" pitchFamily="2" charset="-122"/>
              </a:rPr>
              <a:t>二、大学生心理自助能力的培养</a:t>
            </a:r>
            <a:endParaRPr lang="zh-CN" altLang="en-US" sz="4400">
              <a:solidFill>
                <a:schemeClr val="tx1"/>
              </a:solidFill>
              <a:latin typeface="华文中宋" panose="02010600040101010101" pitchFamily="2" charset="-122"/>
              <a:ea typeface="华文中宋" panose="02010600040101010101" pitchFamily="2" charset="-122"/>
            </a:endParaRPr>
          </a:p>
        </p:txBody>
      </p:sp>
      <p:sp>
        <p:nvSpPr>
          <p:cNvPr id="6" name="六边形 5"/>
          <p:cNvSpPr/>
          <p:nvPr>
            <p:custDataLst>
              <p:tags r:id="rId2"/>
            </p:custDataLst>
          </p:nvPr>
        </p:nvSpPr>
        <p:spPr>
          <a:xfrm rot="16200000">
            <a:off x="4963910" y="4082330"/>
            <a:ext cx="1494926" cy="1328228"/>
          </a:xfrm>
          <a:prstGeom prst="hexagon">
            <a:avLst>
              <a:gd name="adj" fmla="val 24450"/>
              <a:gd name="vf" fmla="val 115470"/>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96403" tIns="48201" rIns="96403" bIns="48201" rtlCol="0" anchor="ctr">
            <a:normAutofit/>
          </a:bodyPr>
          <a:lstStyle/>
          <a:p>
            <a:pPr algn="ctr">
              <a:lnSpc>
                <a:spcPct val="120000"/>
              </a:lnSpc>
            </a:pPr>
            <a:endParaRPr lang="en-IN" sz="1900" dirty="0">
              <a:latin typeface="+mn-ea"/>
              <a:sym typeface="Arial" panose="020B0604020202020204" pitchFamily="34" charset="0"/>
            </a:endParaRPr>
          </a:p>
        </p:txBody>
      </p:sp>
      <p:sp>
        <p:nvSpPr>
          <p:cNvPr id="7" name="六边形 6"/>
          <p:cNvSpPr/>
          <p:nvPr>
            <p:custDataLst>
              <p:tags r:id="rId3"/>
            </p:custDataLst>
          </p:nvPr>
        </p:nvSpPr>
        <p:spPr>
          <a:xfrm rot="16200000">
            <a:off x="5681914" y="2843410"/>
            <a:ext cx="1494926" cy="1328228"/>
          </a:xfrm>
          <a:prstGeom prst="hexagon">
            <a:avLst>
              <a:gd name="adj" fmla="val 24450"/>
              <a:gd name="vf" fmla="val 115470"/>
            </a:avLst>
          </a:prstGeom>
          <a:solidFill>
            <a:schemeClr val="accent2"/>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96403" tIns="48201" rIns="96403" bIns="48201" rtlCol="0" anchor="ctr">
            <a:normAutofit/>
          </a:bodyPr>
          <a:lstStyle/>
          <a:p>
            <a:pPr algn="ctr">
              <a:lnSpc>
                <a:spcPct val="120000"/>
              </a:lnSpc>
            </a:pPr>
            <a:endParaRPr lang="en-IN" sz="1900" dirty="0">
              <a:latin typeface="+mn-ea"/>
              <a:sym typeface="Arial" panose="020B0604020202020204" pitchFamily="34" charset="0"/>
            </a:endParaRPr>
          </a:p>
        </p:txBody>
      </p:sp>
      <p:sp>
        <p:nvSpPr>
          <p:cNvPr id="9" name="六边形 8"/>
          <p:cNvSpPr/>
          <p:nvPr>
            <p:custDataLst>
              <p:tags r:id="rId4"/>
            </p:custDataLst>
          </p:nvPr>
        </p:nvSpPr>
        <p:spPr>
          <a:xfrm rot="16200000">
            <a:off x="6405869" y="4098264"/>
            <a:ext cx="1494926" cy="1328228"/>
          </a:xfrm>
          <a:prstGeom prst="hexagon">
            <a:avLst>
              <a:gd name="adj" fmla="val 24450"/>
              <a:gd name="vf" fmla="val 115470"/>
            </a:avLst>
          </a:prstGeom>
          <a:solidFill>
            <a:schemeClr val="accent3"/>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96403" tIns="48201" rIns="96403" bIns="48201" rtlCol="0" anchor="ctr">
            <a:normAutofit/>
          </a:bodyPr>
          <a:lstStyle/>
          <a:p>
            <a:pPr algn="ctr">
              <a:lnSpc>
                <a:spcPct val="120000"/>
              </a:lnSpc>
            </a:pPr>
            <a:endParaRPr lang="en-IN" sz="1900" dirty="0">
              <a:latin typeface="+mn-ea"/>
              <a:sym typeface="Arial" panose="020B0604020202020204" pitchFamily="34" charset="0"/>
            </a:endParaRPr>
          </a:p>
        </p:txBody>
      </p:sp>
      <p:sp>
        <p:nvSpPr>
          <p:cNvPr id="11" name="矩形 10"/>
          <p:cNvSpPr/>
          <p:nvPr>
            <p:custDataLst>
              <p:tags r:id="rId5"/>
            </p:custDataLst>
          </p:nvPr>
        </p:nvSpPr>
        <p:spPr>
          <a:xfrm>
            <a:off x="823693" y="4369516"/>
            <a:ext cx="3731525" cy="920941"/>
          </a:xfrm>
          <a:prstGeom prst="rect">
            <a:avLst/>
          </a:prstGeom>
          <a:noFill/>
        </p:spPr>
        <p:txBody>
          <a:bodyPr vert="horz" wrap="square" lIns="0" tIns="0" rIns="0" bIns="0" rtlCol="0" anchor="t" anchorCtr="0">
            <a:noAutofit/>
          </a:bodyPr>
          <a:lstStyle/>
          <a:p>
            <a:pPr algn="l">
              <a:lnSpc>
                <a:spcPct val="150000"/>
              </a:lnSpc>
              <a:spcBef>
                <a:spcPct val="0"/>
              </a:spcBef>
              <a:spcAft>
                <a:spcPct val="0"/>
              </a:spcAft>
            </a:pPr>
            <a:r>
              <a:rPr lang="zh-CN" altLang="en-US" sz="1900">
                <a:ln>
                  <a:noFill/>
                  <a:prstDash val="sysDot"/>
                </a:ln>
                <a:solidFill>
                  <a:schemeClr val="tx1">
                    <a:lumMod val="75000"/>
                    <a:lumOff val="25000"/>
                  </a:schemeClr>
                </a:solidFill>
                <a:latin typeface="+mn-ea"/>
                <a:cs typeface="+mn-ea"/>
              </a:rPr>
              <a:t>动机对行为的发动与持续具有根本性与内源性的影响。心理自助的动机是大学生发展心理自助能力的强大内驱力。</a:t>
            </a:r>
            <a:endParaRPr lang="zh-CN" altLang="en-US" sz="1900">
              <a:ln>
                <a:noFill/>
                <a:prstDash val="sysDot"/>
              </a:ln>
              <a:solidFill>
                <a:schemeClr val="tx1">
                  <a:lumMod val="75000"/>
                  <a:lumOff val="25000"/>
                </a:schemeClr>
              </a:solidFill>
              <a:latin typeface="+mn-ea"/>
              <a:cs typeface="+mn-ea"/>
            </a:endParaRPr>
          </a:p>
        </p:txBody>
      </p:sp>
      <p:sp>
        <p:nvSpPr>
          <p:cNvPr id="16" name="矩形 15"/>
          <p:cNvSpPr/>
          <p:nvPr>
            <p:custDataLst>
              <p:tags r:id="rId6"/>
            </p:custDataLst>
          </p:nvPr>
        </p:nvSpPr>
        <p:spPr>
          <a:xfrm>
            <a:off x="7436948" y="2248026"/>
            <a:ext cx="3731525" cy="920941"/>
          </a:xfrm>
          <a:prstGeom prst="rect">
            <a:avLst/>
          </a:prstGeom>
          <a:noFill/>
        </p:spPr>
        <p:txBody>
          <a:bodyPr vert="horz" wrap="square" lIns="0" tIns="0" rIns="0" bIns="0" rtlCol="0" anchor="t" anchorCtr="0">
            <a:noAutofit/>
          </a:bodyPr>
          <a:lstStyle/>
          <a:p>
            <a:pPr>
              <a:lnSpc>
                <a:spcPct val="150000"/>
              </a:lnSpc>
              <a:spcBef>
                <a:spcPct val="0"/>
              </a:spcBef>
              <a:spcAft>
                <a:spcPct val="0"/>
              </a:spcAft>
            </a:pPr>
            <a:r>
              <a:rPr lang="zh-CN" altLang="en-US" sz="1900">
                <a:ln>
                  <a:noFill/>
                  <a:prstDash val="sysDot"/>
                </a:ln>
                <a:solidFill>
                  <a:schemeClr val="tx1">
                    <a:lumMod val="75000"/>
                    <a:lumOff val="25000"/>
                  </a:schemeClr>
                </a:solidFill>
                <a:latin typeface="+mn-ea"/>
                <a:cs typeface="+mn-ea"/>
              </a:rPr>
              <a:t>学习心理自助知识可以帮助大学生正确地自我评估、自我觉察、自我教育与自我监督等，从而提升心理自助的能力。</a:t>
            </a:r>
            <a:endParaRPr lang="zh-CN" altLang="en-US" sz="1900">
              <a:ln>
                <a:noFill/>
                <a:prstDash val="sysDot"/>
              </a:ln>
              <a:solidFill>
                <a:schemeClr val="tx1">
                  <a:lumMod val="75000"/>
                  <a:lumOff val="25000"/>
                </a:schemeClr>
              </a:solidFill>
              <a:latin typeface="+mn-ea"/>
              <a:cs typeface="+mn-ea"/>
            </a:endParaRPr>
          </a:p>
        </p:txBody>
      </p:sp>
      <p:sp>
        <p:nvSpPr>
          <p:cNvPr id="17" name="矩形 16"/>
          <p:cNvSpPr/>
          <p:nvPr>
            <p:custDataLst>
              <p:tags r:id="rId7"/>
            </p:custDataLst>
          </p:nvPr>
        </p:nvSpPr>
        <p:spPr>
          <a:xfrm>
            <a:off x="8229889" y="4480641"/>
            <a:ext cx="3731525" cy="920941"/>
          </a:xfrm>
          <a:prstGeom prst="rect">
            <a:avLst/>
          </a:prstGeom>
          <a:noFill/>
        </p:spPr>
        <p:txBody>
          <a:bodyPr vert="horz" wrap="square" lIns="0" tIns="0" rIns="0" bIns="0" rtlCol="0" anchor="t" anchorCtr="0">
            <a:noAutofit/>
          </a:bodyPr>
          <a:lstStyle/>
          <a:p>
            <a:pPr>
              <a:lnSpc>
                <a:spcPct val="150000"/>
              </a:lnSpc>
              <a:spcBef>
                <a:spcPct val="0"/>
              </a:spcBef>
              <a:spcAft>
                <a:spcPct val="0"/>
              </a:spcAft>
            </a:pPr>
            <a:r>
              <a:rPr lang="zh-CN" altLang="en-US" sz="1900">
                <a:ln>
                  <a:noFill/>
                  <a:prstDash val="sysDot"/>
                </a:ln>
                <a:solidFill>
                  <a:schemeClr val="tx1">
                    <a:lumMod val="75000"/>
                    <a:lumOff val="25000"/>
                  </a:schemeClr>
                </a:solidFill>
                <a:latin typeface="+mn-ea"/>
                <a:cs typeface="+mn-ea"/>
              </a:rPr>
              <a:t>很多心理问题只有通过行动才能实现疗愈。心理自助知识既要内化于心，也要外化于行，才能真正发挥心理健康促进作用。</a:t>
            </a:r>
            <a:endParaRPr lang="zh-CN" altLang="en-US" sz="1900">
              <a:ln>
                <a:noFill/>
                <a:prstDash val="sysDot"/>
              </a:ln>
              <a:solidFill>
                <a:schemeClr val="tx1">
                  <a:lumMod val="75000"/>
                  <a:lumOff val="25000"/>
                </a:schemeClr>
              </a:solidFill>
              <a:latin typeface="+mn-ea"/>
              <a:cs typeface="+mn-ea"/>
            </a:endParaRPr>
          </a:p>
        </p:txBody>
      </p:sp>
      <p:sp>
        <p:nvSpPr>
          <p:cNvPr id="18" name="矩形 17"/>
          <p:cNvSpPr/>
          <p:nvPr>
            <p:custDataLst>
              <p:tags r:id="rId8"/>
            </p:custDataLst>
          </p:nvPr>
        </p:nvSpPr>
        <p:spPr>
          <a:xfrm>
            <a:off x="823694" y="3882259"/>
            <a:ext cx="3730292" cy="439172"/>
          </a:xfrm>
          <a:prstGeom prst="rect">
            <a:avLst/>
          </a:prstGeom>
          <a:noFill/>
        </p:spPr>
        <p:txBody>
          <a:bodyPr wrap="square" lIns="0" tIns="0" rIns="0" bIns="0" rtlCol="0" anchor="b" anchorCtr="0">
            <a:noAutofit/>
          </a:bodyPr>
          <a:lstStyle/>
          <a:p>
            <a:pPr algn="r">
              <a:spcBef>
                <a:spcPct val="0"/>
              </a:spcBef>
              <a:spcAft>
                <a:spcPct val="0"/>
              </a:spcAft>
            </a:pPr>
            <a:r>
              <a:rPr lang="zh-CN" altLang="en-US" sz="2535" b="1">
                <a:solidFill>
                  <a:schemeClr val="accent3"/>
                </a:solidFill>
                <a:latin typeface="微软雅黑" panose="020B0503020204020204" pitchFamily="34" charset="-122"/>
                <a:ea typeface="微软雅黑" panose="020B0503020204020204" pitchFamily="34" charset="-122"/>
                <a:cs typeface="+mn-ea"/>
                <a:sym typeface="+mn-ea"/>
              </a:rPr>
              <a:t>（一）培养心理自助动机</a:t>
            </a:r>
            <a:endParaRPr lang="zh-CN" altLang="en-US" sz="2535" b="1">
              <a:solidFill>
                <a:schemeClr val="accent3"/>
              </a:solidFill>
              <a:latin typeface="微软雅黑" panose="020B0503020204020204" pitchFamily="34" charset="-122"/>
              <a:ea typeface="微软雅黑" panose="020B0503020204020204" pitchFamily="34" charset="-122"/>
              <a:cs typeface="+mn-ea"/>
            </a:endParaRPr>
          </a:p>
        </p:txBody>
      </p:sp>
      <p:sp>
        <p:nvSpPr>
          <p:cNvPr id="19" name="矩形 18"/>
          <p:cNvSpPr/>
          <p:nvPr>
            <p:custDataLst>
              <p:tags r:id="rId9"/>
            </p:custDataLst>
          </p:nvPr>
        </p:nvSpPr>
        <p:spPr>
          <a:xfrm>
            <a:off x="7221057" y="1743797"/>
            <a:ext cx="3730291" cy="439172"/>
          </a:xfrm>
          <a:prstGeom prst="rect">
            <a:avLst/>
          </a:prstGeom>
          <a:noFill/>
        </p:spPr>
        <p:txBody>
          <a:bodyPr wrap="square" lIns="0" tIns="0" rIns="0" bIns="0" rtlCol="0" anchor="b" anchorCtr="0">
            <a:noAutofit/>
          </a:bodyPr>
          <a:lstStyle/>
          <a:p>
            <a:pPr>
              <a:spcBef>
                <a:spcPct val="0"/>
              </a:spcBef>
              <a:spcAft>
                <a:spcPct val="0"/>
              </a:spcAft>
            </a:pPr>
            <a:r>
              <a:rPr lang="zh-CN" altLang="en-US" sz="2535" b="1">
                <a:solidFill>
                  <a:schemeClr val="accent2"/>
                </a:solidFill>
                <a:latin typeface="微软雅黑" panose="020B0503020204020204" pitchFamily="34" charset="-122"/>
                <a:ea typeface="微软雅黑" panose="020B0503020204020204" pitchFamily="34" charset="-122"/>
                <a:cs typeface="+mn-ea"/>
                <a:sym typeface="+mn-ea"/>
              </a:rPr>
              <a:t>（二）掌握心理自助知识</a:t>
            </a:r>
            <a:endParaRPr lang="zh-CN" altLang="en-US" sz="2535" b="1">
              <a:solidFill>
                <a:schemeClr val="accent2"/>
              </a:solidFill>
              <a:latin typeface="微软雅黑" panose="020B0503020204020204" pitchFamily="34" charset="-122"/>
              <a:ea typeface="微软雅黑" panose="020B0503020204020204" pitchFamily="34" charset="-122"/>
              <a:cs typeface="+mn-ea"/>
            </a:endParaRPr>
          </a:p>
        </p:txBody>
      </p:sp>
      <p:sp>
        <p:nvSpPr>
          <p:cNvPr id="20" name="矩形 19"/>
          <p:cNvSpPr/>
          <p:nvPr>
            <p:custDataLst>
              <p:tags r:id="rId10"/>
            </p:custDataLst>
          </p:nvPr>
        </p:nvSpPr>
        <p:spPr>
          <a:xfrm>
            <a:off x="8229889" y="3976239"/>
            <a:ext cx="3730292" cy="439172"/>
          </a:xfrm>
          <a:prstGeom prst="rect">
            <a:avLst/>
          </a:prstGeom>
          <a:noFill/>
        </p:spPr>
        <p:txBody>
          <a:bodyPr wrap="square" lIns="0" tIns="0" rIns="0" bIns="0" rtlCol="0" anchor="b" anchorCtr="0">
            <a:noAutofit/>
          </a:bodyPr>
          <a:lstStyle/>
          <a:p>
            <a:pPr>
              <a:spcBef>
                <a:spcPct val="0"/>
              </a:spcBef>
              <a:spcAft>
                <a:spcPct val="0"/>
              </a:spcAft>
            </a:pPr>
            <a:r>
              <a:rPr lang="zh-CN" altLang="en-US" sz="2535" b="1">
                <a:solidFill>
                  <a:schemeClr val="accent3"/>
                </a:solidFill>
                <a:latin typeface="微软雅黑" panose="020B0503020204020204" pitchFamily="34" charset="-122"/>
                <a:ea typeface="微软雅黑" panose="020B0503020204020204" pitchFamily="34" charset="-122"/>
                <a:cs typeface="+mn-ea"/>
              </a:rPr>
              <a:t>（三）发展心理自助行为</a:t>
            </a:r>
            <a:endParaRPr lang="zh-CN" altLang="en-US" sz="2535" b="1">
              <a:solidFill>
                <a:schemeClr val="accent3"/>
              </a:solidFill>
              <a:latin typeface="微软雅黑" panose="020B0503020204020204" pitchFamily="34" charset="-122"/>
              <a:ea typeface="微软雅黑" panose="020B0503020204020204" pitchFamily="34" charset="-122"/>
              <a:cs typeface="+mn-ea"/>
            </a:endParaRPr>
          </a:p>
        </p:txBody>
      </p:sp>
      <p:pic>
        <p:nvPicPr>
          <p:cNvPr id="15" name="图形 14"/>
          <p:cNvPicPr>
            <a:picLocks noChangeAspect="1"/>
          </p:cNvPicPr>
          <p:nvPr>
            <p:custDataLst>
              <p:tags r:id="rId11"/>
            </p:custDataLst>
          </p:nvPr>
        </p:nvPicPr>
        <p:blipFill>
          <a:blip r:embed="rId12" cstate="print">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6933409" y="4543461"/>
            <a:ext cx="455450" cy="452434"/>
          </a:xfrm>
          <a:prstGeom prst="rect">
            <a:avLst/>
          </a:prstGeom>
          <a:effectLst/>
        </p:spPr>
      </p:pic>
      <p:pic>
        <p:nvPicPr>
          <p:cNvPr id="21" name="图形 20"/>
          <p:cNvPicPr>
            <a:picLocks noChangeAspect="1"/>
          </p:cNvPicPr>
          <p:nvPr>
            <p:custDataLst>
              <p:tags r:id="rId14"/>
            </p:custDataLst>
          </p:nvPr>
        </p:nvPicPr>
        <p:blipFill>
          <a:blip r:embed="rId15" cstate="print">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5478732" y="4517486"/>
            <a:ext cx="455450" cy="455450"/>
          </a:xfrm>
          <a:prstGeom prst="rect">
            <a:avLst/>
          </a:prstGeom>
        </p:spPr>
      </p:pic>
      <p:pic>
        <p:nvPicPr>
          <p:cNvPr id="22" name="图形 21"/>
          <p:cNvPicPr>
            <a:picLocks noChangeAspect="1"/>
          </p:cNvPicPr>
          <p:nvPr>
            <p:custDataLst>
              <p:tags r:id="rId17"/>
            </p:custDataLst>
          </p:nvPr>
        </p:nvPicPr>
        <p:blipFill>
          <a:blip r:embed="rId18" cstate="print">
            <a:extLst>
              <a:ext uri="{28A0092B-C50C-407E-A947-70E740481C1C}">
                <a14:useLocalDpi xmlns:a14="http://schemas.microsoft.com/office/drawing/2010/main" val="0"/>
              </a:ext>
              <a:ext uri="{96DAC541-7B7A-43D3-8B79-37D633B846F1}">
                <asvg:svgBlip xmlns:asvg="http://schemas.microsoft.com/office/drawing/2016/SVG/main" r:embed="rId19"/>
              </a:ext>
            </a:extLst>
          </a:blip>
          <a:srcRect l="-3804" t="-2890" r="-11490" b="-3051"/>
          <a:stretch>
            <a:fillRect/>
          </a:stretch>
        </p:blipFill>
        <p:spPr>
          <a:xfrm>
            <a:off x="6226526" y="3303013"/>
            <a:ext cx="455450" cy="455450"/>
          </a:xfrm>
          <a:prstGeom prst="rect">
            <a:avLst/>
          </a:prstGeom>
        </p:spPr>
      </p:pic>
    </p:spTree>
    <p:custDataLst>
      <p:tags r:id="rId20"/>
    </p:custData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三、朋辈心理互助</a:t>
            </a:r>
            <a:endParaRPr lang="zh-CN" altLang="en-US"/>
          </a:p>
        </p:txBody>
      </p:sp>
      <p:sp>
        <p:nvSpPr>
          <p:cNvPr id="3" name="内容占位符 2"/>
          <p:cNvSpPr>
            <a:spLocks noGrp="1"/>
          </p:cNvSpPr>
          <p:nvPr>
            <p:ph idx="1"/>
          </p:nvPr>
        </p:nvSpPr>
        <p:spPr>
          <a:xfrm>
            <a:off x="455930" y="1527810"/>
            <a:ext cx="12092940" cy="4987290"/>
          </a:xfrm>
        </p:spPr>
        <p:txBody>
          <a:bodyPr>
            <a:noAutofit/>
          </a:bodyPr>
          <a:p>
            <a:pPr marL="0" indent="0" fontAlgn="auto">
              <a:lnSpc>
                <a:spcPct val="150000"/>
              </a:lnSpc>
              <a:buNone/>
            </a:pPr>
            <a:r>
              <a:rPr lang="en-US" altLang="zh-CN" sz="2400"/>
              <a:t>      </a:t>
            </a:r>
            <a:r>
              <a:rPr lang="zh-CN" altLang="en-US" sz="2400"/>
              <a:t>朋辈，包含“朋友”和“同辈”的双重意思。“朋友”指有过交往且值得信赖的人，而“同辈”是指同年龄者或年龄相近者。</a:t>
            </a:r>
            <a:endParaRPr lang="zh-CN" altLang="en-US" sz="2400"/>
          </a:p>
          <a:p>
            <a:pPr lvl="1" fontAlgn="auto">
              <a:lnSpc>
                <a:spcPct val="150000"/>
              </a:lnSpc>
              <a:buFont typeface="Arial" panose="020B0604020202020204" pitchFamily="34" charset="0"/>
              <a:buChar char="•"/>
            </a:pPr>
            <a:r>
              <a:rPr lang="zh-CN" altLang="en-US" sz="2050"/>
              <a:t>同辈之间通常会有较为接近的价值观念、经验、生活方式、生活理念和兴趣爱好，更容易相互沟通和理解。</a:t>
            </a:r>
            <a:endParaRPr lang="zh-CN" altLang="en-US" sz="2050"/>
          </a:p>
          <a:p>
            <a:pPr marL="0" lvl="0" indent="0" fontAlgn="auto">
              <a:lnSpc>
                <a:spcPct val="150000"/>
              </a:lnSpc>
              <a:buNone/>
            </a:pPr>
            <a:r>
              <a:rPr lang="zh-CN" altLang="en-US" sz="2395"/>
              <a:t> </a:t>
            </a:r>
            <a:r>
              <a:rPr lang="en-US" altLang="zh-CN" sz="2395"/>
              <a:t>     </a:t>
            </a:r>
            <a:r>
              <a:rPr lang="zh-CN" altLang="en-US" sz="2395"/>
              <a:t>朋辈心理互助又称为朋辈心理辅导、朋辈帮助、同伴教育等，是经过选拔、培训和督导的非专业的心理工作者向寻求帮助的年龄相当的受助者提供具有心理咨询功能的人际帮助过程。</a:t>
            </a:r>
            <a:endParaRPr lang="zh-CN" altLang="en-US" sz="2395"/>
          </a:p>
          <a:p>
            <a:pPr lvl="1" fontAlgn="auto">
              <a:lnSpc>
                <a:spcPct val="150000"/>
              </a:lnSpc>
              <a:buFont typeface="Arial" panose="020B0604020202020204" pitchFamily="34" charset="0"/>
              <a:buChar char="•"/>
            </a:pPr>
            <a:r>
              <a:rPr lang="zh-CN" altLang="en-US" sz="2050"/>
              <a:t> 朋辈心理互助具有“同龄参与”、“自助助人”、“心理支持”、“半专业培训”的特点。</a:t>
            </a:r>
            <a:endParaRPr lang="zh-CN" altLang="en-US" sz="205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884555" y="1170305"/>
            <a:ext cx="11090275" cy="5344795"/>
          </a:xfrm>
        </p:spPr>
        <p:txBody>
          <a:bodyPr>
            <a:normAutofit fontScale="80000"/>
          </a:bodyPr>
          <a:p>
            <a:pPr marL="0" indent="0" fontAlgn="auto">
              <a:lnSpc>
                <a:spcPct val="150000"/>
              </a:lnSpc>
              <a:buNone/>
            </a:pPr>
            <a:r>
              <a:rPr lang="en-US" altLang="zh-CN"/>
              <a:t>      </a:t>
            </a:r>
            <a:r>
              <a:rPr lang="zh-CN" altLang="en-US"/>
              <a:t>研究表明，朋辈心理互助对大学生社交焦虑、自尊、异性交往、寝室关系等具有显著的干预效果，且影响力持续3个月以上。</a:t>
            </a:r>
            <a:endParaRPr lang="zh-CN" altLang="en-US"/>
          </a:p>
          <a:p>
            <a:pPr marL="0" indent="0" fontAlgn="auto">
              <a:lnSpc>
                <a:spcPct val="150000"/>
              </a:lnSpc>
              <a:buNone/>
            </a:pPr>
            <a:r>
              <a:rPr lang="zh-CN" altLang="en-US"/>
              <a:t> </a:t>
            </a:r>
            <a:r>
              <a:rPr lang="en-US" altLang="zh-CN"/>
              <a:t>     </a:t>
            </a:r>
            <a:r>
              <a:rPr lang="zh-CN" altLang="en-US"/>
              <a:t>朋辈心理互助在校园危机干预中具有重要作用，尤其是可以提供延伸帮助和危机干预后的心理支持作用。除此之外，朋辈心理互助还有帮助大学生改善学习倦怠，提高毕业生心理适应能力的作用。</a:t>
            </a:r>
            <a:endParaRPr lang="zh-CN" altLang="en-US"/>
          </a:p>
          <a:p>
            <a:pPr marL="0" indent="0" fontAlgn="auto">
              <a:lnSpc>
                <a:spcPct val="150000"/>
              </a:lnSpc>
              <a:buNone/>
            </a:pPr>
            <a:r>
              <a:rPr lang="en-US" altLang="zh-CN"/>
              <a:t>       </a:t>
            </a:r>
            <a:r>
              <a:rPr lang="zh-CN" altLang="en-US"/>
              <a:t>朋辈心理互助是一个助人自助的过程。对于接受心理帮助的大学生来说，朋辈心理互助可以为其提供来自同辈的关心和支持，有助于心理问题的解决和心理健康水平的提升；而对于提供心理帮助的大学生来说，朋辈互助不仅丰富了大学的学习经历，提升人际沟通、情绪调控、危机处理等能力，还可以在助人过程中收获快乐和价值感，增强自信。</a:t>
            </a:r>
            <a:endParaRPr lang="zh-CN" altLang="en-US"/>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normAutofit/>
          </a:bodyPr>
          <a:p>
            <a:r>
              <a:rPr lang="zh-CN" altLang="en-US"/>
              <a:t>【身边的故事】</a:t>
            </a:r>
            <a:endParaRPr lang="zh-CN" altLang="en-US"/>
          </a:p>
        </p:txBody>
      </p:sp>
      <p:sp>
        <p:nvSpPr>
          <p:cNvPr id="3" name="内容占位符 2"/>
          <p:cNvSpPr>
            <a:spLocks noGrp="1"/>
          </p:cNvSpPr>
          <p:nvPr>
            <p:ph idx="1"/>
          </p:nvPr>
        </p:nvSpPr>
        <p:spPr>
          <a:xfrm>
            <a:off x="524510" y="1527810"/>
            <a:ext cx="11663680" cy="4589145"/>
          </a:xfrm>
        </p:spPr>
        <p:txBody>
          <a:bodyPr>
            <a:noAutofit/>
          </a:bodyPr>
          <a:p>
            <a:pPr fontAlgn="auto">
              <a:lnSpc>
                <a:spcPct val="150000"/>
              </a:lnSpc>
            </a:pPr>
            <a:r>
              <a:rPr lang="zh-CN" altLang="en-US" sz="2400"/>
              <a:t>小凯是一名大学二年级学生，上大学后经常独来独往，不喜欢参加班级的活动，与班上同学交流也很少。一次去饭堂排队打饭，轮到小凯时，他突然发现自己饭卡的余额不够了，瞬间觉得很没面子，又感觉后面的同学在嘲笑自己，恨不得找一个地缝钻进去。从此，小凯很害怕去饭堂打饭，经常叫外卖，或者过了饭点才去饭堂吃饭；上课时也喜欢坐在角落里，从不主动跟人说话，内心却感到很孤独和落寞。渐渐地，他觉得大学生活很灰暗，没有快乐，多次萌生退学的念头。</a:t>
            </a:r>
            <a:endParaRPr lang="zh-CN" altLang="en-US" sz="2400"/>
          </a:p>
          <a:p>
            <a:pPr fontAlgn="auto">
              <a:lnSpc>
                <a:spcPct val="150000"/>
              </a:lnSpc>
            </a:pPr>
            <a:r>
              <a:rPr lang="zh-CN" altLang="en-US" sz="2400" b="1"/>
              <a:t>【课堂讨论】</a:t>
            </a:r>
            <a:r>
              <a:rPr lang="zh-CN" altLang="en-US" sz="2400"/>
              <a:t>假设你是小凯班上的心理委员，辅导员希望你通过朋辈心理互助去帮助小凯，你会如何开展工作？请具体地谈谈你的帮助思路以及可能用到的一些心理咨询技术和方法。</a:t>
            </a:r>
            <a:endParaRPr lang="zh-CN" altLang="en-US" sz="240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73742850" name="图片 1073742849"/>
          <p:cNvPicPr>
            <a:picLocks noRot="1" noChangeAspect="1"/>
          </p:cNvPicPr>
          <p:nvPr/>
        </p:nvPicPr>
        <p:blipFill>
          <a:blip r:embed="rId1"/>
          <a:stretch>
            <a:fillRect/>
          </a:stretch>
        </p:blipFill>
        <p:spPr>
          <a:xfrm>
            <a:off x="8179118" y="4907280"/>
            <a:ext cx="4666615" cy="2298700"/>
          </a:xfrm>
          <a:prstGeom prst="rect">
            <a:avLst/>
          </a:prstGeom>
          <a:noFill/>
          <a:ln w="9525">
            <a:noFill/>
          </a:ln>
        </p:spPr>
      </p:pic>
      <p:sp>
        <p:nvSpPr>
          <p:cNvPr id="2" name="标题 1"/>
          <p:cNvSpPr>
            <a:spLocks noGrp="1"/>
          </p:cNvSpPr>
          <p:nvPr>
            <p:ph type="title"/>
          </p:nvPr>
        </p:nvSpPr>
        <p:spPr/>
        <p:txBody>
          <a:bodyPr/>
          <a:p>
            <a:r>
              <a:rPr lang="zh-CN" altLang="en-US" sz="3200"/>
              <a:t>倾听技巧训练</a:t>
            </a:r>
            <a:endParaRPr lang="zh-CN" altLang="en-US" sz="3200"/>
          </a:p>
        </p:txBody>
      </p:sp>
      <p:sp>
        <p:nvSpPr>
          <p:cNvPr id="3" name="内容占位符 2"/>
          <p:cNvSpPr>
            <a:spLocks noGrp="1"/>
          </p:cNvSpPr>
          <p:nvPr>
            <p:ph idx="1"/>
          </p:nvPr>
        </p:nvSpPr>
        <p:spPr>
          <a:xfrm>
            <a:off x="4539615" y="1582420"/>
            <a:ext cx="7976870" cy="4589145"/>
          </a:xfrm>
        </p:spPr>
        <p:txBody>
          <a:bodyPr>
            <a:noAutofit/>
          </a:bodyPr>
          <a:p>
            <a:pPr marL="0" indent="0" fontAlgn="auto">
              <a:lnSpc>
                <a:spcPct val="100000"/>
              </a:lnSpc>
              <a:buNone/>
            </a:pPr>
            <a:r>
              <a:rPr lang="zh-CN" altLang="en-US" sz="2400"/>
              <a:t>1.活动步骤</a:t>
            </a:r>
            <a:endParaRPr lang="zh-CN" altLang="en-US" sz="2400"/>
          </a:p>
          <a:p>
            <a:pPr marL="0" indent="0" fontAlgn="auto">
              <a:lnSpc>
                <a:spcPct val="100000"/>
              </a:lnSpc>
              <a:buNone/>
            </a:pPr>
            <a:r>
              <a:rPr lang="zh-CN" altLang="en-US" sz="2000"/>
              <a:t>第一步，分组。以两人为一组进行练习。</a:t>
            </a:r>
            <a:endParaRPr lang="zh-CN" altLang="en-US" sz="2000"/>
          </a:p>
          <a:p>
            <a:pPr marL="0" indent="0" fontAlgn="auto">
              <a:lnSpc>
                <a:spcPct val="100000"/>
              </a:lnSpc>
              <a:buNone/>
            </a:pPr>
            <a:r>
              <a:rPr lang="zh-CN" altLang="en-US" sz="2000"/>
              <a:t>第二步，一位同学担任倾诉者，另一位同学担任倾听者。倾诉者把一个自己特别想说的话题向对方倾诉，至少5分钟；倾听者认真倾听。倾听时，要集中注意力，表达出深切的关心和尊重；尽量少说话，让倾诉者自由地表达；全身心地投入，不要走神；从倾诉者的价值观来理解他的意思，即不要从自己的价值观来理解对方的感受；不对倾诉者作任何评价和判断。</a:t>
            </a:r>
            <a:endParaRPr lang="zh-CN" altLang="en-US" sz="2000"/>
          </a:p>
          <a:p>
            <a:pPr marL="0" indent="0" fontAlgn="auto">
              <a:lnSpc>
                <a:spcPct val="100000"/>
              </a:lnSpc>
              <a:buNone/>
            </a:pPr>
            <a:r>
              <a:rPr lang="zh-CN" altLang="en-US" sz="2000"/>
              <a:t>第三步，反馈和改正。倾诉者向倾听者反馈自己被倾听时的感受，以帮助对方提高倾听的技巧。</a:t>
            </a:r>
            <a:endParaRPr lang="zh-CN" altLang="en-US" sz="2000"/>
          </a:p>
          <a:p>
            <a:pPr marL="0" indent="0" fontAlgn="auto">
              <a:lnSpc>
                <a:spcPct val="100000"/>
              </a:lnSpc>
              <a:buNone/>
            </a:pPr>
            <a:r>
              <a:rPr lang="zh-CN" altLang="en-US" sz="2000"/>
              <a:t>第四步，互换角色，重复第二、三步骤的要求。</a:t>
            </a:r>
            <a:endParaRPr lang="zh-CN" altLang="en-US" sz="2000"/>
          </a:p>
        </p:txBody>
      </p:sp>
      <p:sp>
        <p:nvSpPr>
          <p:cNvPr id="4" name="文本框 3"/>
          <p:cNvSpPr txBox="1"/>
          <p:nvPr/>
        </p:nvSpPr>
        <p:spPr>
          <a:xfrm>
            <a:off x="10229850" y="144145"/>
            <a:ext cx="2478405" cy="645160"/>
          </a:xfrm>
          <a:prstGeom prst="rect">
            <a:avLst/>
          </a:prstGeom>
          <a:noFill/>
        </p:spPr>
        <p:txBody>
          <a:bodyPr wrap="none" rtlCol="0">
            <a:spAutoFit/>
          </a:bodyPr>
          <a:p>
            <a:r>
              <a:rPr lang="zh-CN" altLang="en-US" sz="3600" b="1"/>
              <a:t>【活动课】</a:t>
            </a:r>
            <a:endParaRPr lang="zh-CN" altLang="en-US" sz="3600" b="1"/>
          </a:p>
        </p:txBody>
      </p:sp>
      <p:sp>
        <p:nvSpPr>
          <p:cNvPr id="35" name="同心圆 34"/>
          <p:cNvSpPr/>
          <p:nvPr/>
        </p:nvSpPr>
        <p:spPr>
          <a:xfrm>
            <a:off x="740743" y="3286085"/>
            <a:ext cx="3671678" cy="3671678"/>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endParaRPr>
          </a:p>
        </p:txBody>
      </p:sp>
      <p:sp>
        <p:nvSpPr>
          <p:cNvPr id="36" name="同心圆 35"/>
          <p:cNvSpPr/>
          <p:nvPr/>
        </p:nvSpPr>
        <p:spPr>
          <a:xfrm>
            <a:off x="1172791" y="3437968"/>
            <a:ext cx="2733904" cy="2733904"/>
          </a:xfrm>
          <a:prstGeom prst="donut">
            <a:avLst>
              <a:gd name="adj" fmla="val 7852"/>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635000" extrusionH="95250" prstMaterial="flat">
            <a:bevelT h="57150"/>
            <a:bevelB h="571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endParaRPr>
          </a:p>
        </p:txBody>
      </p:sp>
      <p:sp>
        <p:nvSpPr>
          <p:cNvPr id="37" name="同心圆 36"/>
          <p:cNvSpPr/>
          <p:nvPr/>
        </p:nvSpPr>
        <p:spPr>
          <a:xfrm>
            <a:off x="1628442" y="3519627"/>
            <a:ext cx="1822602" cy="1822602"/>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270000" extrusionH="95250" prstMaterial="flat">
            <a:bevelT w="44450" h="25400"/>
            <a:bevelB w="44450" h="254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endParaRPr>
          </a:p>
        </p:txBody>
      </p:sp>
      <p:sp>
        <p:nvSpPr>
          <p:cNvPr id="38" name="同心圆 37"/>
          <p:cNvSpPr/>
          <p:nvPr/>
        </p:nvSpPr>
        <p:spPr>
          <a:xfrm>
            <a:off x="1994914" y="3817677"/>
            <a:ext cx="1089658" cy="1089658"/>
          </a:xfrm>
          <a:prstGeom prst="donut">
            <a:avLst>
              <a:gd name="adj" fmla="val 12925"/>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905000" extrusionH="95250" prstMaterial="flat">
            <a:bevelT w="38100" h="19050"/>
            <a:bevelB w="38100" h="190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endParaRPr>
          </a:p>
        </p:txBody>
      </p:sp>
      <p:sp>
        <p:nvSpPr>
          <p:cNvPr id="39" name="椭圆 38"/>
          <p:cNvSpPr/>
          <p:nvPr/>
        </p:nvSpPr>
        <p:spPr>
          <a:xfrm flipV="1">
            <a:off x="2311918" y="3920093"/>
            <a:ext cx="455651" cy="455651"/>
          </a:xfrm>
          <a:prstGeom prst="ellipse">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2374900"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5191125" y="1195070"/>
            <a:ext cx="6783705" cy="5320030"/>
          </a:xfrm>
        </p:spPr>
        <p:txBody>
          <a:bodyPr>
            <a:noAutofit/>
          </a:bodyPr>
          <a:p>
            <a:pPr marL="0" indent="0">
              <a:lnSpc>
                <a:spcPct val="150000"/>
              </a:lnSpc>
              <a:buNone/>
            </a:pPr>
            <a:r>
              <a:rPr lang="zh-CN" altLang="en-US" sz="2400"/>
              <a:t>2.活动反思</a:t>
            </a:r>
            <a:endParaRPr lang="zh-CN" altLang="en-US" sz="2400"/>
          </a:p>
          <a:p>
            <a:pPr marL="0" indent="0">
              <a:lnSpc>
                <a:spcPct val="150000"/>
              </a:lnSpc>
              <a:buNone/>
            </a:pPr>
            <a:r>
              <a:rPr lang="zh-CN" altLang="en-US" sz="2400"/>
              <a:t>（1）倾听有什么作用？当你被对方认真倾听时，感觉如何？</a:t>
            </a:r>
            <a:endParaRPr lang="zh-CN" altLang="en-US" sz="2400"/>
          </a:p>
          <a:p>
            <a:pPr marL="0" indent="0">
              <a:lnSpc>
                <a:spcPct val="150000"/>
              </a:lnSpc>
              <a:buNone/>
            </a:pPr>
            <a:r>
              <a:rPr lang="zh-CN" altLang="en-US" sz="2400"/>
              <a:t>（2）一个好的倾听者需要具备哪些素质？</a:t>
            </a:r>
            <a:endParaRPr lang="zh-CN" altLang="en-US" sz="2400"/>
          </a:p>
          <a:p>
            <a:pPr marL="0" indent="0">
              <a:lnSpc>
                <a:spcPct val="150000"/>
              </a:lnSpc>
              <a:buNone/>
            </a:pPr>
            <a:r>
              <a:rPr lang="zh-CN" altLang="en-US" sz="2400"/>
              <a:t>（3）通过刚才的活动，你掌握了哪些倾听技巧？</a:t>
            </a:r>
            <a:endParaRPr lang="zh-CN" altLang="en-US" sz="2400"/>
          </a:p>
          <a:p>
            <a:pPr marL="0" indent="0">
              <a:lnSpc>
                <a:spcPct val="150000"/>
              </a:lnSpc>
              <a:buNone/>
            </a:pPr>
            <a:r>
              <a:rPr lang="zh-CN" altLang="en-US" sz="2400"/>
              <a:t>3.活动总结</a:t>
            </a:r>
            <a:endParaRPr lang="zh-CN" altLang="en-US" sz="2400"/>
          </a:p>
          <a:p>
            <a:pPr marL="0" indent="0">
              <a:lnSpc>
                <a:spcPct val="150000"/>
              </a:lnSpc>
              <a:buNone/>
            </a:pPr>
            <a:r>
              <a:rPr lang="zh-CN" altLang="en-US" sz="2400"/>
              <a:t>以小组为单位分享活动收获。</a:t>
            </a:r>
            <a:endParaRPr lang="zh-CN" altLang="en-US" sz="2400"/>
          </a:p>
        </p:txBody>
      </p:sp>
      <p:sp>
        <p:nvSpPr>
          <p:cNvPr id="35" name="同心圆 34"/>
          <p:cNvSpPr/>
          <p:nvPr/>
        </p:nvSpPr>
        <p:spPr>
          <a:xfrm>
            <a:off x="740743" y="3286085"/>
            <a:ext cx="3671678" cy="3671678"/>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6" name="同心圆 35"/>
          <p:cNvSpPr/>
          <p:nvPr/>
        </p:nvSpPr>
        <p:spPr>
          <a:xfrm>
            <a:off x="1172791" y="3437968"/>
            <a:ext cx="2733904" cy="2733904"/>
          </a:xfrm>
          <a:prstGeom prst="donut">
            <a:avLst>
              <a:gd name="adj" fmla="val 7852"/>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635000" extrusionH="95250" prstMaterial="flat">
            <a:bevelT h="57150"/>
            <a:bevelB h="571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7" name="同心圆 36"/>
          <p:cNvSpPr/>
          <p:nvPr/>
        </p:nvSpPr>
        <p:spPr>
          <a:xfrm>
            <a:off x="1628442" y="3519627"/>
            <a:ext cx="1822602" cy="1822602"/>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270000" extrusionH="95250" prstMaterial="flat">
            <a:bevelT w="44450" h="25400"/>
            <a:bevelB w="44450" h="254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同心圆 37"/>
          <p:cNvSpPr/>
          <p:nvPr/>
        </p:nvSpPr>
        <p:spPr>
          <a:xfrm>
            <a:off x="1994914" y="3817677"/>
            <a:ext cx="1089658" cy="1089658"/>
          </a:xfrm>
          <a:prstGeom prst="donut">
            <a:avLst>
              <a:gd name="adj" fmla="val 12925"/>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905000" extrusionH="95250" prstMaterial="flat">
            <a:bevelT w="38100" h="19050"/>
            <a:bevelB w="38100" h="190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9" name="椭圆 38"/>
          <p:cNvSpPr/>
          <p:nvPr/>
        </p:nvSpPr>
        <p:spPr>
          <a:xfrm flipV="1">
            <a:off x="2311918" y="3920093"/>
            <a:ext cx="455651" cy="455651"/>
          </a:xfrm>
          <a:prstGeom prst="ellipse">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2374900"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795" y="880021"/>
            <a:ext cx="12857163" cy="54726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795" y="443341"/>
            <a:ext cx="3832553" cy="6317856"/>
          </a:xfrm>
          <a:custGeom>
            <a:avLst/>
            <a:gdLst>
              <a:gd name="connsiteX0" fmla="*/ 782763 w 2618967"/>
              <a:gd name="connsiteY0" fmla="*/ 0 h 2736304"/>
              <a:gd name="connsiteX1" fmla="*/ 2618967 w 2618967"/>
              <a:gd name="connsiteY1" fmla="*/ 0 h 2736304"/>
              <a:gd name="connsiteX2" fmla="*/ 1831243 w 2618967"/>
              <a:gd name="connsiteY2" fmla="*/ 2736304 h 2736304"/>
              <a:gd name="connsiteX3" fmla="*/ 0 w 2618967"/>
              <a:gd name="connsiteY3" fmla="*/ 2736304 h 2736304"/>
              <a:gd name="connsiteX4" fmla="*/ 0 w 2618967"/>
              <a:gd name="connsiteY4" fmla="*/ 2719071 h 27363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8967" h="2736304">
                <a:moveTo>
                  <a:pt x="782763" y="0"/>
                </a:moveTo>
                <a:lnTo>
                  <a:pt x="2618967" y="0"/>
                </a:lnTo>
                <a:lnTo>
                  <a:pt x="1831243" y="2736304"/>
                </a:lnTo>
                <a:lnTo>
                  <a:pt x="0" y="2736304"/>
                </a:lnTo>
                <a:lnTo>
                  <a:pt x="0" y="2719071"/>
                </a:lnTo>
                <a:close/>
              </a:path>
            </a:pathLst>
          </a:custGeom>
          <a:blipFill dpi="0" rotWithShape="1">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2"/>
          <p:cNvSpPr txBox="1"/>
          <p:nvPr/>
        </p:nvSpPr>
        <p:spPr>
          <a:xfrm>
            <a:off x="3981450" y="1167765"/>
            <a:ext cx="8585835" cy="3128645"/>
          </a:xfrm>
          <a:prstGeom prst="rect">
            <a:avLst/>
          </a:prstGeom>
          <a:noFill/>
        </p:spPr>
        <p:txBody>
          <a:bodyPr wrap="square" rtlCol="0">
            <a:spAutoFit/>
          </a:bodyPr>
          <a:lstStyle/>
          <a:p>
            <a:pPr algn="just">
              <a:lnSpc>
                <a:spcPct val="130000"/>
              </a:lnSpc>
            </a:pPr>
            <a:endParaRPr>
              <a:sym typeface="+mn-ea"/>
            </a:endParaRPr>
          </a:p>
          <a:p>
            <a:pPr algn="just">
              <a:lnSpc>
                <a:spcPct val="150000"/>
              </a:lnSpc>
            </a:pPr>
            <a:r>
              <a:rPr lang="en-US" sz="3200">
                <a:sym typeface="+mn-ea"/>
              </a:rPr>
              <a:t>      </a:t>
            </a:r>
            <a:r>
              <a:rPr lang="en-US" sz="3200">
                <a:latin typeface="方正小标宋简体" panose="03000509000000000000" charset="-122"/>
                <a:ea typeface="方正小标宋简体" panose="03000509000000000000" charset="-122"/>
                <a:cs typeface="方正小标宋简体" panose="03000509000000000000" charset="-122"/>
                <a:sym typeface="+mn-ea"/>
              </a:rPr>
              <a:t> </a:t>
            </a:r>
            <a:r>
              <a:rPr sz="2800">
                <a:latin typeface="微软雅黑" panose="020B0503020204020204" pitchFamily="34" charset="-122"/>
                <a:ea typeface="微软雅黑" panose="020B0503020204020204" pitchFamily="34" charset="-122"/>
                <a:cs typeface="方正小标宋简体" panose="03000509000000000000" charset="-122"/>
                <a:sym typeface="+mn-ea"/>
              </a:rPr>
              <a:t>由三位同学组成一个咨询小组，轮流扮演咨询师、来访者和观察者三个角色，体验处于不同角色时的感受，并把扮演过程中的心得体会在班级内进行总结和分享。</a:t>
            </a:r>
            <a:endParaRPr sz="2800">
              <a:latin typeface="微软雅黑" panose="020B0503020204020204" pitchFamily="34" charset="-122"/>
              <a:ea typeface="微软雅黑" panose="020B0503020204020204" pitchFamily="34" charset="-122"/>
              <a:cs typeface="方正小标宋简体" panose="03000509000000000000" charset="-122"/>
              <a:sym typeface="+mn-ea"/>
            </a:endParaRPr>
          </a:p>
        </p:txBody>
      </p:sp>
      <p:sp>
        <p:nvSpPr>
          <p:cNvPr id="9" name="文本框 8"/>
          <p:cNvSpPr txBox="1"/>
          <p:nvPr/>
        </p:nvSpPr>
        <p:spPr>
          <a:xfrm>
            <a:off x="9471025" y="166370"/>
            <a:ext cx="3152140" cy="587375"/>
          </a:xfrm>
          <a:prstGeom prst="rect">
            <a:avLst/>
          </a:prstGeom>
          <a:noFill/>
        </p:spPr>
        <p:txBody>
          <a:bodyPr wrap="square" lIns="96434" tIns="48217" rIns="96434" bIns="48217" rtlCol="0">
            <a:spAutoFit/>
          </a:bodyPr>
          <a:lstStyle/>
          <a:p>
            <a:pPr defTabSz="964565"/>
            <a:r>
              <a:rPr lang="en-US" altLang="zh-CN" sz="32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a:t>
            </a:r>
            <a:r>
              <a:rPr lang="zh-CN" altLang="en-US" sz="32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课后作业</a:t>
            </a:r>
            <a:r>
              <a:rPr lang="en-US" altLang="zh-CN" sz="32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a:t>
            </a:r>
            <a:endParaRPr lang="zh-CN" altLang="en-US" sz="3200" dirty="0">
              <a:solidFill>
                <a:srgbClr val="E7E6E6">
                  <a:lumMod val="25000"/>
                </a:srgbClr>
              </a:solidFill>
              <a:latin typeface="微软雅黑" panose="020B0503020204020204" pitchFamily="34" charset="-122"/>
              <a:ea typeface="微软雅黑" panose="020B0503020204020204" pitchFamily="34" charset="-122"/>
              <a:cs typeface="+mn-ea"/>
              <a:sym typeface="+mn-lt"/>
            </a:endParaRPr>
          </a:p>
        </p:txBody>
      </p:sp>
      <p:sp>
        <p:nvSpPr>
          <p:cNvPr id="2" name="标题 1"/>
          <p:cNvSpPr>
            <a:spLocks noGrp="1"/>
          </p:cNvSpPr>
          <p:nvPr>
            <p:ph type="title"/>
          </p:nvPr>
        </p:nvSpPr>
        <p:spPr>
          <a:xfrm>
            <a:off x="4182110" y="1291590"/>
            <a:ext cx="8197850" cy="1062355"/>
          </a:xfrm>
        </p:spPr>
        <p:txBody>
          <a:bodyPr>
            <a:normAutofit fontScale="90000"/>
          </a:bodyPr>
          <a:p>
            <a:br>
              <a:rPr lang="zh-CN" altLang="en-US"/>
            </a:br>
            <a:r>
              <a:rPr lang="zh-CN" altLang="en-US"/>
              <a:t>  </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250" fill="hold"/>
                                        <p:tgtEl>
                                          <p:spTgt spid="4"/>
                                        </p:tgtEl>
                                        <p:attrNameLst>
                                          <p:attrName>ppt_x</p:attrName>
                                        </p:attrNameLst>
                                      </p:cBhvr>
                                      <p:tavLst>
                                        <p:tav tm="0">
                                          <p:val>
                                            <p:strVal val="0-#ppt_w/2"/>
                                          </p:val>
                                        </p:tav>
                                        <p:tav tm="100000">
                                          <p:val>
                                            <p:strVal val="#ppt_x"/>
                                          </p:val>
                                        </p:tav>
                                      </p:tavLst>
                                    </p:anim>
                                    <p:anim calcmode="lin" valueType="num">
                                      <p:cBhvr additive="base">
                                        <p:cTn id="17" dur="2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7" grpId="0" bldLvl="0" animBg="1"/>
      <p:bldP spid="4"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71475" y="215265"/>
            <a:ext cx="3031490" cy="534035"/>
          </a:xfrm>
        </p:spPr>
        <p:txBody>
          <a:bodyPr>
            <a:normAutofit fontScale="90000"/>
          </a:bodyPr>
          <a:lstStyle/>
          <a:p>
            <a:pPr algn="r"/>
            <a:r>
              <a:rPr lang="en-US" altLang="zh-CN" dirty="0" smtClean="0"/>
              <a:t>【</a:t>
            </a:r>
            <a:r>
              <a:rPr lang="zh-CN" altLang="en-US" dirty="0" smtClean="0"/>
              <a:t>延伸学习</a:t>
            </a:r>
            <a:r>
              <a:rPr lang="en-US" altLang="zh-CN" dirty="0" smtClean="0"/>
              <a:t>】</a:t>
            </a:r>
            <a:endParaRPr lang="zh-CN" altLang="en-US" dirty="0"/>
          </a:p>
        </p:txBody>
      </p:sp>
      <p:sp>
        <p:nvSpPr>
          <p:cNvPr id="5" name="矩形 4"/>
          <p:cNvSpPr/>
          <p:nvPr/>
        </p:nvSpPr>
        <p:spPr>
          <a:xfrm>
            <a:off x="5147945" y="303530"/>
            <a:ext cx="6888480" cy="5631180"/>
          </a:xfrm>
          <a:prstGeom prst="rect">
            <a:avLst/>
          </a:prstGeom>
        </p:spPr>
        <p:txBody>
          <a:bodyPr wrap="square">
            <a:spAutoFit/>
          </a:bodyPr>
          <a:lstStyle/>
          <a:p>
            <a:pPr algn="ctr" eaLnBrk="1" latinLnBrk="0" hangingPunct="1">
              <a:lnSpc>
                <a:spcPct val="150000"/>
              </a:lnSpc>
            </a:pPr>
            <a:r>
              <a:rPr sz="2400" b="1" dirty="0"/>
              <a:t>《登天的感觉》</a:t>
            </a:r>
            <a:endParaRPr sz="2400" b="1" dirty="0"/>
          </a:p>
          <a:p>
            <a:pPr eaLnBrk="1" latinLnBrk="0" hangingPunct="1">
              <a:lnSpc>
                <a:spcPct val="150000"/>
              </a:lnSpc>
            </a:pPr>
            <a:r>
              <a:rPr sz="2400" b="1" dirty="0"/>
              <a:t>岳晓东 著，民主与建设出版社出版，2023年2月。</a:t>
            </a:r>
            <a:endParaRPr sz="2400" b="1" dirty="0"/>
          </a:p>
          <a:p>
            <a:pPr eaLnBrk="1" latinLnBrk="0" hangingPunct="1">
              <a:lnSpc>
                <a:spcPct val="150000"/>
              </a:lnSpc>
            </a:pPr>
            <a:r>
              <a:rPr sz="2400" b="1" dirty="0"/>
              <a:t>推荐理由：</a:t>
            </a:r>
            <a:r>
              <a:rPr sz="2400" dirty="0"/>
              <a:t>该书记述了作者在哈佛大学心理咨询中心经手的10个心理咨询个案，涉及爱情、婚姻、职业选择、新生适应不良、同性恋等一般心理困惑的咨询，也涉及人格缺陷的矫正及潜意识作用的解析等特殊心理障碍的治疗。在处理这些心理案例的过程中，作者展现了心理咨询的神奇技巧——原来一个人的人生道路可能因为几句话而改变！该书将带给读者飞翔在云端般的美妙享受——登天的感觉。</a:t>
            </a:r>
            <a:endParaRPr sz="2400" dirty="0"/>
          </a:p>
        </p:txBody>
      </p:sp>
      <p:pic>
        <p:nvPicPr>
          <p:cNvPr id="6" name="图片 5" descr="b807873c-e6a0-4ae1-80cc-46f8368be820"/>
          <p:cNvPicPr>
            <a:picLocks noChangeAspect="1"/>
          </p:cNvPicPr>
          <p:nvPr/>
        </p:nvPicPr>
        <p:blipFill>
          <a:blip r:embed="rId1"/>
          <a:srcRect/>
          <a:stretch>
            <a:fillRect/>
          </a:stretch>
        </p:blipFill>
        <p:spPr>
          <a:xfrm>
            <a:off x="956945" y="1240155"/>
            <a:ext cx="3719830" cy="5118735"/>
          </a:xfrm>
          <a:prstGeom prst="rect">
            <a:avLst/>
          </a:prstGeom>
        </p:spPr>
      </p:pic>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858750" cy="7232650"/>
          </a:xfrm>
          <a:prstGeom prst="rect">
            <a:avLst/>
          </a:prstGeom>
          <a:blipFill dpi="0" rotWithShape="1">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259"/>
          <p:cNvSpPr>
            <a:spLocks noChangeArrowheads="1"/>
          </p:cNvSpPr>
          <p:nvPr/>
        </p:nvSpPr>
        <p:spPr bwMode="auto">
          <a:xfrm>
            <a:off x="2036887" y="1960141"/>
            <a:ext cx="9072913" cy="1015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6600" cap="all" dirty="0" smtClean="0">
                <a:solidFill>
                  <a:schemeClr val="accent1"/>
                </a:solidFill>
                <a:latin typeface="方正正中黑简体" panose="02000000000000000000" pitchFamily="2" charset="-122"/>
                <a:ea typeface="方正正中黑简体" panose="02000000000000000000" pitchFamily="2" charset="-122"/>
                <a:cs typeface="Arial" panose="020B0604020202020204" pitchFamily="34" charset="0"/>
              </a:rPr>
              <a:t>美好的生活，从心开始！</a:t>
            </a:r>
            <a:endParaRPr lang="zh-CN" altLang="en-US" sz="6600" cap="all" dirty="0">
              <a:solidFill>
                <a:schemeClr val="accent1"/>
              </a:solidFill>
              <a:latin typeface="方正正中黑简体" panose="02000000000000000000" pitchFamily="2" charset="-122"/>
              <a:ea typeface="方正正中黑简体" panose="02000000000000000000" pitchFamily="2" charset="-122"/>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5"/>
                                        </p:tgtEl>
                                        <p:attrNameLst>
                                          <p:attrName>ppt_y</p:attrName>
                                        </p:attrNameLst>
                                      </p:cBhvr>
                                      <p:tavLst>
                                        <p:tav tm="0">
                                          <p:val>
                                            <p:strVal val="#ppt_y"/>
                                          </p:val>
                                        </p:tav>
                                        <p:tav tm="100000">
                                          <p:val>
                                            <p:strVal val="#ppt_y"/>
                                          </p:val>
                                        </p:tav>
                                      </p:tavLst>
                                    </p:anim>
                                    <p:anim calcmode="lin" valueType="num">
                                      <p:cBhvr>
                                        <p:cTn id="14"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5"/>
                                        </p:tgtEl>
                                      </p:cBhvr>
                                    </p:animEffect>
                                  </p:childTnLst>
                                </p:cTn>
                              </p:par>
                            </p:childTnLst>
                          </p:cTn>
                        </p:par>
                        <p:par>
                          <p:cTn id="17" fill="hold">
                            <p:stCondLst>
                              <p:cond delay="1500"/>
                            </p:stCondLst>
                            <p:childTnLst>
                              <p:par>
                                <p:cTn id="18" presetID="26" presetClass="emph" presetSubtype="0" fill="hold" grpId="1" nodeType="afterEffect">
                                  <p:stCondLst>
                                    <p:cond delay="0"/>
                                  </p:stCondLst>
                                  <p:iterate type="lt">
                                    <p:tmPct val="0"/>
                                  </p:iterate>
                                  <p:childTnLst>
                                    <p:animEffect transition="out" filter="fade">
                                      <p:cBhvr>
                                        <p:cTn id="19" dur="500" tmFilter="0, 0; .2, .5; .8, .5; 1, 0"/>
                                        <p:tgtEl>
                                          <p:spTgt spid="15"/>
                                        </p:tgtEl>
                                      </p:cBhvr>
                                    </p:animEffect>
                                    <p:animScale>
                                      <p:cBhvr>
                                        <p:cTn id="20" dur="250" autoRev="1" fill="hold"/>
                                        <p:tgtEl>
                                          <p:spTgt spid="1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5" grpId="0"/>
      <p:bldP spid="15"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68655" y="871220"/>
            <a:ext cx="11010265" cy="669925"/>
          </a:xfrm>
        </p:spPr>
        <p:txBody>
          <a:bodyPr>
            <a:noAutofit/>
          </a:bodyPr>
          <a:lstStyle/>
          <a:p>
            <a:r>
              <a:rPr lang="en-US" altLang="zh-CN" sz="3200" dirty="0">
                <a:sym typeface="+mn-ea"/>
              </a:rPr>
              <a:t>         </a:t>
            </a:r>
            <a:r>
              <a:rPr lang="zh-CN" altLang="en-US" sz="3200" dirty="0">
                <a:sym typeface="+mn-ea"/>
              </a:rPr>
              <a:t>心理咨询需求快速增长 心理咨询行业迎来大发展</a:t>
            </a:r>
            <a:endParaRPr lang="en-US" altLang="zh-CN" dirty="0"/>
          </a:p>
        </p:txBody>
      </p:sp>
      <p:sp>
        <p:nvSpPr>
          <p:cNvPr id="3" name="内容占位符 2"/>
          <p:cNvSpPr>
            <a:spLocks noGrp="1"/>
          </p:cNvSpPr>
          <p:nvPr>
            <p:ph idx="4294967295"/>
          </p:nvPr>
        </p:nvSpPr>
        <p:spPr>
          <a:xfrm>
            <a:off x="784860" y="1769745"/>
            <a:ext cx="11342370" cy="5310505"/>
          </a:xfrm>
        </p:spPr>
        <p:txBody>
          <a:bodyPr>
            <a:normAutofit lnSpcReduction="20000"/>
          </a:bodyPr>
          <a:lstStyle/>
          <a:p>
            <a:pPr marL="0" indent="0" fontAlgn="auto">
              <a:lnSpc>
                <a:spcPct val="150000"/>
              </a:lnSpc>
              <a:buNone/>
            </a:pPr>
            <a:r>
              <a:rPr lang="en-US" altLang="zh-CN" sz="2400" dirty="0"/>
              <a:t>      </a:t>
            </a:r>
            <a:r>
              <a:rPr lang="zh-CN" altLang="en-US" sz="2400" dirty="0"/>
              <a:t>随着社会的发展进步，越来越多的人开始关注自身心理健康问题。随之增长的，是大众对心理咨询服务的需求。由简单心理发布的《2021-2022大众心理健康洞察报告》指出，2022年短视频网站中“心理问题”等关键词的搜索指数，相较2021年环比提高900%+。“抑郁”“焦虑”、“心理咨询师”等关键词在相关网站的搜索频率均大幅提升。</a:t>
            </a:r>
            <a:endParaRPr lang="zh-CN" altLang="en-US" sz="2400" dirty="0"/>
          </a:p>
          <a:p>
            <a:pPr marL="0" indent="0" fontAlgn="auto">
              <a:lnSpc>
                <a:spcPct val="150000"/>
              </a:lnSpc>
              <a:buNone/>
            </a:pPr>
            <a:r>
              <a:rPr lang="zh-CN" altLang="en-US" sz="2400" dirty="0"/>
              <a:t> </a:t>
            </a:r>
            <a:r>
              <a:rPr lang="en-US" altLang="zh-CN" sz="2400" dirty="0"/>
              <a:t>     </a:t>
            </a:r>
            <a:r>
              <a:rPr lang="zh-CN" altLang="en-US" sz="2400" dirty="0"/>
              <a:t>其中，</a:t>
            </a:r>
            <a:r>
              <a:rPr lang="zh-CN" altLang="en-US" sz="2400" b="1" dirty="0">
                <a:solidFill>
                  <a:srgbClr val="FF0000"/>
                </a:solidFill>
              </a:rPr>
              <a:t>情绪问题（78.49%）、个人成长（59.93%）问题、原生家庭（55.56%）问题、人际关系问题（37%）、职业发展/规划问题（34.99%）</a:t>
            </a:r>
            <a:r>
              <a:rPr lang="zh-CN" altLang="en-US" sz="2400" dirty="0"/>
              <a:t>为大众心理困扰年度前五，抑郁和焦虑依然是困扰大众最多的两大情绪问题。随着大众心理服务需求的激增，心理咨询行业也将迎来大发展时期。</a:t>
            </a:r>
            <a:endParaRPr lang="zh-CN" altLang="en-US" sz="2400" dirty="0"/>
          </a:p>
          <a:p>
            <a:pPr marL="0" indent="0" fontAlgn="auto">
              <a:lnSpc>
                <a:spcPct val="150000"/>
              </a:lnSpc>
              <a:buNone/>
            </a:pPr>
            <a:r>
              <a:rPr lang="zh-CN" altLang="en-US" sz="1600" dirty="0"/>
              <a:t>           </a:t>
            </a:r>
            <a:endParaRPr lang="zh-CN" altLang="en-US" sz="1600" dirty="0"/>
          </a:p>
        </p:txBody>
      </p:sp>
      <p:sp>
        <p:nvSpPr>
          <p:cNvPr id="6" name="文本框 5"/>
          <p:cNvSpPr txBox="1"/>
          <p:nvPr/>
        </p:nvSpPr>
        <p:spPr>
          <a:xfrm>
            <a:off x="301625" y="154940"/>
            <a:ext cx="2937510" cy="645160"/>
          </a:xfrm>
          <a:prstGeom prst="rect">
            <a:avLst/>
          </a:prstGeom>
          <a:noFill/>
        </p:spPr>
        <p:txBody>
          <a:bodyPr wrap="none" rtlCol="0">
            <a:spAutoFit/>
          </a:bodyPr>
          <a:p>
            <a:pPr algn="l"/>
            <a:r>
              <a:rPr lang="zh-CN" altLang="en-US" sz="3600" b="1" dirty="0">
                <a:sym typeface="+mn-ea"/>
              </a:rPr>
              <a:t>【案例导入】</a:t>
            </a:r>
            <a:endParaRPr lang="zh-CN" altLang="en-US" sz="3600" b="1" dirty="0">
              <a:sym typeface="+mn-ea"/>
            </a:endParaRPr>
          </a:p>
        </p:txBody>
      </p:sp>
    </p:spTree>
    <p:custDataLst>
      <p:tags r:id="rId1"/>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思考</a:t>
            </a:r>
            <a:endParaRPr lang="zh-CN" altLang="en-US" dirty="0"/>
          </a:p>
        </p:txBody>
      </p:sp>
      <p:sp>
        <p:nvSpPr>
          <p:cNvPr id="3" name="内容占位符 2"/>
          <p:cNvSpPr>
            <a:spLocks noGrp="1"/>
          </p:cNvSpPr>
          <p:nvPr>
            <p:ph idx="1"/>
          </p:nvPr>
        </p:nvSpPr>
        <p:spPr>
          <a:xfrm>
            <a:off x="4257675" y="2828925"/>
            <a:ext cx="7717155" cy="3223260"/>
          </a:xfrm>
        </p:spPr>
        <p:txBody>
          <a:bodyPr/>
          <a:lstStyle/>
          <a:p>
            <a:pPr fontAlgn="auto">
              <a:lnSpc>
                <a:spcPct val="150000"/>
              </a:lnSpc>
            </a:pPr>
            <a:r>
              <a:rPr lang="zh-CN" altLang="en-US" sz="3200" dirty="0"/>
              <a:t>你周围有同学接受过心理咨询吗？</a:t>
            </a:r>
            <a:endParaRPr lang="zh-CN" altLang="en-US" sz="3200" dirty="0"/>
          </a:p>
          <a:p>
            <a:pPr fontAlgn="auto">
              <a:lnSpc>
                <a:spcPct val="150000"/>
              </a:lnSpc>
            </a:pPr>
            <a:r>
              <a:rPr lang="zh-CN" altLang="en-US" sz="3200" dirty="0"/>
              <a:t>大学生在什么情况下需要心理咨询?  </a:t>
            </a:r>
            <a:endParaRPr lang="zh-CN" altLang="en-US" sz="3200" dirty="0"/>
          </a:p>
        </p:txBody>
      </p:sp>
      <p:grpSp>
        <p:nvGrpSpPr>
          <p:cNvPr id="4" name="Group 4"/>
          <p:cNvGrpSpPr/>
          <p:nvPr/>
        </p:nvGrpSpPr>
        <p:grpSpPr>
          <a:xfrm>
            <a:off x="409199" y="3853000"/>
            <a:ext cx="3679629" cy="1884340"/>
            <a:chOff x="1047907" y="3811318"/>
            <a:chExt cx="3673475" cy="1881188"/>
          </a:xfrm>
        </p:grpSpPr>
        <p:grpSp>
          <p:nvGrpSpPr>
            <p:cNvPr id="5" name="Group 5"/>
            <p:cNvGrpSpPr/>
            <p:nvPr/>
          </p:nvGrpSpPr>
          <p:grpSpPr bwMode="auto">
            <a:xfrm>
              <a:off x="1047907" y="3965306"/>
              <a:ext cx="3673475" cy="1727200"/>
              <a:chOff x="1728" y="3024"/>
              <a:chExt cx="2304" cy="1080"/>
            </a:xfrm>
          </p:grpSpPr>
          <p:sp>
            <p:nvSpPr>
              <p:cNvPr id="7" name="Freeform 5"/>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6"/>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grpSp>
        <p:nvGrpSpPr>
          <p:cNvPr id="9" name="Group 9"/>
          <p:cNvGrpSpPr/>
          <p:nvPr/>
        </p:nvGrpSpPr>
        <p:grpSpPr>
          <a:xfrm>
            <a:off x="1004904" y="2828943"/>
            <a:ext cx="2488600" cy="1544044"/>
            <a:chOff x="1659095" y="2788969"/>
            <a:chExt cx="2484437" cy="1541462"/>
          </a:xfrm>
        </p:grpSpPr>
        <p:grpSp>
          <p:nvGrpSpPr>
            <p:cNvPr id="10" name="Group 8"/>
            <p:cNvGrpSpPr/>
            <p:nvPr/>
          </p:nvGrpSpPr>
          <p:grpSpPr bwMode="auto">
            <a:xfrm>
              <a:off x="1659095" y="2957244"/>
              <a:ext cx="2484437" cy="1373187"/>
              <a:chOff x="2016" y="1944"/>
              <a:chExt cx="1728" cy="936"/>
            </a:xfrm>
          </p:grpSpPr>
          <p:sp>
            <p:nvSpPr>
              <p:cNvPr id="12" name="Freeform 9"/>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0"/>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sp>
        <p:nvSpPr>
          <p:cNvPr id="14" name="Freeform 12"/>
          <p:cNvSpPr/>
          <p:nvPr/>
        </p:nvSpPr>
        <p:spPr bwMode="auto">
          <a:xfrm>
            <a:off x="1532831" y="1674479"/>
            <a:ext cx="1432734" cy="1469310"/>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p:spPr>
        <p:txBody>
          <a:bodyPr wrap="none" anchor="ctr"/>
          <a:lstStyle/>
          <a:p>
            <a:pPr algn="just" defTabSz="916305">
              <a:lnSpc>
                <a:spcPct val="120000"/>
              </a:lnSpc>
              <a:defRPr/>
            </a:pPr>
            <a:endParaRPr lang="zh-CN" altLang="en-US" sz="780"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9"/>
          <p:cNvSpPr>
            <a:spLocks noEditPoints="1"/>
          </p:cNvSpPr>
          <p:nvPr/>
        </p:nvSpPr>
        <p:spPr bwMode="auto">
          <a:xfrm>
            <a:off x="2063446" y="3667406"/>
            <a:ext cx="459409" cy="443617"/>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1"/>
          <p:cNvSpPr>
            <a:spLocks noChangeAspect="1" noEditPoints="1"/>
          </p:cNvSpPr>
          <p:nvPr/>
        </p:nvSpPr>
        <p:spPr bwMode="auto">
          <a:xfrm>
            <a:off x="2010829" y="2407745"/>
            <a:ext cx="480357" cy="480867"/>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en-US" sz="78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7" name="Group 21"/>
          <p:cNvGrpSpPr/>
          <p:nvPr/>
        </p:nvGrpSpPr>
        <p:grpSpPr>
          <a:xfrm>
            <a:off x="2033876" y="5027656"/>
            <a:ext cx="452232" cy="443617"/>
            <a:chOff x="6786562" y="796925"/>
            <a:chExt cx="500063" cy="490538"/>
          </a:xfrm>
          <a:solidFill>
            <a:schemeClr val="bg1"/>
          </a:solidFill>
        </p:grpSpPr>
        <p:sp>
          <p:nvSpPr>
            <p:cNvPr id="18"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29"/>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0"/>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900" fill="hold"/>
                                        <p:tgtEl>
                                          <p:spTgt spid="4"/>
                                        </p:tgtEl>
                                        <p:attrNameLst>
                                          <p:attrName>ppt_x</p:attrName>
                                        </p:attrNameLst>
                                      </p:cBhvr>
                                      <p:tavLst>
                                        <p:tav tm="0">
                                          <p:val>
                                            <p:strVal val="#ppt_x"/>
                                          </p:val>
                                        </p:tav>
                                        <p:tav tm="100000">
                                          <p:val>
                                            <p:strVal val="#ppt_x"/>
                                          </p:val>
                                        </p:tav>
                                      </p:tavLst>
                                    </p:anim>
                                    <p:anim calcmode="lin" valueType="num">
                                      <p:cBhvr additive="base">
                                        <p:cTn id="8" dur="19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Effect transition="in" filter="fade">
                                      <p:cBhvr>
                                        <p:cTn id="21" dur="500"/>
                                        <p:tgtEl>
                                          <p:spTgt spid="17"/>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P spid="15" grpId="0" bldLvl="0" animBg="1"/>
      <p:bldP spid="16"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36638" y="538163"/>
            <a:ext cx="11090275" cy="1397000"/>
          </a:xfrm>
        </p:spPr>
        <p:txBody>
          <a:bodyPr/>
          <a:lstStyle/>
          <a:p>
            <a:r>
              <a:rPr lang="zh-CN" altLang="en-US" dirty="0" smtClean="0"/>
              <a:t>一、心理咨询的概念</a:t>
            </a:r>
            <a:endParaRPr lang="zh-CN" altLang="en-US" dirty="0" smtClean="0"/>
          </a:p>
        </p:txBody>
      </p:sp>
      <p:sp>
        <p:nvSpPr>
          <p:cNvPr id="3" name="内容占位符 2"/>
          <p:cNvSpPr>
            <a:spLocks noGrp="1"/>
          </p:cNvSpPr>
          <p:nvPr>
            <p:ph idx="4294967295"/>
          </p:nvPr>
        </p:nvSpPr>
        <p:spPr>
          <a:xfrm>
            <a:off x="171450" y="1936115"/>
            <a:ext cx="11955780" cy="4731385"/>
          </a:xfrm>
        </p:spPr>
        <p:txBody>
          <a:bodyPr>
            <a:normAutofit lnSpcReduction="20000"/>
          </a:bodyPr>
          <a:lstStyle/>
          <a:p>
            <a:pPr marL="0" indent="0" fontAlgn="auto">
              <a:lnSpc>
                <a:spcPct val="150000"/>
              </a:lnSpc>
              <a:buNone/>
            </a:pPr>
            <a:r>
              <a:rPr lang="en-US" altLang="zh-CN" dirty="0"/>
              <a:t>    </a:t>
            </a:r>
            <a:r>
              <a:rPr dirty="0"/>
              <a:t> </a:t>
            </a:r>
            <a:r>
              <a:rPr lang="en-US" dirty="0"/>
              <a:t> </a:t>
            </a:r>
            <a:r>
              <a:rPr lang="zh-CN" altLang="en-US" dirty="0"/>
              <a:t>  </a:t>
            </a:r>
            <a:r>
              <a:rPr lang="en-US" altLang="zh-CN" dirty="0"/>
              <a:t>   </a:t>
            </a:r>
            <a:r>
              <a:rPr lang="zh-CN" altLang="en-US" dirty="0"/>
              <a:t>心理咨询在英文中被称为“counseling”，是一个涵盖广泛的概念，涉及职业指导、教育辅导、心理健康咨询、婚姻家庭咨询等诸多方面。</a:t>
            </a:r>
            <a:endParaRPr lang="zh-CN" altLang="en-US" dirty="0"/>
          </a:p>
        </p:txBody>
      </p:sp>
    </p:spTree>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Lst>
</file>

<file path=ppt/tags/tag10.xml><?xml version="1.0" encoding="utf-8"?>
<p:tagLst xmlns:p="http://schemas.openxmlformats.org/presentationml/2006/main">
  <p:tag name="MH" val="20160830110146"/>
  <p:tag name="MH_LIBRARY" val="CONTENTS"/>
  <p:tag name="MH_TYPE" val="ENTRY"/>
  <p:tag name="ID" val="553512"/>
  <p:tag name="MH_ORDER" val="3"/>
  <p:tag name="KSO_WM_DIAGRAM_VIRTUALLY_FRAME" val="{&quot;height&quot;:254.14110236220478,&quot;left&quot;:517.589842519685,&quot;top&quot;:121.69874015748027,&quot;width&quot;:425.244094488189}"/>
</p:tagLst>
</file>

<file path=ppt/tags/tag100.xml><?xml version="1.0" encoding="utf-8"?>
<p:tagLst xmlns:p="http://schemas.openxmlformats.org/presentationml/2006/main">
  <p:tag name="KSO_WM_BEAUTIFY_FLAG" val="#wm#"/>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1_1"/>
  <p:tag name="KSO_WM_UNIT_ID" val="diagram20233010_1*l_h_f*1_1_1"/>
  <p:tag name="KSO_WM_TEMPLATE_CATEGORY" val="diagram"/>
  <p:tag name="KSO_WM_TEMPLATE_INDEX" val="20233010"/>
  <p:tag name="KSO_WM_UNIT_LAYERLEVEL" val="1_1_1"/>
  <p:tag name="KSO_WM_TAG_VERSION" val="3.0"/>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65.6499938964844,&quot;left&quot;:93.07015748031496,&quot;top&quot;:135.38976683128539,&quot;width&quot;:827.0896062992126}"/>
  <p:tag name="KSO_WM_DIAGRAM_COLOR_MATCH_VALUE" val="{&quot;shape&quot;:{&quot;fill&quot;:{&quot;gradient&quot;:[{&quot;brightness&quot;:0.800000011920929,&quot;colorType&quot;:1,&quot;foreColorIndex&quot;:5,&quot;pos&quot;:0,&quot;transparency&quot;:1},{&quot;brightness&quot;:0.800000011920929,&quot;colorType&quot;:1,&quot;foreColorIndex&quot;:5,&quot;pos&quot;:1,&quot;transparency&quot;:0.5600000023841858}],&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FORE_SCHEMECOLOR_INDEX_BRIGHTNESS" val="0.8"/>
  <p:tag name="KSO_WM_UNIT_PRESET_TEXT" val="单击此处输入(您的)智能图形项正文，文字是您思想的提炼，请尽量言简意赅的阐述观点。单击此处添加正文，请言简意赅的阐述您的观点。单击此处添加正文，请言简意赅的阐述您的观点。"/>
  <p:tag name="KSO_WM_UNIT_FILL_TYPE" val="3"/>
  <p:tag name="KSO_WM_UNIT_TEXT_FILL_FORE_SCHEMECOLOR_INDEX" val="1"/>
  <p:tag name="KSO_WM_UNIT_TEXT_FILL_TYPE" val="1"/>
  <p:tag name="KSO_WM_UNIT_USESOURCEFORMAT_APPLY" val="1"/>
</p:tagLst>
</file>

<file path=ppt/tags/tag101.xml><?xml version="1.0" encoding="utf-8"?>
<p:tagLst xmlns:p="http://schemas.openxmlformats.org/presentationml/2006/mai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33010_1*a*1"/>
  <p:tag name="KSO_WM_TEMPLATE_CATEGORY" val="diagram"/>
  <p:tag name="KSO_WM_TEMPLATE_INDEX" val="20233010"/>
  <p:tag name="KSO_WM_UNIT_LAYERLEVEL" val="1"/>
  <p:tag name="KSO_WM_TAG_VERSION" val="3.0"/>
  <p:tag name="KSO_WM_BEAUTIFY_FLAG" val="#wm#"/>
  <p:tag name="KSO_WM_UNIT_PRESET_TEXT" val="单击此处添加标题"/>
  <p:tag name="KSO_WM_UNIT_TEXT_FILL_FORE_SCHEMECOLOR_INDEX" val="13"/>
  <p:tag name="KSO_WM_UNIT_TEXT_FILL_TYPE" val="1"/>
  <p:tag name="KSO_WM_UNIT_USESOURCEFORMAT_APPLY" val="1"/>
</p:tagLst>
</file>

<file path=ppt/tags/tag102.xml><?xml version="1.0" encoding="utf-8"?>
<p:tagLst xmlns:p="http://schemas.openxmlformats.org/presentationml/2006/main">
  <p:tag name="KSO_WM_BEAUTIFY_FLAG" val="#wm#"/>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INDEX" val="1_1_1"/>
  <p:tag name="KSO_WM_TEMPLATE_CATEGORY" val="diagram"/>
  <p:tag name="KSO_WM_TEMPLATE_INDEX" val="20233010"/>
  <p:tag name="KSO_WM_UNIT_LAYERLEVEL" val="1_1_1"/>
  <p:tag name="KSO_WM_TAG_VERSION" val="3.0"/>
  <p:tag name="KSO_WM_UNIT_VALUE" val="10"/>
  <p:tag name="KSO_WM_UNIT_TYPE" val="l_h_a"/>
  <p:tag name="KSO_WM_UNIT_ID" val="diagram20233010_1*l_h_a*1_1_1"/>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65.6499938964844,&quot;left&quot;:93.07015748031496,&quot;top&quot;:135.38976683128539,&quot;width&quot;:827.0896062992126}"/>
  <p:tag name="KSO_WM_DIAGRAM_COLOR_MATCH_VALUE" val="{&quot;shape&quot;:{&quot;fill&quot;:{&quot;gradient&quot;:[{&quot;brightness&quot;:0.800000011920929,&quot;colorType&quot;:1,&quot;foreColorIndex&quot;:5,&quot;pos&quot;:0,&quot;transparency&quot;:0},{&quot;brightness&quot;:0,&quot;colorType&quot;:1,&quot;foreColorIndex&quot;:5,&quot;pos&quot;:0.4399999976158142,&quot;transparency&quot;:0}],&quot;type&quot;:3},&quot;glow&quot;:{&quot;colorType&quot;:0},&quot;line&quot;:{&quot;solidLine&quot;:{&quot;brightness&quot;:0,&quot;colorType&quot;:1,&quot;foreColorIndex&quot;:14,&quot;transparency&quot;:0},&quot;type&quot;:1},&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FILL_TYPE" val="3"/>
  <p:tag name="KSO_WM_UNIT_LINE_FORE_SCHEMECOLOR_INDEX" val="14"/>
  <p:tag name="KSO_WM_UNIT_TEXT_FILL_FORE_SCHEMECOLOR_INDEX" val="1"/>
  <p:tag name="KSO_WM_UNIT_TEXT_FILL_TYPE" val="1"/>
  <p:tag name="KSO_WM_UNIT_LINE_FILL_TYPE" val="2"/>
  <p:tag name="KSO_WM_UNIT_SHADOW_SCHEMECOLOR_INDEX" val="5"/>
  <p:tag name="KSO_WM_UNIT_USESOURCEFORMAT_APPLY" val="1"/>
</p:tagLst>
</file>

<file path=ppt/tags/tag103.xml><?xml version="1.0" encoding="utf-8"?>
<p:tagLst xmlns:p="http://schemas.openxmlformats.org/presentationml/2006/main">
  <p:tag name="KSO_WM_BEAUTIFY_FLAG" val="#wm#"/>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2_1"/>
  <p:tag name="KSO_WM_UNIT_ID" val="diagram20233010_1*l_h_f*1_2_1"/>
  <p:tag name="KSO_WM_TEMPLATE_CATEGORY" val="diagram"/>
  <p:tag name="KSO_WM_TEMPLATE_INDEX" val="20233010"/>
  <p:tag name="KSO_WM_UNIT_LAYERLEVEL" val="1_1_1"/>
  <p:tag name="KSO_WM_TAG_VERSION" val="3.0"/>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65.6499938964844,&quot;left&quot;:93.07015748031496,&quot;top&quot;:135.38976683128539,&quot;width&quot;:827.0896062992126}"/>
  <p:tag name="KSO_WM_DIAGRAM_COLOR_MATCH_VALUE" val="{&quot;shape&quot;:{&quot;fill&quot;:{&quot;gradient&quot;:[{&quot;brightness&quot;:0.800000011920929,&quot;colorType&quot;:1,&quot;foreColorIndex&quot;:5,&quot;pos&quot;:0,&quot;transparency&quot;:1},{&quot;brightness&quot;:0.800000011920929,&quot;colorType&quot;:1,&quot;foreColorIndex&quot;:5,&quot;pos&quot;:1,&quot;transparency&quot;:0.5600000023841858}],&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FORE_SCHEMECOLOR_INDEX_BRIGHTNESS" val="0.8"/>
  <p:tag name="KSO_WM_UNIT_PRESET_TEXT" val="单击此处输入(您的)智能图形项正文，文字是您思想的提炼，请尽量言简意赅的阐述观点。单击此处添加正文，请言简意赅的阐述您的观点。单击此处添加正文，请言简意赅的阐述您的观点。"/>
  <p:tag name="KSO_WM_UNIT_FILL_TYPE" val="3"/>
  <p:tag name="KSO_WM_UNIT_TEXT_FILL_FORE_SCHEMECOLOR_INDEX" val="1"/>
  <p:tag name="KSO_WM_UNIT_TEXT_FILL_TYPE" val="1"/>
  <p:tag name="KSO_WM_UNIT_USESOURCEFORMAT_APPLY" val="1"/>
</p:tagLst>
</file>

<file path=ppt/tags/tag104.xml><?xml version="1.0" encoding="utf-8"?>
<p:tagLst xmlns:p="http://schemas.openxmlformats.org/presentationml/2006/main">
  <p:tag name="KSO_WM_BEAUTIFY_FLAG" val="#wm#"/>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2_1"/>
  <p:tag name="KSO_WM_UNIT_ID" val="diagram20233010_1*l_h_a*1_2_1"/>
  <p:tag name="KSO_WM_TEMPLATE_CATEGORY" val="diagram"/>
  <p:tag name="KSO_WM_TEMPLATE_INDEX" val="20233010"/>
  <p:tag name="KSO_WM_UNIT_LAYERLEVEL" val="1_1_1"/>
  <p:tag name="KSO_WM_TAG_VERSION" val="3.0"/>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65.6499938964844,&quot;left&quot;:93.07015748031496,&quot;top&quot;:135.38976683128539,&quot;width&quot;:827.0896062992126}"/>
  <p:tag name="KSO_WM_DIAGRAM_COLOR_MATCH_VALUE" val="{&quot;shape&quot;:{&quot;fill&quot;:{&quot;gradient&quot;:[{&quot;brightness&quot;:0.800000011920929,&quot;colorType&quot;:1,&quot;foreColorIndex&quot;:5,&quot;pos&quot;:0,&quot;transparency&quot;:0},{&quot;brightness&quot;:0,&quot;colorType&quot;:1,&quot;foreColorIndex&quot;:5,&quot;pos&quot;:0.4399999976158142,&quot;transparency&quot;:0}],&quot;type&quot;:3},&quot;glow&quot;:{&quot;colorType&quot;:0},&quot;line&quot;:{&quot;solidLine&quot;:{&quot;brightness&quot;:0,&quot;colorType&quot;:1,&quot;foreColorIndex&quot;:14,&quot;transparency&quot;:0},&quot;type&quot;:1},&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FILL_TYPE" val="3"/>
  <p:tag name="KSO_WM_UNIT_LINE_FORE_SCHEMECOLOR_INDEX" val="14"/>
  <p:tag name="KSO_WM_UNIT_TEXT_FILL_FORE_SCHEMECOLOR_INDEX" val="1"/>
  <p:tag name="KSO_WM_UNIT_TEXT_FILL_TYPE" val="1"/>
  <p:tag name="KSO_WM_UNIT_LINE_FILL_TYPE" val="2"/>
  <p:tag name="KSO_WM_UNIT_SHADOW_SCHEMECOLOR_INDEX" val="5"/>
  <p:tag name="KSO_WM_UNIT_USESOURCEFORMAT_APPLY" val="1"/>
</p:tagLst>
</file>

<file path=ppt/tags/tag105.xml><?xml version="1.0" encoding="utf-8"?>
<p:tagLst xmlns:p="http://schemas.openxmlformats.org/presentationml/2006/main">
  <p:tag name="KSO_WM_SLIDE_ID" val="diagram20233010_1"/>
  <p:tag name="KSO_WM_TEMPLATE_SUBCATEGORY" val="0"/>
  <p:tag name="KSO_WM_TEMPLATE_MASTER_TYPE" val="0"/>
  <p:tag name="KSO_WM_TEMPLATE_COLOR_TYPE" val="0"/>
  <p:tag name="KSO_WM_SLIDE_ITEM_CNT" val="2"/>
  <p:tag name="KSO_WM_SLIDE_INDEX" val="1"/>
  <p:tag name="KSO_WM_TAG_VERSION" val="3.0"/>
  <p:tag name="KSO_WM_BEAUTIFY_FLAG" val="#wm#"/>
  <p:tag name="KSO_WM_TEMPLATE_CATEGORY" val="diagram"/>
  <p:tag name="KSO_WM_TEMPLATE_INDEX" val="20233010"/>
  <p:tag name="KSO_WM_SLIDE_TYPE" val="text"/>
  <p:tag name="KSO_WM_SLIDE_SUBTYPE" val="diag"/>
  <p:tag name="KSO_WM_SLIDE_SIZE" val="752.293*328.127"/>
  <p:tag name="KSO_WM_SLIDE_POSITION" val="120.305*137.678"/>
  <p:tag name="KSO_WM_SLIDE_LAYOUT" val="a_l"/>
  <p:tag name="KSO_WM_SLIDE_LAYOUT_CNT" val="1_1"/>
  <p:tag name="KSO_WM_SPECIAL_SOURCE" val="bdnull"/>
  <p:tag name="KSO_WM_DIAGRAM_GROUP_CODE" val="l1-1"/>
  <p:tag name="KSO_WM_SLIDE_DIAGTYPE" val="l"/>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3205_1*a*1"/>
  <p:tag name="KSO_WM_TEMPLATE_CATEGORY" val="diagram"/>
  <p:tag name="KSO_WM_TEMPLATE_INDEX" val="20233205"/>
  <p:tag name="KSO_WM_UNIT_LAYERLEVEL" val="1"/>
  <p:tag name="KSO_WM_TAG_VERSION" val="3.0"/>
  <p:tag name="KSO_WM_BEAUTIFY_FLAG" val="#wm#"/>
  <p:tag name="KSO_WM_UNIT_ISCONTENTSTITLE" val="0"/>
  <p:tag name="KSO_WM_UNIT_ISNUMDGMTITLE" val="0"/>
  <p:tag name="KSO_WM_UNIT_NOCLEAR" val="0"/>
  <p:tag name="KSO_WM_UNIT_VALUE" val="29"/>
  <p:tag name="KSO_WM_UNIT_TYPE" val="a"/>
  <p:tag name="KSO_WM_UNIT_INDEX" val="1"/>
  <p:tag name="KSO_WM_UNIT_PRESET_TEXT" val="单击此处添加标题"/>
  <p:tag name="KSO_WM_UNIT_TEXT_FILL_FORE_SCHEMECOLOR_INDEX" val="13"/>
  <p:tag name="KSO_WM_UNIT_TEXT_FILL_TYPE" val="1"/>
  <p:tag name="KSO_WM_UNIT_USESOURCEFORMAT_APPLY" val="1"/>
</p:tagLst>
</file>

<file path=ppt/tags/tag107.xml><?xml version="1.0" encoding="utf-8"?>
<p:tagLst xmlns:p="http://schemas.openxmlformats.org/presentationml/2006/main">
  <p:tag name="KSO_WM_BEAUTIFY_FLAG" val="#wm#"/>
  <p:tag name="KSO_WM_DIAGRAM_VIRTUALLY_FRAME" val="{&quot;height&quot;:396.9901574803149,&quot;left&quot;:84.92547854446056,&quot;top&quot;:136.8764566929134,&quot;width&quot;:846.5499877929688}"/>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33205_1*l_h_i*1_2_1"/>
  <p:tag name="KSO_WM_TEMPLATE_CATEGORY" val="diagram"/>
  <p:tag name="KSO_WM_TEMPLATE_INDEX" val="20233205"/>
  <p:tag name="KSO_WM_UNIT_LAYERLEVEL" val="1_1_1"/>
  <p:tag name="KSO_WM_TAG_VERSION" val="3.0"/>
  <p:tag name="KSO_WM_DIAGRAM_MAX_ITEMCNT" val="4"/>
  <p:tag name="KSO_WM_DIAGRAM_MIN_ITEMCNT" val="2"/>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UNIT_LINE_FILL_TYPE" val="2"/>
  <p:tag name="KSO_WM_UNIT_TEXT_FILL_FORE_SCHEMECOLOR_INDEX" val="2"/>
  <p:tag name="KSO_WM_UNIT_TEXT_FILL_TYPE" val="1"/>
  <p:tag name="KSO_WM_UNIT_USESOURCEFORMAT_APPLY" val="1"/>
</p:tagLst>
</file>

<file path=ppt/tags/tag108.xml><?xml version="1.0" encoding="utf-8"?>
<p:tagLst xmlns:p="http://schemas.openxmlformats.org/presentationml/2006/main">
  <p:tag name="KSO_WM_BEAUTIFY_FLAG" val="#wm#"/>
  <p:tag name="KSO_WM_DIAGRAM_VIRTUALLY_FRAME" val="{&quot;height&quot;:396.9901574803149,&quot;left&quot;:84.92547854446056,&quot;top&quot;:136.8764566929134,&quot;width&quot;:846.5499877929688}"/>
  <p:tag name="KSO_WM_DIAGRAM_VERSION" val="3"/>
  <p:tag name="KSO_WM_DIAGRAM_COLOR_TRICK" val="1"/>
  <p:tag name="KSO_WM_DIAGRAM_COLOR_TEXT_CAN_REMOVE" val="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33205_1*l_h_f*1_2_1"/>
  <p:tag name="KSO_WM_TEMPLATE_CATEGORY" val="diagram"/>
  <p:tag name="KSO_WM_TEMPLATE_INDEX" val="20233205"/>
  <p:tag name="KSO_WM_UNIT_LAYERLEVEL" val="1_1_1"/>
  <p:tag name="KSO_WM_TAG_VERSION" val="3.0"/>
  <p:tag name="KSO_WM_UNIT_VALUE" val="136"/>
  <p:tag name="KSO_WM_DIAGRAM_MAX_ITEMCNT" val="4"/>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单击此处添加文本具体内容"/>
  <p:tag name="KSO_WM_UNIT_TEXT_FILL_FORE_SCHEMECOLOR_INDEX" val="1"/>
  <p:tag name="KSO_WM_UNIT_TEXT_FILL_TYPE" val="1"/>
  <p:tag name="KSO_WM_UNIT_USESOURCEFORMAT_APPLY" val="1"/>
</p:tagLst>
</file>

<file path=ppt/tags/tag109.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2_1"/>
  <p:tag name="KSO_WM_UNIT_ID" val="diagram20233205_1*l_h_a*1_2_1"/>
  <p:tag name="KSO_WM_TEMPLATE_CATEGORY" val="diagram"/>
  <p:tag name="KSO_WM_TEMPLATE_INDEX" val="20233205"/>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96.9901574803149,&quot;left&quot;:84.92547854446056,&quot;top&quot;:136.8764566929134,&quot;width&quot;:846.5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项标题"/>
  <p:tag name="KSO_WM_UNIT_TEXT_FILL_FORE_SCHEMECOLOR_INDEX" val="1"/>
  <p:tag name="KSO_WM_UNIT_TEXT_FILL_TYPE" val="1"/>
  <p:tag name="KSO_WM_UNIT_USESOURCEFORMAT_APPLY" val="1"/>
</p:tagLst>
</file>

<file path=ppt/tags/tag11.xml><?xml version="1.0" encoding="utf-8"?>
<p:tagLst xmlns:p="http://schemas.openxmlformats.org/presentationml/2006/main">
  <p:tag name="MH" val="20160830110146"/>
  <p:tag name="MH_LIBRARY" val="CONTENTS"/>
  <p:tag name="MH_TYPE" val="OTHERS"/>
  <p:tag name="ID" val="553512"/>
</p:tagLst>
</file>

<file path=ppt/tags/tag110.xml><?xml version="1.0" encoding="utf-8"?>
<p:tagLst xmlns:p="http://schemas.openxmlformats.org/presentationml/2006/main">
  <p:tag name="KSO_WM_BEAUTIFY_FLAG" val="#wm#"/>
  <p:tag name="KSO_WM_DIAGRAM_VIRTUALLY_FRAME" val="{&quot;height&quot;:396.9901574803149,&quot;left&quot;:84.92547854446056,&quot;top&quot;:136.8764566929134,&quot;width&quot;:846.5499877929688}"/>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33205_1*l_h_i*1_2_2"/>
  <p:tag name="KSO_WM_TEMPLATE_CATEGORY" val="diagram"/>
  <p:tag name="KSO_WM_TEMPLATE_INDEX" val="20233205"/>
  <p:tag name="KSO_WM_UNIT_LAYERLEVEL" val="1_1_1"/>
  <p:tag name="KSO_WM_TAG_VERSION" val="3.0"/>
  <p:tag name="KSO_WM_DIAGRAM_MAX_ITEMCNT" val="4"/>
  <p:tag name="KSO_WM_DIAGRAM_MIN_ITEMCNT" val="2"/>
  <p:tag name="KSO_WM_DIAGRAM_COLOR_MATCH_VALUE" val="{&quot;shape&quot;:{&quot;fill&quot;:{&quot;solid&quot;:{&quot;brightness&quot;:0,&quot;colorType&quot;:1,&quot;foreColorIndex&quot;:5,&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TEXT_FILL_FORE_SCHEMECOLOR_INDEX" val="2"/>
  <p:tag name="KSO_WM_UNIT_TEXT_FILL_TYPE" val="1"/>
  <p:tag name="KSO_WM_UNIT_USESOURCEFORMAT_APPLY" val="1"/>
</p:tagLst>
</file>

<file path=ppt/tags/tag111.xml><?xml version="1.0" encoding="utf-8"?>
<p:tagLst xmlns:p="http://schemas.openxmlformats.org/presentationml/2006/main">
  <p:tag name="KSO_WM_DIAGRAM_VIRTUALLY_FRAME" val="{&quot;height&quot;:396.9901574803149,&quot;left&quot;:84.92547854446056,&quot;top&quot;:136.8764566929134,&quot;width&quot;:846.5499877929688}"/>
  <p:tag name="KSO_WM_BEAUTIFY_FLAG" val="#wm#"/>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33205_1*l_h_i*1_2_3"/>
  <p:tag name="KSO_WM_TEMPLATE_CATEGORY" val="diagram"/>
  <p:tag name="KSO_WM_TEMPLATE_INDEX" val="20233205"/>
  <p:tag name="KSO_WM_UNIT_LAYERLEVEL" val="1_1_1"/>
  <p:tag name="KSO_WM_TAG_VERSION" val="3.0"/>
  <p:tag name="KSO_WM_DIAGRAM_MAX_ITEMCNT" val="4"/>
  <p:tag name="KSO_WM_DIAGRAM_MIN_ITEMCNT" val="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TEXT_FILL_FORE_SCHEMECOLOR_INDEX" val="2"/>
  <p:tag name="KSO_WM_UNIT_TEXT_FILL_TYPE" val="1"/>
  <p:tag name="KSO_WM_UNIT_USESOURCEFORMAT_APPLY" val="1"/>
</p:tagLst>
</file>

<file path=ppt/tags/tag112.xml><?xml version="1.0" encoding="utf-8"?>
<p:tagLst xmlns:p="http://schemas.openxmlformats.org/presentationml/2006/main">
  <p:tag name="KSO_WM_DIAGRAM_VIRTUALLY_FRAME" val="{&quot;height&quot;:396.9901574803149,&quot;left&quot;:84.92547854446056,&quot;top&quot;:136.8764566929134,&quot;width&quot;:846.5499877929688}"/>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33205_1*l_h_i*1_1_1"/>
  <p:tag name="KSO_WM_TEMPLATE_CATEGORY" val="diagram"/>
  <p:tag name="KSO_WM_TEMPLATE_INDEX" val="20233205"/>
  <p:tag name="KSO_WM_UNIT_LAYERLEVEL" val="1_1_1"/>
  <p:tag name="KSO_WM_TAG_VERSION" val="3.0"/>
  <p:tag name="KSO_WM_BEAUTIFY_FLAG" val="#wm#"/>
  <p:tag name="KSO_WM_DIAGRAM_MAX_ITEMCNT" val="4"/>
  <p:tag name="KSO_WM_DIAGRAM_MIN_ITEMCNT" val="2"/>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UNIT_LINE_FILL_TYPE" val="2"/>
  <p:tag name="KSO_WM_UNIT_TEXT_FILL_FORE_SCHEMECOLOR_INDEX" val="2"/>
  <p:tag name="KSO_WM_UNIT_TEXT_FILL_TYPE" val="1"/>
  <p:tag name="KSO_WM_UNIT_USESOURCEFORMAT_APPLY" val="1"/>
</p:tagLst>
</file>

<file path=ppt/tags/tag113.xml><?xml version="1.0" encoding="utf-8"?>
<p:tagLst xmlns:p="http://schemas.openxmlformats.org/presentationml/2006/main">
  <p:tag name="KSO_WM_BEAUTIFY_FLAG" val="#wm#"/>
  <p:tag name="KSO_WM_DIAGRAM_VIRTUALLY_FRAME" val="{&quot;height&quot;:396.9901574803149,&quot;left&quot;:84.92547854446056,&quot;top&quot;:136.8764566929134,&quot;width&quot;:846.5499877929688}"/>
  <p:tag name="KSO_WM_DIAGRAM_VERSION" val="3"/>
  <p:tag name="KSO_WM_DIAGRAM_COLOR_TRICK" val="1"/>
  <p:tag name="KSO_WM_DIAGRAM_COLOR_TEXT_CAN_REMOVE" val="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3205_1*l_h_f*1_1_1"/>
  <p:tag name="KSO_WM_TEMPLATE_CATEGORY" val="diagram"/>
  <p:tag name="KSO_WM_TEMPLATE_INDEX" val="20233205"/>
  <p:tag name="KSO_WM_UNIT_LAYERLEVEL" val="1_1_1"/>
  <p:tag name="KSO_WM_TAG_VERSION" val="3.0"/>
  <p:tag name="KSO_WM_UNIT_VALUE" val="136"/>
  <p:tag name="KSO_WM_DIAGRAM_MAX_ITEMCNT" val="4"/>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单击此处添加文本具体内容"/>
  <p:tag name="KSO_WM_UNIT_TEXT_FILL_FORE_SCHEMECOLOR_INDEX" val="1"/>
  <p:tag name="KSO_WM_UNIT_TEXT_FILL_TYPE" val="1"/>
  <p:tag name="KSO_WM_UNIT_USESOURCEFORMAT_APPLY" val="1"/>
</p:tagLst>
</file>

<file path=ppt/tags/tag114.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1_1"/>
  <p:tag name="KSO_WM_UNIT_ID" val="diagram20233205_1*l_h_a*1_1_1"/>
  <p:tag name="KSO_WM_TEMPLATE_CATEGORY" val="diagram"/>
  <p:tag name="KSO_WM_TEMPLATE_INDEX" val="20233205"/>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96.9901574803149,&quot;left&quot;:84.92547854446056,&quot;top&quot;:136.8764566929134,&quot;width&quot;:846.5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项标题"/>
  <p:tag name="KSO_WM_UNIT_TEXT_FILL_FORE_SCHEMECOLOR_INDEX" val="1"/>
  <p:tag name="KSO_WM_UNIT_TEXT_FILL_TYPE" val="1"/>
  <p:tag name="KSO_WM_UNIT_USESOURCEFORMAT_APPLY" val="1"/>
</p:tagLst>
</file>

<file path=ppt/tags/tag115.xml><?xml version="1.0" encoding="utf-8"?>
<p:tagLst xmlns:p="http://schemas.openxmlformats.org/presentationml/2006/main">
  <p:tag name="KSO_WM_DIAGRAM_VIRTUALLY_FRAME" val="{&quot;height&quot;:396.9901574803149,&quot;left&quot;:84.92547854446056,&quot;top&quot;:136.8764566929134,&quot;width&quot;:846.5499877929688}"/>
  <p:tag name="KSO_WM_BEAUTIFY_FLAG" val="#wm#"/>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33205_1*l_h_i*1_2_4"/>
  <p:tag name="KSO_WM_TEMPLATE_CATEGORY" val="diagram"/>
  <p:tag name="KSO_WM_TEMPLATE_INDEX" val="20233205"/>
  <p:tag name="KSO_WM_UNIT_LAYERLEVEL" val="1_1_1"/>
  <p:tag name="KSO_WM_TAG_VERSION" val="3.0"/>
  <p:tag name="KSO_WM_DIAGRAM_MAX_ITEMCNT" val="4"/>
  <p:tag name="KSO_WM_DIAGRAM_MIN_ITEMCNT" val="2"/>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UNIT_LINE_FILL_TYPE" val="2"/>
  <p:tag name="KSO_WM_UNIT_USESOURCEFORMAT_APPLY" val="1"/>
</p:tagLst>
</file>

<file path=ppt/tags/tag116.xml><?xml version="1.0" encoding="utf-8"?>
<p:tagLst xmlns:p="http://schemas.openxmlformats.org/presentationml/2006/main">
  <p:tag name="KSO_WM_DIAGRAM_VIRTUALLY_FRAME" val="{&quot;height&quot;:396.9901574803149,&quot;left&quot;:84.92547854446056,&quot;top&quot;:136.8764566929134,&quot;width&quot;:846.5499877929688}"/>
  <p:tag name="KSO_WM_BEAUTIFY_FLAG" val="#wm#"/>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33205_1*l_h_i*1_1_4"/>
  <p:tag name="KSO_WM_TEMPLATE_CATEGORY" val="diagram"/>
  <p:tag name="KSO_WM_TEMPLATE_INDEX" val="20233205"/>
  <p:tag name="KSO_WM_UNIT_LAYERLEVEL" val="1_1_1"/>
  <p:tag name="KSO_WM_TAG_VERSION" val="3.0"/>
  <p:tag name="KSO_WM_DIAGRAM_MAX_ITEMCNT" val="4"/>
  <p:tag name="KSO_WM_DIAGRAM_MIN_ITEMCNT" val="2"/>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UNIT_LINE_FILL_TYPE" val="2"/>
  <p:tag name="KSO_WM_UNIT_USESOURCEFORMAT_APPLY" val="1"/>
</p:tagLst>
</file>

<file path=ppt/tags/tag117.xml><?xml version="1.0" encoding="utf-8"?>
<p:tagLst xmlns:p="http://schemas.openxmlformats.org/presentationml/2006/main">
  <p:tag name="KSO_WM_BEAUTIFY_FLAG" val="#wm#"/>
  <p:tag name="KSO_WM_DIAGRAM_VIRTUALLY_FRAME" val="{&quot;height&quot;:396.9901574803149,&quot;left&quot;:84.92547854446056,&quot;top&quot;:136.8764566929134,&quot;width&quot;:846.5499877929688}"/>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33205_1*l_h_i*1_1_2"/>
  <p:tag name="KSO_WM_TEMPLATE_CATEGORY" val="diagram"/>
  <p:tag name="KSO_WM_TEMPLATE_INDEX" val="20233205"/>
  <p:tag name="KSO_WM_UNIT_LAYERLEVEL" val="1_1_1"/>
  <p:tag name="KSO_WM_TAG_VERSION" val="3.0"/>
  <p:tag name="KSO_WM_DIAGRAM_MAX_ITEMCNT" val="4"/>
  <p:tag name="KSO_WM_DIAGRAM_MIN_ITEMCNT" val="2"/>
  <p:tag name="KSO_WM_DIAGRAM_COLOR_MATCH_VALUE" val="{&quot;shape&quot;:{&quot;fill&quot;:{&quot;solid&quot;:{&quot;brightness&quot;:0,&quot;colorType&quot;:1,&quot;foreColorIndex&quot;:5,&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TEXT_FILL_FORE_SCHEMECOLOR_INDEX" val="2"/>
  <p:tag name="KSO_WM_UNIT_TEXT_FILL_TYPE" val="1"/>
  <p:tag name="KSO_WM_UNIT_USESOURCEFORMAT_APPLY" val="1"/>
</p:tagLst>
</file>

<file path=ppt/tags/tag118.xml><?xml version="1.0" encoding="utf-8"?>
<p:tagLst xmlns:p="http://schemas.openxmlformats.org/presentationml/2006/main">
  <p:tag name="KSO_WM_DIAGRAM_VIRTUALLY_FRAME" val="{&quot;height&quot;:396.9901574803149,&quot;left&quot;:84.92547854446056,&quot;top&quot;:136.8764566929134,&quot;width&quot;:846.5499877929688}"/>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33205_1*l_h_i*1_1_3"/>
  <p:tag name="KSO_WM_TEMPLATE_CATEGORY" val="diagram"/>
  <p:tag name="KSO_WM_TEMPLATE_INDEX" val="20233205"/>
  <p:tag name="KSO_WM_UNIT_LAYERLEVEL" val="1_1_1"/>
  <p:tag name="KSO_WM_TAG_VERSION" val="3.0"/>
  <p:tag name="KSO_WM_BEAUTIFY_FLAG" val="#wm#"/>
  <p:tag name="KSO_WM_DIAGRAM_MAX_ITEMCNT" val="4"/>
  <p:tag name="KSO_WM_DIAGRAM_MIN_ITEMCNT" val="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TEXT_FILL_FORE_SCHEMECOLOR_INDEX" val="2"/>
  <p:tag name="KSO_WM_UNIT_TEXT_FILL_TYPE" val="1"/>
  <p:tag name="KSO_WM_UNIT_USESOURCEFORMAT_APPLY" val="1"/>
</p:tagLst>
</file>

<file path=ppt/tags/tag119.xml><?xml version="1.0" encoding="utf-8"?>
<p:tagLst xmlns:p="http://schemas.openxmlformats.org/presentationml/2006/main">
  <p:tag name="KSO_WM_DIAGRAM_VIRTUALLY_FRAME" val="{&quot;height&quot;:396.9901574803149,&quot;left&quot;:84.92547854446056,&quot;top&quot;:136.8764566929134,&quot;width&quot;:846.5499877929688}"/>
  <p:tag name="KSO_WM_DIAGRAM_VERSION" val="3"/>
  <p:tag name="KSO_WM_DIAGRAM_COLOR_TRICK" val="1"/>
  <p:tag name="KSO_WM_DIAGRAM_COLOR_TEXT_CAN_REMOVE" val="n"/>
  <p:tag name="KSO_WM_UNIT_VALUE" val="90*77"/>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33205_1*l_h_x*1_1_1"/>
  <p:tag name="KSO_WM_TEMPLATE_CATEGORY" val="diagram"/>
  <p:tag name="KSO_WM_TEMPLATE_INDEX" val="20233205"/>
  <p:tag name="KSO_WM_UNIT_LAYERLEVEL" val="1_1_1"/>
  <p:tag name="KSO_WM_TAG_VERSION" val="3.0"/>
  <p:tag name="KSO_WM_BEAUTIFY_FLAG" val="#wm#"/>
  <p:tag name="KSO_WM_DIAGRAM_MAX_ITEMCNT" val="4"/>
  <p:tag name="KSO_WM_DIAGRAM_MIN_ITEMCNT" val="2"/>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FILL_TYPE" val="1"/>
  <p:tag name="KSO_WM_UNIT_FILL_FORE_SCHEMECOLOR_INDEX" val="14"/>
  <p:tag name="KSO_WM_UNIT_FILL_FORE_SCHEMECOLOR_INDEX_BRIGHTNESS" val="0"/>
  <p:tag name="KSO_WM_UNIT_USESOURCEFORMAT_APPLY" val="1"/>
</p:tagLst>
</file>

<file path=ppt/tags/tag12.xml><?xml version="1.0" encoding="utf-8"?>
<p:tagLst xmlns:p="http://schemas.openxmlformats.org/presentationml/2006/main">
  <p:tag name="MH" val="20160830110146"/>
  <p:tag name="MH_LIBRARY" val="CONTENTS"/>
  <p:tag name="MH_TYPE" val="OTHERS"/>
  <p:tag name="ID" val="553512"/>
</p:tagLst>
</file>

<file path=ppt/tags/tag120.xml><?xml version="1.0" encoding="utf-8"?>
<p:tagLst xmlns:p="http://schemas.openxmlformats.org/presentationml/2006/main">
  <p:tag name="KSO_WM_DIAGRAM_VIRTUALLY_FRAME" val="{&quot;height&quot;:396.9901574803149,&quot;left&quot;:84.92547854446056,&quot;top&quot;:136.8764566929134,&quot;width&quot;:846.5499877929688}"/>
  <p:tag name="KSO_WM_DIAGRAM_VERSION" val="3"/>
  <p:tag name="KSO_WM_DIAGRAM_COLOR_TRICK" val="1"/>
  <p:tag name="KSO_WM_DIAGRAM_COLOR_TEXT_CAN_REMOVE" val="n"/>
  <p:tag name="KSO_WM_UNIT_VALUE" val="90*85"/>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33205_1*l_h_x*1_2_1"/>
  <p:tag name="KSO_WM_TEMPLATE_CATEGORY" val="diagram"/>
  <p:tag name="KSO_WM_TEMPLATE_INDEX" val="20233205"/>
  <p:tag name="KSO_WM_UNIT_LAYERLEVEL" val="1_1_1"/>
  <p:tag name="KSO_WM_TAG_VERSION" val="3.0"/>
  <p:tag name="KSO_WM_BEAUTIFY_FLAG" val="#wm#"/>
  <p:tag name="KSO_WM_DIAGRAM_MAX_ITEMCNT" val="4"/>
  <p:tag name="KSO_WM_DIAGRAM_MIN_ITEMCNT" val="2"/>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FILL_TYPE" val="1"/>
  <p:tag name="KSO_WM_UNIT_FILL_FORE_SCHEMECOLOR_INDEX" val="14"/>
  <p:tag name="KSO_WM_UNIT_FILL_FORE_SCHEMECOLOR_INDEX_BRIGHTNESS" val="0"/>
  <p:tag name="KSO_WM_UNIT_USESOURCEFORMAT_APPLY" val="1"/>
</p:tagLst>
</file>

<file path=ppt/tags/tag121.xml><?xml version="1.0" encoding="utf-8"?>
<p:tagLst xmlns:p="http://schemas.openxmlformats.org/presentationml/2006/main">
  <p:tag name="KSO_WM_SLIDE_ID" val="diagram20233205_1"/>
  <p:tag name="KSO_WM_TEMPLATE_SUBCATEGORY" val="0"/>
  <p:tag name="KSO_WM_TEMPLATE_MASTER_TYPE" val="0"/>
  <p:tag name="KSO_WM_TEMPLATE_COLOR_TYPE" val="0"/>
  <p:tag name="KSO_WM_SLIDE_ITEM_CNT" val="2"/>
  <p:tag name="KSO_WM_SLIDE_INDEX" val="1"/>
  <p:tag name="KSO_WM_TAG_VERSION" val="3.0"/>
  <p:tag name="KSO_WM_BEAUTIFY_FLAG" val="#wm#"/>
  <p:tag name="KSO_WM_TEMPLATE_CATEGORY" val="diagram"/>
  <p:tag name="KSO_WM_TEMPLATE_INDEX" val="20233205"/>
  <p:tag name="KSO_WM_SLIDE_LAYOUT" val="a_l"/>
  <p:tag name="KSO_WM_SLIDE_LAYOUT_CNT" val="1_1"/>
  <p:tag name="KSO_WM_SPECIAL_SOURCE" val="bdnull"/>
  <p:tag name="KSO_WM_SLIDE_TYPE" val="text"/>
  <p:tag name="KSO_WM_SLIDE_SIZE" val="750.9*376.55"/>
  <p:tag name="KSO_WM_SLIDE_POSITION" val="106.4*113.9"/>
  <p:tag name="KSO_WM_ASSIST_SLIDE" val="1"/>
  <p:tag name="KSO_WM_SLIDE_SUBTYPE" val="diag"/>
  <p:tag name="KSO_WM_DIAGRAM_GROUP_CODE" val="l1-1"/>
  <p:tag name="KSO_WM_SLIDE_DIAGTYPE" val="l"/>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3205_1*a*1"/>
  <p:tag name="KSO_WM_TEMPLATE_CATEGORY" val="diagram"/>
  <p:tag name="KSO_WM_TEMPLATE_INDEX" val="20233205"/>
  <p:tag name="KSO_WM_UNIT_LAYERLEVEL" val="1"/>
  <p:tag name="KSO_WM_TAG_VERSION" val="3.0"/>
  <p:tag name="KSO_WM_BEAUTIFY_FLAG" val="#wm#"/>
  <p:tag name="KSO_WM_UNIT_ISCONTENTSTITLE" val="0"/>
  <p:tag name="KSO_WM_UNIT_ISNUMDGMTITLE" val="0"/>
  <p:tag name="KSO_WM_UNIT_NOCLEAR" val="0"/>
  <p:tag name="KSO_WM_UNIT_VALUE" val="29"/>
  <p:tag name="KSO_WM_UNIT_TYPE" val="a"/>
  <p:tag name="KSO_WM_UNIT_INDEX" val="1"/>
  <p:tag name="KSO_WM_UNIT_PRESET_TEXT" val="单击此处添加标题"/>
  <p:tag name="KSO_WM_UNIT_TEXT_FILL_FORE_SCHEMECOLOR_INDEX" val="13"/>
  <p:tag name="KSO_WM_UNIT_TEXT_FILL_TYPE" val="1"/>
  <p:tag name="KSO_WM_UNIT_USESOURCEFORMAT_APPLY" val="1"/>
</p:tagLst>
</file>

<file path=ppt/tags/tag123.xml><?xml version="1.0" encoding="utf-8"?>
<p:tagLst xmlns:p="http://schemas.openxmlformats.org/presentationml/2006/main">
  <p:tag name="KSO_WM_BEAUTIFY_FLAG" val="#wm#"/>
  <p:tag name="KSO_WM_DIAGRAM_VIRTUALLY_FRAME" val="{&quot;height&quot;:396.9901574803149,&quot;left&quot;:84.92547854446056,&quot;top&quot;:136.8764566929134,&quot;width&quot;:846.5499877929688}"/>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33205_1*l_h_i*1_2_1"/>
  <p:tag name="KSO_WM_TEMPLATE_CATEGORY" val="diagram"/>
  <p:tag name="KSO_WM_TEMPLATE_INDEX" val="20233205"/>
  <p:tag name="KSO_WM_UNIT_LAYERLEVEL" val="1_1_1"/>
  <p:tag name="KSO_WM_TAG_VERSION" val="3.0"/>
  <p:tag name="KSO_WM_DIAGRAM_MAX_ITEMCNT" val="4"/>
  <p:tag name="KSO_WM_DIAGRAM_MIN_ITEMCNT" val="2"/>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UNIT_LINE_FILL_TYPE" val="2"/>
  <p:tag name="KSO_WM_UNIT_TEXT_FILL_FORE_SCHEMECOLOR_INDEX" val="2"/>
  <p:tag name="KSO_WM_UNIT_TEXT_FILL_TYPE" val="1"/>
  <p:tag name="KSO_WM_UNIT_USESOURCEFORMAT_APPLY" val="1"/>
</p:tagLst>
</file>

<file path=ppt/tags/tag124.xml><?xml version="1.0" encoding="utf-8"?>
<p:tagLst xmlns:p="http://schemas.openxmlformats.org/presentationml/2006/main">
  <p:tag name="KSO_WM_BEAUTIFY_FLAG" val="#wm#"/>
  <p:tag name="KSO_WM_DIAGRAM_VIRTUALLY_FRAME" val="{&quot;height&quot;:396.9901574803149,&quot;left&quot;:84.92547854446056,&quot;top&quot;:136.8764566929134,&quot;width&quot;:846.5499877929688}"/>
  <p:tag name="KSO_WM_DIAGRAM_VERSION" val="3"/>
  <p:tag name="KSO_WM_DIAGRAM_COLOR_TRICK" val="1"/>
  <p:tag name="KSO_WM_DIAGRAM_COLOR_TEXT_CAN_REMOVE" val="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33205_1*l_h_f*1_2_1"/>
  <p:tag name="KSO_WM_TEMPLATE_CATEGORY" val="diagram"/>
  <p:tag name="KSO_WM_TEMPLATE_INDEX" val="20233205"/>
  <p:tag name="KSO_WM_UNIT_LAYERLEVEL" val="1_1_1"/>
  <p:tag name="KSO_WM_TAG_VERSION" val="3.0"/>
  <p:tag name="KSO_WM_UNIT_VALUE" val="136"/>
  <p:tag name="KSO_WM_DIAGRAM_MAX_ITEMCNT" val="4"/>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单击此处添加文本具体内容"/>
  <p:tag name="KSO_WM_UNIT_TEXT_FILL_FORE_SCHEMECOLOR_INDEX" val="1"/>
  <p:tag name="KSO_WM_UNIT_TEXT_FILL_TYPE" val="1"/>
  <p:tag name="KSO_WM_UNIT_USESOURCEFORMAT_APPLY" val="1"/>
</p:tagLst>
</file>

<file path=ppt/tags/tag12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2_1"/>
  <p:tag name="KSO_WM_UNIT_ID" val="diagram20233205_1*l_h_a*1_2_1"/>
  <p:tag name="KSO_WM_TEMPLATE_CATEGORY" val="diagram"/>
  <p:tag name="KSO_WM_TEMPLATE_INDEX" val="20233205"/>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96.9901574803149,&quot;left&quot;:84.92547854446056,&quot;top&quot;:136.8764566929134,&quot;width&quot;:846.5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项标题"/>
  <p:tag name="KSO_WM_UNIT_TEXT_FILL_FORE_SCHEMECOLOR_INDEX" val="1"/>
  <p:tag name="KSO_WM_UNIT_TEXT_FILL_TYPE" val="1"/>
  <p:tag name="KSO_WM_UNIT_USESOURCEFORMAT_APPLY" val="1"/>
</p:tagLst>
</file>

<file path=ppt/tags/tag126.xml><?xml version="1.0" encoding="utf-8"?>
<p:tagLst xmlns:p="http://schemas.openxmlformats.org/presentationml/2006/main">
  <p:tag name="KSO_WM_BEAUTIFY_FLAG" val="#wm#"/>
  <p:tag name="KSO_WM_DIAGRAM_VIRTUALLY_FRAME" val="{&quot;height&quot;:396.9901574803149,&quot;left&quot;:84.92547854446056,&quot;top&quot;:136.8764566929134,&quot;width&quot;:846.5499877929688}"/>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33205_1*l_h_i*1_2_2"/>
  <p:tag name="KSO_WM_TEMPLATE_CATEGORY" val="diagram"/>
  <p:tag name="KSO_WM_TEMPLATE_INDEX" val="20233205"/>
  <p:tag name="KSO_WM_UNIT_LAYERLEVEL" val="1_1_1"/>
  <p:tag name="KSO_WM_TAG_VERSION" val="3.0"/>
  <p:tag name="KSO_WM_DIAGRAM_MAX_ITEMCNT" val="4"/>
  <p:tag name="KSO_WM_DIAGRAM_MIN_ITEMCNT" val="2"/>
  <p:tag name="KSO_WM_DIAGRAM_COLOR_MATCH_VALUE" val="{&quot;shape&quot;:{&quot;fill&quot;:{&quot;solid&quot;:{&quot;brightness&quot;:0,&quot;colorType&quot;:1,&quot;foreColorIndex&quot;:5,&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TEXT_FILL_FORE_SCHEMECOLOR_INDEX" val="2"/>
  <p:tag name="KSO_WM_UNIT_TEXT_FILL_TYPE" val="1"/>
  <p:tag name="KSO_WM_UNIT_USESOURCEFORMAT_APPLY" val="1"/>
</p:tagLst>
</file>

<file path=ppt/tags/tag127.xml><?xml version="1.0" encoding="utf-8"?>
<p:tagLst xmlns:p="http://schemas.openxmlformats.org/presentationml/2006/main">
  <p:tag name="KSO_WM_DIAGRAM_VIRTUALLY_FRAME" val="{&quot;height&quot;:396.9901574803149,&quot;left&quot;:84.92547854446056,&quot;top&quot;:136.8764566929134,&quot;width&quot;:846.5499877929688}"/>
  <p:tag name="KSO_WM_BEAUTIFY_FLAG" val="#wm#"/>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33205_1*l_h_i*1_2_3"/>
  <p:tag name="KSO_WM_TEMPLATE_CATEGORY" val="diagram"/>
  <p:tag name="KSO_WM_TEMPLATE_INDEX" val="20233205"/>
  <p:tag name="KSO_WM_UNIT_LAYERLEVEL" val="1_1_1"/>
  <p:tag name="KSO_WM_TAG_VERSION" val="3.0"/>
  <p:tag name="KSO_WM_DIAGRAM_MAX_ITEMCNT" val="4"/>
  <p:tag name="KSO_WM_DIAGRAM_MIN_ITEMCNT" val="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TEXT_FILL_FORE_SCHEMECOLOR_INDEX" val="2"/>
  <p:tag name="KSO_WM_UNIT_TEXT_FILL_TYPE" val="1"/>
  <p:tag name="KSO_WM_UNIT_USESOURCEFORMAT_APPLY" val="1"/>
</p:tagLst>
</file>

<file path=ppt/tags/tag128.xml><?xml version="1.0" encoding="utf-8"?>
<p:tagLst xmlns:p="http://schemas.openxmlformats.org/presentationml/2006/main">
  <p:tag name="KSO_WM_DIAGRAM_VIRTUALLY_FRAME" val="{&quot;height&quot;:396.9901574803149,&quot;left&quot;:84.92547854446056,&quot;top&quot;:136.8764566929134,&quot;width&quot;:846.5499877929688}"/>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33205_1*l_h_i*1_1_1"/>
  <p:tag name="KSO_WM_TEMPLATE_CATEGORY" val="diagram"/>
  <p:tag name="KSO_WM_TEMPLATE_INDEX" val="20233205"/>
  <p:tag name="KSO_WM_UNIT_LAYERLEVEL" val="1_1_1"/>
  <p:tag name="KSO_WM_TAG_VERSION" val="3.0"/>
  <p:tag name="KSO_WM_BEAUTIFY_FLAG" val="#wm#"/>
  <p:tag name="KSO_WM_DIAGRAM_MAX_ITEMCNT" val="4"/>
  <p:tag name="KSO_WM_DIAGRAM_MIN_ITEMCNT" val="2"/>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UNIT_LINE_FILL_TYPE" val="2"/>
  <p:tag name="KSO_WM_UNIT_TEXT_FILL_FORE_SCHEMECOLOR_INDEX" val="2"/>
  <p:tag name="KSO_WM_UNIT_TEXT_FILL_TYPE" val="1"/>
  <p:tag name="KSO_WM_UNIT_USESOURCEFORMAT_APPLY" val="1"/>
</p:tagLst>
</file>

<file path=ppt/tags/tag129.xml><?xml version="1.0" encoding="utf-8"?>
<p:tagLst xmlns:p="http://schemas.openxmlformats.org/presentationml/2006/main">
  <p:tag name="KSO_WM_BEAUTIFY_FLAG" val="#wm#"/>
  <p:tag name="KSO_WM_DIAGRAM_VIRTUALLY_FRAME" val="{&quot;height&quot;:396.9901574803149,&quot;left&quot;:84.92547854446056,&quot;top&quot;:136.8764566929134,&quot;width&quot;:846.5499877929688}"/>
  <p:tag name="KSO_WM_DIAGRAM_VERSION" val="3"/>
  <p:tag name="KSO_WM_DIAGRAM_COLOR_TRICK" val="1"/>
  <p:tag name="KSO_WM_DIAGRAM_COLOR_TEXT_CAN_REMOVE" val="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3205_1*l_h_f*1_1_1"/>
  <p:tag name="KSO_WM_TEMPLATE_CATEGORY" val="diagram"/>
  <p:tag name="KSO_WM_TEMPLATE_INDEX" val="20233205"/>
  <p:tag name="KSO_WM_UNIT_LAYERLEVEL" val="1_1_1"/>
  <p:tag name="KSO_WM_TAG_VERSION" val="3.0"/>
  <p:tag name="KSO_WM_UNIT_VALUE" val="136"/>
  <p:tag name="KSO_WM_DIAGRAM_MAX_ITEMCNT" val="4"/>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单击此处添加文本具体内容"/>
  <p:tag name="KSO_WM_UNIT_TEXT_FILL_FORE_SCHEMECOLOR_INDEX" val="1"/>
  <p:tag name="KSO_WM_UNIT_TEXT_FILL_TYPE" val="1"/>
  <p:tag name="KSO_WM_UNIT_USESOURCEFORMAT_APPLY" val="1"/>
</p:tagLst>
</file>

<file path=ppt/tags/tag13.xml><?xml version="1.0" encoding="utf-8"?>
<p:tagLst xmlns:p="http://schemas.openxmlformats.org/presentationml/2006/main">
  <p:tag name="KSO_WM_SLIDE_MODEL_TYPE" val="dynamicNum"/>
</p:tagLst>
</file>

<file path=ppt/tags/tag130.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1_1"/>
  <p:tag name="KSO_WM_UNIT_ID" val="diagram20233205_1*l_h_a*1_1_1"/>
  <p:tag name="KSO_WM_TEMPLATE_CATEGORY" val="diagram"/>
  <p:tag name="KSO_WM_TEMPLATE_INDEX" val="20233205"/>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96.9901574803149,&quot;left&quot;:84.92547854446056,&quot;top&quot;:136.8764566929134,&quot;width&quot;:846.5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项标题"/>
  <p:tag name="KSO_WM_UNIT_TEXT_FILL_FORE_SCHEMECOLOR_INDEX" val="1"/>
  <p:tag name="KSO_WM_UNIT_TEXT_FILL_TYPE" val="1"/>
  <p:tag name="KSO_WM_UNIT_USESOURCEFORMAT_APPLY" val="1"/>
</p:tagLst>
</file>

<file path=ppt/tags/tag131.xml><?xml version="1.0" encoding="utf-8"?>
<p:tagLst xmlns:p="http://schemas.openxmlformats.org/presentationml/2006/main">
  <p:tag name="KSO_WM_DIAGRAM_VIRTUALLY_FRAME" val="{&quot;height&quot;:396.9901574803149,&quot;left&quot;:84.92547854446056,&quot;top&quot;:136.8764566929134,&quot;width&quot;:846.5499877929688}"/>
  <p:tag name="KSO_WM_BEAUTIFY_FLAG" val="#wm#"/>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33205_1*l_h_i*1_2_4"/>
  <p:tag name="KSO_WM_TEMPLATE_CATEGORY" val="diagram"/>
  <p:tag name="KSO_WM_TEMPLATE_INDEX" val="20233205"/>
  <p:tag name="KSO_WM_UNIT_LAYERLEVEL" val="1_1_1"/>
  <p:tag name="KSO_WM_TAG_VERSION" val="3.0"/>
  <p:tag name="KSO_WM_DIAGRAM_MAX_ITEMCNT" val="4"/>
  <p:tag name="KSO_WM_DIAGRAM_MIN_ITEMCNT" val="2"/>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UNIT_LINE_FILL_TYPE" val="2"/>
  <p:tag name="KSO_WM_UNIT_USESOURCEFORMAT_APPLY" val="1"/>
</p:tagLst>
</file>

<file path=ppt/tags/tag132.xml><?xml version="1.0" encoding="utf-8"?>
<p:tagLst xmlns:p="http://schemas.openxmlformats.org/presentationml/2006/main">
  <p:tag name="KSO_WM_DIAGRAM_VIRTUALLY_FRAME" val="{&quot;height&quot;:396.9901574803149,&quot;left&quot;:84.92547854446056,&quot;top&quot;:136.8764566929134,&quot;width&quot;:846.5499877929688}"/>
  <p:tag name="KSO_WM_BEAUTIFY_FLAG" val="#wm#"/>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33205_1*l_h_i*1_1_4"/>
  <p:tag name="KSO_WM_TEMPLATE_CATEGORY" val="diagram"/>
  <p:tag name="KSO_WM_TEMPLATE_INDEX" val="20233205"/>
  <p:tag name="KSO_WM_UNIT_LAYERLEVEL" val="1_1_1"/>
  <p:tag name="KSO_WM_TAG_VERSION" val="3.0"/>
  <p:tag name="KSO_WM_DIAGRAM_MAX_ITEMCNT" val="4"/>
  <p:tag name="KSO_WM_DIAGRAM_MIN_ITEMCNT" val="2"/>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UNIT_LINE_FILL_TYPE" val="2"/>
  <p:tag name="KSO_WM_UNIT_USESOURCEFORMAT_APPLY" val="1"/>
</p:tagLst>
</file>

<file path=ppt/tags/tag133.xml><?xml version="1.0" encoding="utf-8"?>
<p:tagLst xmlns:p="http://schemas.openxmlformats.org/presentationml/2006/main">
  <p:tag name="KSO_WM_BEAUTIFY_FLAG" val="#wm#"/>
  <p:tag name="KSO_WM_DIAGRAM_VIRTUALLY_FRAME" val="{&quot;height&quot;:396.9901574803149,&quot;left&quot;:84.92547854446056,&quot;top&quot;:136.8764566929134,&quot;width&quot;:846.5499877929688}"/>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33205_1*l_h_i*1_1_2"/>
  <p:tag name="KSO_WM_TEMPLATE_CATEGORY" val="diagram"/>
  <p:tag name="KSO_WM_TEMPLATE_INDEX" val="20233205"/>
  <p:tag name="KSO_WM_UNIT_LAYERLEVEL" val="1_1_1"/>
  <p:tag name="KSO_WM_TAG_VERSION" val="3.0"/>
  <p:tag name="KSO_WM_DIAGRAM_MAX_ITEMCNT" val="4"/>
  <p:tag name="KSO_WM_DIAGRAM_MIN_ITEMCNT" val="2"/>
  <p:tag name="KSO_WM_DIAGRAM_COLOR_MATCH_VALUE" val="{&quot;shape&quot;:{&quot;fill&quot;:{&quot;solid&quot;:{&quot;brightness&quot;:0,&quot;colorType&quot;:1,&quot;foreColorIndex&quot;:5,&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TEXT_FILL_FORE_SCHEMECOLOR_INDEX" val="2"/>
  <p:tag name="KSO_WM_UNIT_TEXT_FILL_TYPE" val="1"/>
  <p:tag name="KSO_WM_UNIT_USESOURCEFORMAT_APPLY" val="1"/>
</p:tagLst>
</file>

<file path=ppt/tags/tag134.xml><?xml version="1.0" encoding="utf-8"?>
<p:tagLst xmlns:p="http://schemas.openxmlformats.org/presentationml/2006/main">
  <p:tag name="KSO_WM_DIAGRAM_VIRTUALLY_FRAME" val="{&quot;height&quot;:396.9901574803149,&quot;left&quot;:84.92547854446056,&quot;top&quot;:136.8764566929134,&quot;width&quot;:846.5499877929688}"/>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33205_1*l_h_i*1_1_3"/>
  <p:tag name="KSO_WM_TEMPLATE_CATEGORY" val="diagram"/>
  <p:tag name="KSO_WM_TEMPLATE_INDEX" val="20233205"/>
  <p:tag name="KSO_WM_UNIT_LAYERLEVEL" val="1_1_1"/>
  <p:tag name="KSO_WM_TAG_VERSION" val="3.0"/>
  <p:tag name="KSO_WM_BEAUTIFY_FLAG" val="#wm#"/>
  <p:tag name="KSO_WM_DIAGRAM_MAX_ITEMCNT" val="4"/>
  <p:tag name="KSO_WM_DIAGRAM_MIN_ITEMCNT" val="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TEXT_FILL_FORE_SCHEMECOLOR_INDEX" val="2"/>
  <p:tag name="KSO_WM_UNIT_TEXT_FILL_TYPE" val="1"/>
  <p:tag name="KSO_WM_UNIT_USESOURCEFORMAT_APPLY" val="1"/>
</p:tagLst>
</file>

<file path=ppt/tags/tag135.xml><?xml version="1.0" encoding="utf-8"?>
<p:tagLst xmlns:p="http://schemas.openxmlformats.org/presentationml/2006/main">
  <p:tag name="KSO_WM_DIAGRAM_VIRTUALLY_FRAME" val="{&quot;height&quot;:396.9901574803149,&quot;left&quot;:84.92547854446056,&quot;top&quot;:136.8764566929134,&quot;width&quot;:846.5499877929688}"/>
  <p:tag name="KSO_WM_DIAGRAM_VERSION" val="3"/>
  <p:tag name="KSO_WM_DIAGRAM_COLOR_TRICK" val="1"/>
  <p:tag name="KSO_WM_DIAGRAM_COLOR_TEXT_CAN_REMOVE" val="n"/>
  <p:tag name="KSO_WM_UNIT_VALUE" val="90*77"/>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33205_1*l_h_x*1_1_1"/>
  <p:tag name="KSO_WM_TEMPLATE_CATEGORY" val="diagram"/>
  <p:tag name="KSO_WM_TEMPLATE_INDEX" val="20233205"/>
  <p:tag name="KSO_WM_UNIT_LAYERLEVEL" val="1_1_1"/>
  <p:tag name="KSO_WM_TAG_VERSION" val="3.0"/>
  <p:tag name="KSO_WM_BEAUTIFY_FLAG" val="#wm#"/>
  <p:tag name="KSO_WM_DIAGRAM_MAX_ITEMCNT" val="4"/>
  <p:tag name="KSO_WM_DIAGRAM_MIN_ITEMCNT" val="2"/>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FILL_TYPE" val="1"/>
  <p:tag name="KSO_WM_UNIT_FILL_FORE_SCHEMECOLOR_INDEX" val="14"/>
  <p:tag name="KSO_WM_UNIT_FILL_FORE_SCHEMECOLOR_INDEX_BRIGHTNESS" val="0"/>
  <p:tag name="KSO_WM_UNIT_USESOURCEFORMAT_APPLY" val="1"/>
</p:tagLst>
</file>

<file path=ppt/tags/tag136.xml><?xml version="1.0" encoding="utf-8"?>
<p:tagLst xmlns:p="http://schemas.openxmlformats.org/presentationml/2006/main">
  <p:tag name="KSO_WM_DIAGRAM_VIRTUALLY_FRAME" val="{&quot;height&quot;:396.9901574803149,&quot;left&quot;:84.92547854446056,&quot;top&quot;:136.8764566929134,&quot;width&quot;:846.5499877929688}"/>
  <p:tag name="KSO_WM_DIAGRAM_VERSION" val="3"/>
  <p:tag name="KSO_WM_DIAGRAM_COLOR_TRICK" val="1"/>
  <p:tag name="KSO_WM_DIAGRAM_COLOR_TEXT_CAN_REMOVE" val="n"/>
  <p:tag name="KSO_WM_UNIT_VALUE" val="90*85"/>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33205_1*l_h_x*1_2_1"/>
  <p:tag name="KSO_WM_TEMPLATE_CATEGORY" val="diagram"/>
  <p:tag name="KSO_WM_TEMPLATE_INDEX" val="20233205"/>
  <p:tag name="KSO_WM_UNIT_LAYERLEVEL" val="1_1_1"/>
  <p:tag name="KSO_WM_TAG_VERSION" val="3.0"/>
  <p:tag name="KSO_WM_BEAUTIFY_FLAG" val="#wm#"/>
  <p:tag name="KSO_WM_DIAGRAM_MAX_ITEMCNT" val="4"/>
  <p:tag name="KSO_WM_DIAGRAM_MIN_ITEMCNT" val="2"/>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FILL_TYPE" val="1"/>
  <p:tag name="KSO_WM_UNIT_FILL_FORE_SCHEMECOLOR_INDEX" val="14"/>
  <p:tag name="KSO_WM_UNIT_FILL_FORE_SCHEMECOLOR_INDEX_BRIGHTNESS" val="0"/>
  <p:tag name="KSO_WM_UNIT_USESOURCEFORMAT_APPLY" val="1"/>
</p:tagLst>
</file>

<file path=ppt/tags/tag137.xml><?xml version="1.0" encoding="utf-8"?>
<p:tagLst xmlns:p="http://schemas.openxmlformats.org/presentationml/2006/main">
  <p:tag name="KSO_WM_SLIDE_ID" val="diagram20233205_1"/>
  <p:tag name="KSO_WM_TEMPLATE_SUBCATEGORY" val="0"/>
  <p:tag name="KSO_WM_TEMPLATE_MASTER_TYPE" val="0"/>
  <p:tag name="KSO_WM_TEMPLATE_COLOR_TYPE" val="0"/>
  <p:tag name="KSO_WM_SLIDE_ITEM_CNT" val="2"/>
  <p:tag name="KSO_WM_SLIDE_INDEX" val="1"/>
  <p:tag name="KSO_WM_TAG_VERSION" val="3.0"/>
  <p:tag name="KSO_WM_BEAUTIFY_FLAG" val="#wm#"/>
  <p:tag name="KSO_WM_TEMPLATE_CATEGORY" val="diagram"/>
  <p:tag name="KSO_WM_TEMPLATE_INDEX" val="20233205"/>
  <p:tag name="KSO_WM_SLIDE_LAYOUT" val="a_l"/>
  <p:tag name="KSO_WM_SLIDE_LAYOUT_CNT" val="1_1"/>
  <p:tag name="KSO_WM_SPECIAL_SOURCE" val="bdnull"/>
  <p:tag name="KSO_WM_SLIDE_TYPE" val="text"/>
  <p:tag name="KSO_WM_SLIDE_SIZE" val="750.9*376.55"/>
  <p:tag name="KSO_WM_SLIDE_POSITION" val="106.4*113.9"/>
  <p:tag name="KSO_WM_ASSIST_SLIDE" val="1"/>
  <p:tag name="KSO_WM_SLIDE_SUBTYPE" val="diag"/>
  <p:tag name="KSO_WM_DIAGRAM_GROUP_CODE" val="l1-1"/>
  <p:tag name="KSO_WM_SLIDE_DIAGTYPE" val="l"/>
</p:tagLst>
</file>

<file path=ppt/tags/tag138.xml><?xml version="1.0" encoding="utf-8"?>
<p:tagLst xmlns:p="http://schemas.openxmlformats.org/presentationml/2006/main">
  <p:tag name="KSO_WM_DIAGRAM_VIRTUALLY_FRAME" val="{&quot;height&quot;:379.91110236220464,&quot;left&quot;:47.6,&quot;top&quot;:130.73629921259842,&quot;width&quot;:920.75}"/>
</p:tagLst>
</file>

<file path=ppt/tags/tag139.xml><?xml version="1.0" encoding="utf-8"?>
<p:tagLst xmlns:p="http://schemas.openxmlformats.org/presentationml/2006/main">
  <p:tag name="KSO_WM_DIAGRAM_VIRTUALLY_FRAME" val="{&quot;height&quot;:379.91110236220464,&quot;left&quot;:47.6,&quot;top&quot;:130.73629921259842,&quot;width&quot;:920.75}"/>
</p:tagLst>
</file>

<file path=ppt/tags/tag14.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31799_2*a*1"/>
  <p:tag name="KSO_WM_TEMPLATE_CATEGORY" val="diagram"/>
  <p:tag name="KSO_WM_TEMPLATE_INDEX" val="20231799"/>
  <p:tag name="KSO_WM_UNIT_LAYERLEVEL" val="1"/>
  <p:tag name="KSO_WM_TAG_VERSION" val="3.0"/>
  <p:tag name="KSO_WM_BEAUTIFY_FLAG" val="#wm#"/>
  <p:tag name="KSO_WM_UNIT_PRESET_TEXT" val="单击此处添加标题"/>
  <p:tag name="KSO_WM_UNIT_TEXT_FILL_FORE_SCHEMECOLOR_INDEX" val="13"/>
  <p:tag name="KSO_WM_UNIT_TEXT_FILL_TYPE" val="1"/>
  <p:tag name="KSO_WM_UNIT_USESOURCEFORMAT_APPLY" val="1"/>
</p:tagLst>
</file>

<file path=ppt/tags/tag140.xml><?xml version="1.0" encoding="utf-8"?>
<p:tagLst xmlns:p="http://schemas.openxmlformats.org/presentationml/2006/main">
  <p:tag name="KSO_WM_DIAGRAM_VIRTUALLY_FRAME" val="{&quot;height&quot;:379.91110236220464,&quot;left&quot;:47.6,&quot;top&quot;:130.73629921259842,&quot;width&quot;:920.75}"/>
</p:tagLst>
</file>

<file path=ppt/tags/tag141.xml><?xml version="1.0" encoding="utf-8"?>
<p:tagLst xmlns:p="http://schemas.openxmlformats.org/presentationml/2006/main">
  <p:tag name="KSO_WM_DIAGRAM_VIRTUALLY_FRAME" val="{&quot;height&quot;:379.91110236220464,&quot;left&quot;:47.6,&quot;top&quot;:130.73629921259842,&quot;width&quot;:920.75}"/>
</p:tagLst>
</file>

<file path=ppt/tags/tag142.xml><?xml version="1.0" encoding="utf-8"?>
<p:tagLst xmlns:p="http://schemas.openxmlformats.org/presentationml/2006/main">
  <p:tag name="KSO_WM_DIAGRAM_VIRTUALLY_FRAME" val="{&quot;height&quot;:379.91110236220464,&quot;left&quot;:47.6,&quot;top&quot;:130.73629921259842,&quot;width&quot;:920.75}"/>
</p:tagLst>
</file>

<file path=ppt/tags/tag143.xml><?xml version="1.0" encoding="utf-8"?>
<p:tagLst xmlns:p="http://schemas.openxmlformats.org/presentationml/2006/main">
  <p:tag name="KSO_WM_DIAGRAM_VIRTUALLY_FRAME" val="{&quot;height&quot;:379.91110236220464,&quot;left&quot;:47.6,&quot;top&quot;:130.73629921259842,&quot;width&quot;:920.75}"/>
</p:tagLst>
</file>

<file path=ppt/tags/tag144.xml><?xml version="1.0" encoding="utf-8"?>
<p:tagLst xmlns:p="http://schemas.openxmlformats.org/presentationml/2006/main">
  <p:tag name="KSO_WM_DIAGRAM_VIRTUALLY_FRAME" val="{&quot;height&quot;:379.91110236220464,&quot;left&quot;:47.6,&quot;top&quot;:130.73629921259842,&quot;width&quot;:920.75}"/>
</p:tagLst>
</file>

<file path=ppt/tags/tag145.xml><?xml version="1.0" encoding="utf-8"?>
<p:tagLst xmlns:p="http://schemas.openxmlformats.org/presentationml/2006/main">
  <p:tag name="KSO_WM_DIAGRAM_VIRTUALLY_FRAME" val="{&quot;height&quot;:379.91110236220464,&quot;left&quot;:47.6,&quot;top&quot;:130.73629921259842,&quot;width&quot;:920.75}"/>
</p:tagLst>
</file>

<file path=ppt/tags/tag146.xml><?xml version="1.0" encoding="utf-8"?>
<p:tagLst xmlns:p="http://schemas.openxmlformats.org/presentationml/2006/main">
  <p:tag name="KSO_WM_DIAGRAM_VIRTUALLY_FRAME" val="{&quot;height&quot;:379.91110236220464,&quot;left&quot;:47.6,&quot;top&quot;:130.73629921259842,&quot;width&quot;:920.75}"/>
</p:tagLst>
</file>

<file path=ppt/tags/tag147.xml><?xml version="1.0" encoding="utf-8"?>
<p:tagLst xmlns:p="http://schemas.openxmlformats.org/presentationml/2006/main">
  <p:tag name="KSO_WM_DIAGRAM_VIRTUALLY_FRAME" val="{&quot;height&quot;:379.91110236220464,&quot;left&quot;:47.6,&quot;top&quot;:130.73629921259842,&quot;width&quot;:920.75}"/>
</p:tagLst>
</file>

<file path=ppt/tags/tag148.xml><?xml version="1.0" encoding="utf-8"?>
<p:tagLst xmlns:p="http://schemas.openxmlformats.org/presentationml/2006/main">
  <p:tag name="KSO_WM_DIAGRAM_VIRTUALLY_FRAME" val="{&quot;height&quot;:379.91110236220464,&quot;left&quot;:47.6,&quot;top&quot;:130.73629921259842,&quot;width&quot;:920.75}"/>
</p:tagLst>
</file>

<file path=ppt/tags/tag149.xml><?xml version="1.0" encoding="utf-8"?>
<p:tagLst xmlns:p="http://schemas.openxmlformats.org/presentationml/2006/main">
  <p:tag name="KSO_WM_DIAGRAM_VIRTUALLY_FRAME" val="{&quot;height&quot;:379.91110236220464,&quot;left&quot;:47.6,&quot;top&quot;:130.73629921259842,&quot;width&quot;:920.75}"/>
</p:tagLst>
</file>

<file path=ppt/tags/tag1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l_h_i"/>
  <p:tag name="KSO_WM_UNIT_INDEX" val="1_1_2"/>
  <p:tag name="KSO_WM_UNIT_ID" val="diagram20231799_2*l_h_i*1_1_2"/>
  <p:tag name="KSO_WM_TEMPLATE_CATEGORY" val="diagram"/>
  <p:tag name="KSO_WM_TEMPLATE_INDEX" val="20231799"/>
  <p:tag name="KSO_WM_UNIT_LAYERLEVEL" val="1_1_1"/>
  <p:tag name="KSO_WM_TAG_VERSION" val="3.0"/>
  <p:tag name="KSO_WM_DIAGRAM_GROUP_CODE" val="l1-1"/>
  <p:tag name="KSO_WM_DIAGRAM_VERSION" val="3"/>
  <p:tag name="KSO_WM_DIAGRAM_COLOR_TRICK" val="3"/>
  <p:tag name="KSO_WM_DIAGRAM_COLOR_TEXT_CAN_REMOVE" val="n"/>
  <p:tag name="KSO_WM_DIAGRAM_MAX_ITEMCNT" val="3"/>
  <p:tag name="KSO_WM_DIAGRAM_MIN_ITEMCNT" val="2"/>
  <p:tag name="KSO_WM_DIAGRAM_VIRTUALLY_FRAME" val="{&quot;height&quot;:423.2492913385828,&quot;left&quot;:61.05,&quot;top&quot;:172.25440944881888,&quot;width&quot;:896.5720472440944}"/>
  <p:tag name="KSO_WM_DIAGRAM_COLOR_MATCH_VALUE" val="{&quot;shape&quot;:{&quot;fill&quot;:{&quot;solid&quot;:{&quot;brightness&quot;:0,&quot;colorType&quot;:1,&quot;foreColorIndex&quot;:5,&quot;transparency&quot;:0},&quot;type&quot;:1},&quot;glow&quot;:{&quot;colorType&quot;:0},&quot;line&quot;:{&quot;type&quot;:0},&quot;shadow&quot;:{&quot;brightness&quot;:-0.25,&quot;colorType&quot;:1,&quot;foreColorIndex&quot;:14,&quot;transparency&quot;:0.600000023841857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SHADOW_SCHEMECOLOR_INDEX" val="14"/>
  <p:tag name="KSO_WM_UNIT_TEXT_FILL_FORE_SCHEMECOLOR_INDEX" val="13"/>
  <p:tag name="KSO_WM_UNIT_TEXT_FILL_TYPE" val="1"/>
  <p:tag name="KSO_WM_UNIT_USESOURCEFORMAT_APPLY" val="1"/>
</p:tagLst>
</file>

<file path=ppt/tags/tag150.xml><?xml version="1.0" encoding="utf-8"?>
<p:tagLst xmlns:p="http://schemas.openxmlformats.org/presentationml/2006/main">
  <p:tag name="KSO_WM_DIAGRAM_VIRTUALLY_FRAME" val="{&quot;height&quot;:379.91110236220464,&quot;left&quot;:47.6,&quot;top&quot;:130.73629921259842,&quot;width&quot;:920.75}"/>
</p:tagLst>
</file>

<file path=ppt/tags/tag151.xml><?xml version="1.0" encoding="utf-8"?>
<p:tagLst xmlns:p="http://schemas.openxmlformats.org/presentationml/2006/main">
  <p:tag name="KSO_WM_DIAGRAM_VIRTUALLY_FRAME" val="{&quot;height&quot;:379.91110236220464,&quot;left&quot;:47.6,&quot;top&quot;:130.73629921259842,&quot;width&quot;:920.75}"/>
</p:tagLst>
</file>

<file path=ppt/tags/tag152.xml><?xml version="1.0" encoding="utf-8"?>
<p:tagLst xmlns:p="http://schemas.openxmlformats.org/presentationml/2006/main">
  <p:tag name="KSO_WM_DIAGRAM_VIRTUALLY_FRAME" val="{&quot;height&quot;:379.91110236220464,&quot;left&quot;:47.6,&quot;top&quot;:130.73629921259842,&quot;width&quot;:920.75}"/>
</p:tagLst>
</file>

<file path=ppt/tags/tag153.xml><?xml version="1.0" encoding="utf-8"?>
<p:tagLst xmlns:p="http://schemas.openxmlformats.org/presentationml/2006/main">
  <p:tag name="KSO_WM_DIAGRAM_VIRTUALLY_FRAME" val="{&quot;height&quot;:379.91110236220464,&quot;left&quot;:47.6,&quot;top&quot;:130.73629921259842,&quot;width&quot;:920.75}"/>
</p:tagLst>
</file>

<file path=ppt/tags/tag154.xml><?xml version="1.0" encoding="utf-8"?>
<p:tagLst xmlns:p="http://schemas.openxmlformats.org/presentationml/2006/main">
  <p:tag name="KSO_WM_DIAGRAM_VIRTUALLY_FRAME" val="{&quot;height&quot;:379.91110236220464,&quot;left&quot;:47.6,&quot;top&quot;:130.73629921259842,&quot;width&quot;:920.75}"/>
</p:tagLst>
</file>

<file path=ppt/tags/tag155.xml><?xml version="1.0" encoding="utf-8"?>
<p:tagLst xmlns:p="http://schemas.openxmlformats.org/presentationml/2006/main">
  <p:tag name="KSO_WM_DIAGRAM_VIRTUALLY_FRAME" val="{&quot;height&quot;:379.91110236220464,&quot;left&quot;:47.6,&quot;top&quot;:130.73629921259842,&quot;width&quot;:920.75}"/>
</p:tagLst>
</file>

<file path=ppt/tags/tag156.xml><?xml version="1.0" encoding="utf-8"?>
<p:tagLst xmlns:p="http://schemas.openxmlformats.org/presentationml/2006/main">
  <p:tag name="KSO_WM_DIAGRAM_VIRTUALLY_FRAME" val="{&quot;height&quot;:379.91110236220464,&quot;left&quot;:47.6,&quot;top&quot;:130.73629921259842,&quot;width&quot;:920.75}"/>
</p:tagLst>
</file>

<file path=ppt/tags/tag157.xml><?xml version="1.0" encoding="utf-8"?>
<p:tagLst xmlns:p="http://schemas.openxmlformats.org/presentationml/2006/main">
  <p:tag name="KSO_WM_DIAGRAM_VIRTUALLY_FRAME" val="{&quot;height&quot;:379.91110236220464,&quot;left&quot;:47.6,&quot;top&quot;:130.73629921259842,&quot;width&quot;:920.75}"/>
</p:tagLst>
</file>

<file path=ppt/tags/tag158.xml><?xml version="1.0" encoding="utf-8"?>
<p:tagLst xmlns:p="http://schemas.openxmlformats.org/presentationml/2006/main">
  <p:tag name="KSO_WM_DIAGRAM_VIRTUALLY_FRAME" val="{&quot;height&quot;:379.91110236220464,&quot;left&quot;:47.6,&quot;top&quot;:130.73629921259842,&quot;width&quot;:920.75}"/>
</p:tagLst>
</file>

<file path=ppt/tags/tag159.xml><?xml version="1.0" encoding="utf-8"?>
<p:tagLst xmlns:p="http://schemas.openxmlformats.org/presentationml/2006/main">
  <p:tag name="KSO_WM_DIAGRAM_VIRTUALLY_FRAME" val="{&quot;height&quot;:379.91110236220464,&quot;left&quot;:47.6,&quot;top&quot;:130.73629921259842,&quot;width&quot;:920.75}"/>
</p:tagLst>
</file>

<file path=ppt/tags/tag1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l_h_i"/>
  <p:tag name="KSO_WM_UNIT_INDEX" val="1_1_1"/>
  <p:tag name="KSO_WM_UNIT_ID" val="diagram20231799_2*l_h_i*1_1_1"/>
  <p:tag name="KSO_WM_TEMPLATE_CATEGORY" val="diagram"/>
  <p:tag name="KSO_WM_TEMPLATE_INDEX" val="20231799"/>
  <p:tag name="KSO_WM_UNIT_LAYERLEVEL" val="1_1_1"/>
  <p:tag name="KSO_WM_TAG_VERSION" val="3.0"/>
  <p:tag name="KSO_WM_DIAGRAM_GROUP_CODE" val="l1-1"/>
  <p:tag name="KSO_WM_DIAGRAM_VERSION" val="3"/>
  <p:tag name="KSO_WM_DIAGRAM_COLOR_TRICK" val="3"/>
  <p:tag name="KSO_WM_DIAGRAM_COLOR_TEXT_CAN_REMOVE" val="n"/>
  <p:tag name="KSO_WM_DIAGRAM_MAX_ITEMCNT" val="3"/>
  <p:tag name="KSO_WM_DIAGRAM_MIN_ITEMCNT" val="2"/>
  <p:tag name="KSO_WM_DIAGRAM_VIRTUALLY_FRAME" val="{&quot;height&quot;:423.2492913385828,&quot;left&quot;:61.05,&quot;top&quot;:172.25440944881888,&quot;width&quot;:896.5720472440944}"/>
  <p:tag name="KSO_WM_DIAGRAM_COLOR_MATCH_VALUE" val="{&quot;shape&quot;:{&quot;fill&quot;:{&quot;solid&quot;:{&quot;brightness&quot;:0,&quot;colorType&quot;:2,&quot;rgb&quot;:&quot;#ffffff&quot;,&quot;transparency&quot;:0},&quot;type&quot;:1},&quot;glow&quot;:{&quot;colorType&quot;:0},&quot;line&quot;:{&quot;type&quot;:0},&quot;shadow&quot;:{&quot;brightness&quot;:0.25,&quot;colorType&quot;:1,&quot;foreColorIndex&quot;:13,&quot;transparency&quot;:0.850000023841857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SHADOW_SCHEMECOLOR_INDEX" val="13"/>
  <p:tag name="KSO_WM_UNIT_USESOURCEFORMAT_APPLY" val="1"/>
</p:tagLst>
</file>

<file path=ppt/tags/tag160.xml><?xml version="1.0" encoding="utf-8"?>
<p:tagLst xmlns:p="http://schemas.openxmlformats.org/presentationml/2006/main">
  <p:tag name="KSO_WM_DIAGRAM_VIRTUALLY_FRAME" val="{&quot;height&quot;:379.91110236220464,&quot;left&quot;:47.6,&quot;top&quot;:130.73629921259842,&quot;width&quot;:920.75}"/>
</p:tagLst>
</file>

<file path=ppt/tags/tag161.xml><?xml version="1.0" encoding="utf-8"?>
<p:tagLst xmlns:p="http://schemas.openxmlformats.org/presentationml/2006/main">
  <p:tag name="KSO_WM_DIAGRAM_VIRTUALLY_FRAME" val="{&quot;height&quot;:379.91110236220464,&quot;left&quot;:47.6,&quot;top&quot;:130.73629921259842,&quot;width&quot;:920.75}"/>
</p:tagLst>
</file>

<file path=ppt/tags/tag162.xml><?xml version="1.0" encoding="utf-8"?>
<p:tagLst xmlns:p="http://schemas.openxmlformats.org/presentationml/2006/main">
  <p:tag name="KSO_WM_DIAGRAM_VIRTUALLY_FRAME" val="{&quot;height&quot;:379.91110236220464,&quot;left&quot;:47.6,&quot;top&quot;:130.73629921259842,&quot;width&quot;:920.75}"/>
</p:tagLst>
</file>

<file path=ppt/tags/tag163.xml><?xml version="1.0" encoding="utf-8"?>
<p:tagLst xmlns:p="http://schemas.openxmlformats.org/presentationml/2006/mai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UNIT_TYPE" val="a"/>
  <p:tag name="KSO_WM_UNIT_INDEX" val="1"/>
  <p:tag name="KSO_WM_UNIT_ID" val="diagram20234820_1*a*1"/>
  <p:tag name="KSO_WM_TEMPLATE_CATEGORY" val="diagram"/>
  <p:tag name="KSO_WM_TEMPLATE_INDEX" val="20234820"/>
  <p:tag name="KSO_WM_UNIT_LAYERLEVEL" val="1"/>
  <p:tag name="KSO_WM_TAG_VERSION" val="3.0"/>
  <p:tag name="KSO_WM_BEAUTIFY_FLAG" val="#wm#"/>
  <p:tag name="KSO_WM_DIAGRAM_GROUP_CODE" val="l1-1"/>
  <p:tag name="KSO_WM_UNIT_PRESET_TEXT" val="单击此处添加标题"/>
  <p:tag name="KSO_WM_UNIT_TEXT_FILL_FORE_SCHEMECOLOR_INDEX" val="13"/>
  <p:tag name="KSO_WM_UNIT_TEXT_FILL_TYPE" val="1"/>
  <p:tag name="KSO_WM_UNIT_USESOURCEFORMAT_APPLY" val="1"/>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34820_1*l_h_i*1_2_2"/>
  <p:tag name="KSO_WM_TEMPLATE_CATEGORY" val="diagram"/>
  <p:tag name="KSO_WM_TEMPLATE_INDEX" val="20234820"/>
  <p:tag name="KSO_WM_UNIT_LAYERLEVEL" val="1_1_1"/>
  <p:tag name="KSO_WM_TAG_VERSION" val="3.0"/>
  <p:tag name="KSO_WM_BEAUTIFY_FLAG" val="#wm#"/>
  <p:tag name="KSO_WM_DIAGRAM_VERSION" val="3"/>
  <p:tag name="KSO_WM_DIAGRAM_COLOR_TRICK" val="1"/>
  <p:tag name="KSO_WM_DIAGRAM_COLOR_TEXT_CAN_REMOVE" val="n"/>
  <p:tag name="KSO_WM_UNIT_FILL_TYPE" val="3"/>
  <p:tag name="KSO_WM_UNIT_LINE_FORE_SCHEMECOLOR_INDEX" val="5"/>
  <p:tag name="KSO_WM_DIAGRAM_MAX_ITEMCNT" val="3"/>
  <p:tag name="KSO_WM_DIAGRAM_MIN_ITEMCNT" val="2"/>
  <p:tag name="KSO_WM_DIAGRAM_VIRTUALLY_FRAME" val="{&quot;height&quot;:391.1000061035156,&quot;left&quot;:56.75,&quot;top&quot;:130.63326466477756,&quot;width&quot;:898.2026771653543}"/>
  <p:tag name="KSO_WM_DIAGRAM_COLOR_MATCH_VALUE" val="{&quot;shape&quot;:{&quot;fill&quot;:{&quot;gradient&quot;:[{&quot;brightness&quot;:0,&quot;colorType&quot;:1,&quot;foreColorIndex&quot;:5,&quot;pos&quot;:0,&quot;transparency&quot;:1},{&quot;brightness&quot;:0,&quot;colorType&quot;:1,&quot;foreColorIndex&quot;:5,&quot;pos&quot;:1,&quot;transparency&quot;:0.8500000238418579}],&quot;type&quot;:3},&quot;glow&quot;:{&quot;colorType&quot;:0},&quot;line&quot;:{&quot;solidLine&quot;:{&quot;brightness&quot;:0,&quot;colorType&quot;:1,&quot;foreColorIndex&quot;:5,&quot;transparency&quot;:0.44999998807907104},&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ILL_TYPE" val="2"/>
  <p:tag name="KSO_WM_UNIT_TEXT_FILL_FORE_SCHEMECOLOR_INDEX" val="2"/>
  <p:tag name="KSO_WM_UNIT_TEXT_FILL_TYPE" val="1"/>
  <p:tag name="KSO_WM_UNIT_USESOURCEFORMAT_APPLY" val="1"/>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34820_1*l_h_i*1_2_3"/>
  <p:tag name="KSO_WM_TEMPLATE_CATEGORY" val="diagram"/>
  <p:tag name="KSO_WM_TEMPLATE_INDEX" val="20234820"/>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5"/>
  <p:tag name="KSO_WM_UNIT_FILL_FORE_SCHEMECOLOR_INDEX_BRIGHTNESS" val="0"/>
  <p:tag name="KSO_WM_DIAGRAM_MAX_ITEMCNT" val="3"/>
  <p:tag name="KSO_WM_DIAGRAM_MIN_ITEMCNT" val="2"/>
  <p:tag name="KSO_WM_DIAGRAM_VIRTUALLY_FRAME" val="{&quot;height&quot;:391.1000061035156,&quot;left&quot;:56.75,&quot;top&quot;:130.63326466477756,&quot;width&quot;:898.2026771653543}"/>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2"/>
  <p:tag name="KSO_WM_UNIT_TEXT_FILL_TYPE" val="1"/>
  <p:tag name="KSO_WM_UNIT_USESOURCEFORMAT_APPLY" val="1"/>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34820_1*l_h_i*1_2_4"/>
  <p:tag name="KSO_WM_TEMPLATE_CATEGORY" val="diagram"/>
  <p:tag name="KSO_WM_TEMPLATE_INDEX" val="20234820"/>
  <p:tag name="KSO_WM_UNIT_LAYERLEVEL" val="1_1_1"/>
  <p:tag name="KSO_WM_TAG_VERSION" val="3.0"/>
  <p:tag name="KSO_WM_BEAUTIFY_FLAG" val="#wm#"/>
  <p:tag name="KSO_WM_DIAGRAM_VERSION" val="3"/>
  <p:tag name="KSO_WM_DIAGRAM_COLOR_TRICK" val="1"/>
  <p:tag name="KSO_WM_DIAGRAM_COLOR_TEXT_CAN_REMOVE" val="n"/>
  <p:tag name="KSO_WM_UNIT_LINE_FORE_SCHEMECOLOR_INDEX" val="5"/>
  <p:tag name="KSO_WM_DIAGRAM_MAX_ITEMCNT" val="3"/>
  <p:tag name="KSO_WM_DIAGRAM_MIN_ITEMCNT" val="2"/>
  <p:tag name="KSO_WM_DIAGRAM_VIRTUALLY_FRAME" val="{&quot;height&quot;:391.1000061035156,&quot;left&quot;:56.75,&quot;top&quot;:130.63326466477756,&quot;width&quot;:898.2026771653543}"/>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LINE_FILL_TYPE" val="2"/>
  <p:tag name="KSO_WM_UNIT_USESOURCEFORMAT_APPLY" val="1"/>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5"/>
  <p:tag name="KSO_WM_UNIT_ID" val="diagram20234820_1*l_h_i*1_2_5"/>
  <p:tag name="KSO_WM_TEMPLATE_CATEGORY" val="diagram"/>
  <p:tag name="KSO_WM_TEMPLATE_INDEX" val="20234820"/>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5"/>
  <p:tag name="KSO_WM_UNIT_FILL_FORE_SCHEMECOLOR_INDEX_BRIGHTNESS" val="0"/>
  <p:tag name="KSO_WM_DIAGRAM_MAX_ITEMCNT" val="3"/>
  <p:tag name="KSO_WM_DIAGRAM_MIN_ITEMCNT" val="2"/>
  <p:tag name="KSO_WM_DIAGRAM_VIRTUALLY_FRAME" val="{&quot;height&quot;:391.1000061035156,&quot;left&quot;:56.75,&quot;top&quot;:130.63326466477756,&quot;width&quot;:898.2026771653543}"/>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USESOURCEFORMAT_APPLY" val="1"/>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6"/>
  <p:tag name="KSO_WM_UNIT_ID" val="diagram20234820_1*l_h_i*1_2_6"/>
  <p:tag name="KSO_WM_TEMPLATE_CATEGORY" val="diagram"/>
  <p:tag name="KSO_WM_TEMPLATE_INDEX" val="20234820"/>
  <p:tag name="KSO_WM_UNIT_LAYERLEVEL" val="1_1_1"/>
  <p:tag name="KSO_WM_TAG_VERSION" val="3.0"/>
  <p:tag name="KSO_WM_BEAUTIFY_FLAG" val="#wm#"/>
  <p:tag name="KSO_WM_DIAGRAM_VERSION" val="3"/>
  <p:tag name="KSO_WM_DIAGRAM_COLOR_TRICK" val="1"/>
  <p:tag name="KSO_WM_DIAGRAM_COLOR_TEXT_CAN_REMOVE" val="n"/>
  <p:tag name="KSO_WM_UNIT_LINE_FORE_SCHEMECOLOR_INDEX" val="5"/>
  <p:tag name="KSO_WM_DIAGRAM_MAX_ITEMCNT" val="3"/>
  <p:tag name="KSO_WM_DIAGRAM_MIN_ITEMCNT" val="2"/>
  <p:tag name="KSO_WM_DIAGRAM_VIRTUALLY_FRAME" val="{&quot;height&quot;:391.1000061035156,&quot;left&quot;:56.75,&quot;top&quot;:130.63326466477756,&quot;width&quot;:898.2026771653543}"/>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ILL_TYPE" val="2"/>
  <p:tag name="KSO_WM_UNIT_USESOURCEFORMAT_APPLY" val="1"/>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7"/>
  <p:tag name="KSO_WM_UNIT_ID" val="diagram20234820_1*l_h_i*1_2_7"/>
  <p:tag name="KSO_WM_TEMPLATE_CATEGORY" val="diagram"/>
  <p:tag name="KSO_WM_TEMPLATE_INDEX" val="20234820"/>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5"/>
  <p:tag name="KSO_WM_UNIT_FILL_FORE_SCHEMECOLOR_INDEX_BRIGHTNESS" val="0"/>
  <p:tag name="KSO_WM_DIAGRAM_MAX_ITEMCNT" val="3"/>
  <p:tag name="KSO_WM_DIAGRAM_MIN_ITEMCNT" val="2"/>
  <p:tag name="KSO_WM_DIAGRAM_VIRTUALLY_FRAME" val="{&quot;height&quot;:391.1000061035156,&quot;left&quot;:56.75,&quot;top&quot;:130.63326466477756,&quot;width&quot;:898.2026771653543}"/>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000000&quot;,&quot;transparency&quot;:0},&quot;type&quot;:1},&quot;glow&quot;:{&quot;colorType&quot;:0},&quot;line&quot;:{&quot;type&quot;:0},&quot;shadow&quot;:{&quot;colorType&quot;:0},&quot;threeD&quot;:{&quot;curvedSurface&quot;:{&quot;brightness&quot;:0,&quot;colorType&quot;:2,&quot;rgb&quot;:&quot;#000000&quot;},&quot;depth&quot;:{&quot;colorType&quot;:0}}}}"/>
  <p:tag name="KSO_WM_UNIT_USESOURCEFORMAT_APPLY" val="1"/>
</p:tagLst>
</file>

<file path=ppt/tags/tag17.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1_1"/>
  <p:tag name="KSO_WM_UNIT_ID" val="diagram20231799_2*l_h_f*1_1_1"/>
  <p:tag name="KSO_WM_TEMPLATE_CATEGORY" val="diagram"/>
  <p:tag name="KSO_WM_TEMPLATE_INDEX" val="20231799"/>
  <p:tag name="KSO_WM_UNIT_LAYERLEVEL" val="1_1_1"/>
  <p:tag name="KSO_WM_TAG_VERSION" val="3.0"/>
  <p:tag name="KSO_WM_BEAUTIFY_FLAG" val="#wm#"/>
  <p:tag name="KSO_WM_UNIT_TEXT_FILL_FORE_SCHEMECOLOR_INDEX_BRIGHTNESS" val="0.15"/>
  <p:tag name="KSO_WM_UNIT_TEXT_FILL_TYPE" val="1"/>
  <p:tag name="KSO_WM_DIAGRAM_VERSION" val="3"/>
  <p:tag name="KSO_WM_DIAGRAM_COLOR_TRICK" val="3"/>
  <p:tag name="KSO_WM_DIAGRAM_COLOR_TEXT_CAN_REMOVE" val="n"/>
  <p:tag name="KSO_WM_DIAGRAM_GROUP_CODE" val="l1-1"/>
  <p:tag name="KSO_WM_DIAGRAM_MAX_ITEMCNT" val="3"/>
  <p:tag name="KSO_WM_DIAGRAM_MIN_ITEMCNT" val="2"/>
  <p:tag name="KSO_WM_DIAGRAM_VIRTUALLY_FRAME" val="{&quot;height&quot;:423.2492913385828,&quot;left&quot;:61.05,&quot;top&quot;:172.25440944881888,&quot;width&quot;:896.5720472440944}"/>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333333&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
  <p:tag name="KSO_WM_UNIT_USESOURCEFORMAT_APPLY" val="1"/>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34820_1*l_h_i*1_1_2"/>
  <p:tag name="KSO_WM_TEMPLATE_CATEGORY" val="diagram"/>
  <p:tag name="KSO_WM_TEMPLATE_INDEX" val="20234820"/>
  <p:tag name="KSO_WM_UNIT_LAYERLEVEL" val="1_1_1"/>
  <p:tag name="KSO_WM_TAG_VERSION" val="3.0"/>
  <p:tag name="KSO_WM_BEAUTIFY_FLAG" val="#wm#"/>
  <p:tag name="KSO_WM_DIAGRAM_VERSION" val="3"/>
  <p:tag name="KSO_WM_DIAGRAM_COLOR_TRICK" val="1"/>
  <p:tag name="KSO_WM_DIAGRAM_COLOR_TEXT_CAN_REMOVE" val="n"/>
  <p:tag name="KSO_WM_UNIT_FILL_TYPE" val="3"/>
  <p:tag name="KSO_WM_UNIT_LINE_FORE_SCHEMECOLOR_INDEX" val="5"/>
  <p:tag name="KSO_WM_DIAGRAM_MAX_ITEMCNT" val="3"/>
  <p:tag name="KSO_WM_DIAGRAM_MIN_ITEMCNT" val="2"/>
  <p:tag name="KSO_WM_DIAGRAM_VIRTUALLY_FRAME" val="{&quot;height&quot;:391.1000061035156,&quot;left&quot;:56.75,&quot;top&quot;:130.63326466477756,&quot;width&quot;:898.2026771653543}"/>
  <p:tag name="KSO_WM_DIAGRAM_COLOR_MATCH_VALUE" val="{&quot;shape&quot;:{&quot;fill&quot;:{&quot;gradient&quot;:[{&quot;brightness&quot;:0,&quot;colorType&quot;:1,&quot;foreColorIndex&quot;:5,&quot;pos&quot;:0,&quot;transparency&quot;:1},{&quot;brightness&quot;:0,&quot;colorType&quot;:1,&quot;foreColorIndex&quot;:5,&quot;pos&quot;:1,&quot;transparency&quot;:0.8500000238418579}],&quot;type&quot;:3},&quot;glow&quot;:{&quot;colorType&quot;:0},&quot;line&quot;:{&quot;solidLine&quot;:{&quot;brightness&quot;:0,&quot;colorType&quot;:1,&quot;foreColorIndex&quot;:5,&quot;transparency&quot;:0.44999998807907104},&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ILL_TYPE" val="2"/>
  <p:tag name="KSO_WM_UNIT_TEXT_FILL_FORE_SCHEMECOLOR_INDEX" val="2"/>
  <p:tag name="KSO_WM_UNIT_TEXT_FILL_TYPE" val="1"/>
  <p:tag name="KSO_WM_UNIT_USESOURCEFORMAT_APPLY" val="1"/>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34820_1*l_h_i*1_1_3"/>
  <p:tag name="KSO_WM_TEMPLATE_CATEGORY" val="diagram"/>
  <p:tag name="KSO_WM_TEMPLATE_INDEX" val="20234820"/>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5"/>
  <p:tag name="KSO_WM_UNIT_FILL_FORE_SCHEMECOLOR_INDEX_BRIGHTNESS" val="0"/>
  <p:tag name="KSO_WM_DIAGRAM_MAX_ITEMCNT" val="3"/>
  <p:tag name="KSO_WM_DIAGRAM_MIN_ITEMCNT" val="2"/>
  <p:tag name="KSO_WM_DIAGRAM_VIRTUALLY_FRAME" val="{&quot;height&quot;:391.1000061035156,&quot;left&quot;:56.75,&quot;top&quot;:130.63326466477756,&quot;width&quot;:898.2026771653543}"/>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2"/>
  <p:tag name="KSO_WM_UNIT_TEXT_FILL_TYPE" val="1"/>
  <p:tag name="KSO_WM_UNIT_USESOURCEFORMAT_APPLY" val="1"/>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34820_1*l_h_i*1_1_4"/>
  <p:tag name="KSO_WM_TEMPLATE_CATEGORY" val="diagram"/>
  <p:tag name="KSO_WM_TEMPLATE_INDEX" val="20234820"/>
  <p:tag name="KSO_WM_UNIT_LAYERLEVEL" val="1_1_1"/>
  <p:tag name="KSO_WM_TAG_VERSION" val="3.0"/>
  <p:tag name="KSO_WM_BEAUTIFY_FLAG" val="#wm#"/>
  <p:tag name="KSO_WM_DIAGRAM_VERSION" val="3"/>
  <p:tag name="KSO_WM_DIAGRAM_COLOR_TRICK" val="1"/>
  <p:tag name="KSO_WM_DIAGRAM_COLOR_TEXT_CAN_REMOVE" val="n"/>
  <p:tag name="KSO_WM_UNIT_LINE_FORE_SCHEMECOLOR_INDEX" val="5"/>
  <p:tag name="KSO_WM_DIAGRAM_MAX_ITEMCNT" val="3"/>
  <p:tag name="KSO_WM_DIAGRAM_MIN_ITEMCNT" val="2"/>
  <p:tag name="KSO_WM_DIAGRAM_VIRTUALLY_FRAME" val="{&quot;height&quot;:391.1000061035156,&quot;left&quot;:56.75,&quot;top&quot;:130.63326466477756,&quot;width&quot;:898.2026771653543}"/>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LINE_FILL_TYPE" val="2"/>
  <p:tag name="KSO_WM_UNIT_USESOURCEFORMAT_APPLY" val="1"/>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5"/>
  <p:tag name="KSO_WM_UNIT_ID" val="diagram20234820_1*l_h_i*1_1_5"/>
  <p:tag name="KSO_WM_TEMPLATE_CATEGORY" val="diagram"/>
  <p:tag name="KSO_WM_TEMPLATE_INDEX" val="20234820"/>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5"/>
  <p:tag name="KSO_WM_UNIT_FILL_FORE_SCHEMECOLOR_INDEX_BRIGHTNESS" val="0"/>
  <p:tag name="KSO_WM_DIAGRAM_MAX_ITEMCNT" val="3"/>
  <p:tag name="KSO_WM_DIAGRAM_MIN_ITEMCNT" val="2"/>
  <p:tag name="KSO_WM_DIAGRAM_VIRTUALLY_FRAME" val="{&quot;height&quot;:391.1000061035156,&quot;left&quot;:56.75,&quot;top&quot;:130.63326466477756,&quot;width&quot;:898.2026771653543}"/>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USESOURCEFORMAT_APPLY" val="1"/>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6"/>
  <p:tag name="KSO_WM_UNIT_ID" val="diagram20234820_1*l_h_i*1_1_6"/>
  <p:tag name="KSO_WM_TEMPLATE_CATEGORY" val="diagram"/>
  <p:tag name="KSO_WM_TEMPLATE_INDEX" val="20234820"/>
  <p:tag name="KSO_WM_UNIT_LAYERLEVEL" val="1_1_1"/>
  <p:tag name="KSO_WM_TAG_VERSION" val="3.0"/>
  <p:tag name="KSO_WM_BEAUTIFY_FLAG" val="#wm#"/>
  <p:tag name="KSO_WM_DIAGRAM_VERSION" val="3"/>
  <p:tag name="KSO_WM_DIAGRAM_COLOR_TRICK" val="1"/>
  <p:tag name="KSO_WM_DIAGRAM_COLOR_TEXT_CAN_REMOVE" val="n"/>
  <p:tag name="KSO_WM_UNIT_LINE_FORE_SCHEMECOLOR_INDEX" val="5"/>
  <p:tag name="KSO_WM_DIAGRAM_MAX_ITEMCNT" val="3"/>
  <p:tag name="KSO_WM_DIAGRAM_MIN_ITEMCNT" val="2"/>
  <p:tag name="KSO_WM_DIAGRAM_VIRTUALLY_FRAME" val="{&quot;height&quot;:391.1000061035156,&quot;left&quot;:56.75,&quot;top&quot;:130.63326466477756,&quot;width&quot;:898.2026771653543}"/>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ILL_TYPE" val="2"/>
  <p:tag name="KSO_WM_UNIT_USESOURCEFORMAT_APPLY" val="1"/>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7"/>
  <p:tag name="KSO_WM_UNIT_ID" val="diagram20234820_1*l_h_i*1_1_7"/>
  <p:tag name="KSO_WM_TEMPLATE_CATEGORY" val="diagram"/>
  <p:tag name="KSO_WM_TEMPLATE_INDEX" val="20234820"/>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5"/>
  <p:tag name="KSO_WM_UNIT_FILL_FORE_SCHEMECOLOR_INDEX_BRIGHTNESS" val="0"/>
  <p:tag name="KSO_WM_DIAGRAM_MAX_ITEMCNT" val="3"/>
  <p:tag name="KSO_WM_DIAGRAM_MIN_ITEMCNT" val="2"/>
  <p:tag name="KSO_WM_DIAGRAM_VIRTUALLY_FRAME" val="{&quot;height&quot;:391.1000061035156,&quot;left&quot;:56.75,&quot;top&quot;:130.63326466477756,&quot;width&quot;:898.2026771653543}"/>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000000&quot;,&quot;transparency&quot;:0},&quot;type&quot;:1},&quot;glow&quot;:{&quot;colorType&quot;:0},&quot;line&quot;:{&quot;type&quot;:0},&quot;shadow&quot;:{&quot;colorType&quot;:0},&quot;threeD&quot;:{&quot;curvedSurface&quot;:{&quot;brightness&quot;:0,&quot;colorType&quot;:2,&quot;rgb&quot;:&quot;#000000&quot;},&quot;depth&quot;:{&quot;colorType&quot;:0}}}}"/>
  <p:tag name="KSO_WM_UNIT_USESOURCEFORMAT_APPLY" val="1"/>
</p:tagLst>
</file>

<file path=ppt/tags/tag176.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1_1"/>
  <p:tag name="KSO_WM_UNIT_ID" val="diagram20234820_1*l_h_a*1_1_1"/>
  <p:tag name="KSO_WM_TEMPLATE_CATEGORY" val="diagram"/>
  <p:tag name="KSO_WM_TEMPLATE_INDEX" val="20234820"/>
  <p:tag name="KSO_WM_UNIT_LAYERLEVEL" val="1_1_1"/>
  <p:tag name="KSO_WM_TAG_VERSION" val="3.0"/>
  <p:tag name="KSO_WM_DIAGRAM_GROUP_CODE" val="l1-1"/>
  <p:tag name="KSO_WM_DIAGRAM_MAX_ITEMCNT" val="3"/>
  <p:tag name="KSO_WM_DIAGRAM_MIN_ITEMCNT" val="2"/>
  <p:tag name="KSO_WM_DIAGRAM_VIRTUALLY_FRAME" val="{&quot;height&quot;:391.1000061035156,&quot;left&quot;:56.75,&quot;top&quot;:130.63326466477756,&quot;width&quot;:898.202677165354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VERSION" val="3"/>
  <p:tag name="KSO_WM_DIAGRAM_COLOR_TRICK" val="1"/>
  <p:tag name="KSO_WM_DIAGRAM_COLOR_TEXT_CAN_REMOVE" val="n"/>
  <p:tag name="KSO_WM_UNIT_PRESET_TEXT" val="单击此处&#10;添加标题"/>
  <p:tag name="KSO_WM_UNIT_TEXT_FILL_FORE_SCHEMECOLOR_INDEX" val="1"/>
  <p:tag name="KSO_WM_UNIT_TEXT_FILL_TYPE" val="1"/>
  <p:tag name="KSO_WM_UNIT_USESOURCEFORMAT_APPLY" val="1"/>
</p:tagLst>
</file>

<file path=ppt/tags/tag177.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1_1"/>
  <p:tag name="KSO_WM_UNIT_ID" val="diagram20234820_1*l_h_f*1_1_1"/>
  <p:tag name="KSO_WM_TEMPLATE_CATEGORY" val="diagram"/>
  <p:tag name="KSO_WM_TEMPLATE_INDEX" val="20234820"/>
  <p:tag name="KSO_WM_UNIT_LAYERLEVEL" val="1_1_1"/>
  <p:tag name="KSO_WM_TAG_VERSION" val="3.0"/>
  <p:tag name="KSO_WM_DIAGRAM_GROUP_CODE" val="l1-1"/>
  <p:tag name="KSO_WM_DIAGRAM_MAX_ITEMCNT" val="3"/>
  <p:tag name="KSO_WM_DIAGRAM_MIN_ITEMCNT" val="2"/>
  <p:tag name="KSO_WM_DIAGRAM_VIRTUALLY_FRAME" val="{&quot;height&quot;:391.1000061035156,&quot;left&quot;:56.75,&quot;top&quot;:130.63326466477756,&quot;width&quot;:898.202677165354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VERSION" val="3"/>
  <p:tag name="KSO_WM_DIAGRAM_COLOR_TRICK" val="1"/>
  <p:tag name="KSO_WM_DIAGRAM_COLOR_TEXT_CAN_REMOVE" val="n"/>
  <p:tag name="KSO_WM_UNIT_PRESET_TEXT" val="单击此处添加文本具体内容，简明扼要地阐述您的观点。根据需要可酌情增减文字，以便观者准确地理解您传达的思想。单击此处添加文本具体内容，简明扼要地阐述您的观点。"/>
  <p:tag name="KSO_WM_UNIT_TEXT_FILL_FORE_SCHEMECOLOR_INDEX" val="1"/>
  <p:tag name="KSO_WM_UNIT_TEXT_FILL_TYPE" val="1"/>
  <p:tag name="KSO_WM_UNIT_USESOURCEFORMAT_APPLY" val="1"/>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34820_1*l_h_i*1_1_1"/>
  <p:tag name="KSO_WM_TEMPLATE_CATEGORY" val="diagram"/>
  <p:tag name="KSO_WM_TEMPLATE_INDEX" val="20234820"/>
  <p:tag name="KSO_WM_UNIT_LAYERLEVEL" val="1_1_1"/>
  <p:tag name="KSO_WM_TAG_VERSION" val="3.0"/>
  <p:tag name="KSO_WM_DIAGRAM_MAX_ITEMCNT" val="3"/>
  <p:tag name="KSO_WM_DIAGRAM_MIN_ITEMCNT" val="2"/>
  <p:tag name="KSO_WM_DIAGRAM_VIRTUALLY_FRAME" val="{&quot;height&quot;:391.1000061035156,&quot;left&quot;:56.75,&quot;top&quot;:130.63326466477756,&quot;width&quot;:898.2026771653543}"/>
  <p:tag name="KSO_WM_DIAGRAM_COLOR_MATCH_VALUE" val="{&quot;shape&quot;:{&quot;fill&quot;:{&quot;type&quot;:0},&quot;glow&quot;:{&quot;colorType&quot;:0},&quot;line&quot;:{&quot;gradient&quot;:[{&quot;brightness&quot;:0,&quot;colorType&quot;:1,&quot;foreColorIndex&quot;:5,&quot;pos&quot;:0,&quot;transparency&quot;:1},{&quot;brightness&quot;:0,&quot;colorType&quot;:1,&quot;foreColorIndex&quot;:5,&quot;pos&quot;:0.5299999713897705,&quot;transparency&quot;:0},{&quot;brightness&quot;:0,&quot;colorType&quot;:1,&quot;foreColorIndex&quot;:5,&quot;pos&quot;:1,&quot;transparency&quot;:1}],&quot;type&quot;:2},&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DIAGRAM_VERSION" val="3"/>
  <p:tag name="KSO_WM_DIAGRAM_COLOR_TRICK" val="1"/>
  <p:tag name="KSO_WM_DIAGRAM_COLOR_TEXT_CAN_REMOVE" val="n"/>
  <p:tag name="KSO_WM_UNIT_LINE_FORE_SCHEMECOLOR_INDEX" val="5"/>
  <p:tag name="KSO_WM_UNIT_USESOURCEFORMAT_APPLY" val="1"/>
</p:tagLst>
</file>

<file path=ppt/tags/tag179.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2_1"/>
  <p:tag name="KSO_WM_UNIT_ID" val="diagram20234820_1*l_h_f*1_2_1"/>
  <p:tag name="KSO_WM_TEMPLATE_CATEGORY" val="diagram"/>
  <p:tag name="KSO_WM_TEMPLATE_INDEX" val="20234820"/>
  <p:tag name="KSO_WM_UNIT_LAYERLEVEL" val="1_1_1"/>
  <p:tag name="KSO_WM_TAG_VERSION" val="3.0"/>
  <p:tag name="KSO_WM_DIAGRAM_GROUP_CODE" val="l1-1"/>
  <p:tag name="KSO_WM_DIAGRAM_MAX_ITEMCNT" val="3"/>
  <p:tag name="KSO_WM_DIAGRAM_MIN_ITEMCNT" val="2"/>
  <p:tag name="KSO_WM_DIAGRAM_VIRTUALLY_FRAME" val="{&quot;height&quot;:391.1000061035156,&quot;left&quot;:56.75,&quot;top&quot;:130.63326466477756,&quot;width&quot;:898.202677165354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VERSION" val="3"/>
  <p:tag name="KSO_WM_DIAGRAM_COLOR_TRICK" val="1"/>
  <p:tag name="KSO_WM_DIAGRAM_COLOR_TEXT_CAN_REMOVE" val="n"/>
  <p:tag name="KSO_WM_UNIT_PRESET_TEXT" val="单击此处添加文本具体内容，简明扼要地阐述您的观点。根据需要可酌情增减文字，以便观者准确地理解您传达的思想。单击此处添加文本具体内容，简明扼要地阐述您的观点。"/>
  <p:tag name="KSO_WM_UNIT_TEXT_FILL_FORE_SCHEMECOLOR_INDEX" val="1"/>
  <p:tag name="KSO_WM_UNIT_TEXT_FILL_TYPE" val="1"/>
  <p:tag name="KSO_WM_UNIT_USESOURCEFORMAT_APPLY" val="1"/>
</p:tagLst>
</file>

<file path=ppt/tags/tag18.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1_1"/>
  <p:tag name="KSO_WM_UNIT_ID" val="diagram20231799_2*l_h_a*1_1_1"/>
  <p:tag name="KSO_WM_TEMPLATE_CATEGORY" val="diagram"/>
  <p:tag name="KSO_WM_TEMPLATE_INDEX" val="20231799"/>
  <p:tag name="KSO_WM_UNIT_LAYERLEVEL" val="1_1_1"/>
  <p:tag name="KSO_WM_TAG_VERSION" val="3.0"/>
  <p:tag name="KSO_WM_BEAUTIFY_FLAG" val="#wm#"/>
  <p:tag name="KSO_WM_UNIT_TEXT_FILL_FORE_SCHEMECOLOR_INDEX_BRIGHTNESS" val="0.15"/>
  <p:tag name="KSO_WM_DIAGRAM_VERSION" val="3"/>
  <p:tag name="KSO_WM_DIAGRAM_COLOR_TRICK" val="3"/>
  <p:tag name="KSO_WM_DIAGRAM_COLOR_TEXT_CAN_REMOVE" val="n"/>
  <p:tag name="KSO_WM_DIAGRAM_GROUP_CODE" val="l1-1"/>
  <p:tag name="KSO_WM_DIAGRAM_MAX_ITEMCNT" val="3"/>
  <p:tag name="KSO_WM_DIAGRAM_MIN_ITEMCNT" val="2"/>
  <p:tag name="KSO_WM_DIAGRAM_VIRTUALLY_FRAME" val="{&quot;height&quot;:423.2492913385828,&quot;left&quot;:61.05,&quot;top&quot;:172.25440944881888,&quot;width&quot;:896.5720472440944}"/>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添加项标题"/>
  <p:tag name="KSO_WM_UNIT_USESOURCEFORMAT_APPLY" val="1"/>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34820_1*l_h_i*1_2_1"/>
  <p:tag name="KSO_WM_TEMPLATE_CATEGORY" val="diagram"/>
  <p:tag name="KSO_WM_TEMPLATE_INDEX" val="20234820"/>
  <p:tag name="KSO_WM_UNIT_LAYERLEVEL" val="1_1_1"/>
  <p:tag name="KSO_WM_TAG_VERSION" val="3.0"/>
  <p:tag name="KSO_WM_DIAGRAM_MAX_ITEMCNT" val="3"/>
  <p:tag name="KSO_WM_DIAGRAM_MIN_ITEMCNT" val="2"/>
  <p:tag name="KSO_WM_DIAGRAM_VIRTUALLY_FRAME" val="{&quot;height&quot;:391.1000061035156,&quot;left&quot;:56.75,&quot;top&quot;:130.63326466477756,&quot;width&quot;:898.2026771653543}"/>
  <p:tag name="KSO_WM_DIAGRAM_COLOR_MATCH_VALUE" val="{&quot;shape&quot;:{&quot;fill&quot;:{&quot;type&quot;:0},&quot;glow&quot;:{&quot;colorType&quot;:0},&quot;line&quot;:{&quot;gradient&quot;:[{&quot;brightness&quot;:0,&quot;colorType&quot;:1,&quot;foreColorIndex&quot;:5,&quot;pos&quot;:0,&quot;transparency&quot;:1},{&quot;brightness&quot;:0,&quot;colorType&quot;:1,&quot;foreColorIndex&quot;:5,&quot;pos&quot;:0.5299999713897705,&quot;transparency&quot;:0},{&quot;brightness&quot;:0,&quot;colorType&quot;:1,&quot;foreColorIndex&quot;:5,&quot;pos&quot;:1,&quot;transparency&quot;:1}],&quot;type&quot;:2},&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DIAGRAM_VERSION" val="3"/>
  <p:tag name="KSO_WM_DIAGRAM_COLOR_TRICK" val="1"/>
  <p:tag name="KSO_WM_DIAGRAM_COLOR_TEXT_CAN_REMOVE" val="n"/>
  <p:tag name="KSO_WM_UNIT_LINE_FORE_SCHEMECOLOR_INDEX" val="5"/>
  <p:tag name="KSO_WM_UNIT_USESOURCEFORMAT_APPLY" val="1"/>
</p:tagLst>
</file>

<file path=ppt/tags/tag181.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2_1"/>
  <p:tag name="KSO_WM_UNIT_ID" val="diagram20234820_1*l_h_a*1_2_1"/>
  <p:tag name="KSO_WM_TEMPLATE_CATEGORY" val="diagram"/>
  <p:tag name="KSO_WM_TEMPLATE_INDEX" val="20234820"/>
  <p:tag name="KSO_WM_UNIT_LAYERLEVEL" val="1_1_1"/>
  <p:tag name="KSO_WM_TAG_VERSION" val="3.0"/>
  <p:tag name="KSO_WM_DIAGRAM_GROUP_CODE" val="l1-1"/>
  <p:tag name="KSO_WM_DIAGRAM_MAX_ITEMCNT" val="3"/>
  <p:tag name="KSO_WM_DIAGRAM_MIN_ITEMCNT" val="2"/>
  <p:tag name="KSO_WM_DIAGRAM_VIRTUALLY_FRAME" val="{&quot;height&quot;:391.1000061035156,&quot;left&quot;:56.75,&quot;top&quot;:130.63326466477756,&quot;width&quot;:898.202677165354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VERSION" val="3"/>
  <p:tag name="KSO_WM_DIAGRAM_COLOR_TRICK" val="1"/>
  <p:tag name="KSO_WM_DIAGRAM_COLOR_TEXT_CAN_REMOVE" val="n"/>
  <p:tag name="KSO_WM_UNIT_PRESET_TEXT" val="单击此处&#10;添加标题"/>
  <p:tag name="KSO_WM_UNIT_TEXT_FILL_FORE_SCHEMECOLOR_INDEX" val="1"/>
  <p:tag name="KSO_WM_UNIT_TEXT_FILL_TYPE" val="1"/>
  <p:tag name="KSO_WM_UNIT_USESOURCEFORMAT_APPLY" val="1"/>
</p:tagLst>
</file>

<file path=ppt/tags/tag182.xml><?xml version="1.0" encoding="utf-8"?>
<p:tagLst xmlns:p="http://schemas.openxmlformats.org/presentationml/2006/main">
  <p:tag name="KSO_WM_SLIDE_ID" val="diagram20234820_1"/>
  <p:tag name="KSO_WM_TEMPLATE_SUBCATEGORY" val="0"/>
  <p:tag name="KSO_WM_TEMPLATE_MASTER_TYPE" val="0"/>
  <p:tag name="KSO_WM_TEMPLATE_COLOR_TYPE" val="0"/>
  <p:tag name="KSO_WM_SLIDE_ITEM_CNT" val="2"/>
  <p:tag name="KSO_WM_SLIDE_INDEX" val="1"/>
  <p:tag name="KSO_WM_TAG_VERSION" val="3.0"/>
  <p:tag name="KSO_WM_BEAUTIFY_FLAG" val="#wm#"/>
  <p:tag name="KSO_WM_TEMPLATE_CATEGORY" val="diagram"/>
  <p:tag name="KSO_WM_TEMPLATE_INDEX" val="20234820"/>
  <p:tag name="KSO_WM_SLIDE_TYPE" val="text"/>
  <p:tag name="KSO_WM_SLIDE_SUBTYPE" val="diag"/>
  <p:tag name="KSO_WM_SLIDE_SIZE" val="850.9*351.2"/>
  <p:tag name="KSO_WM_SLIDE_POSITION" val="54.7*133.7"/>
  <p:tag name="KSO_WM_SLIDE_LAYOUT" val="a_l"/>
  <p:tag name="KSO_WM_SLIDE_LAYOUT_CNT" val="1_1"/>
  <p:tag name="KSO_WM_SPECIAL_SOURCE" val="bdnull"/>
  <p:tag name="KSO_WM_DIAGRAM_GROUP_CODE" val="l1-1"/>
  <p:tag name="KSO_WM_SLIDE_DIAGTYPE" val="l"/>
</p:tagLst>
</file>

<file path=ppt/tags/tag183.xml><?xml version="1.0" encoding="utf-8"?>
<p:tagLst xmlns:p="http://schemas.openxmlformats.org/presentationml/2006/mai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UNIT_TYPE" val="a"/>
  <p:tag name="KSO_WM_UNIT_INDEX" val="1"/>
  <p:tag name="KSO_WM_UNIT_ID" val="diagram20234820_2*a*1"/>
  <p:tag name="KSO_WM_TEMPLATE_CATEGORY" val="diagram"/>
  <p:tag name="KSO_WM_TEMPLATE_INDEX" val="20234820"/>
  <p:tag name="KSO_WM_UNIT_LAYERLEVEL" val="1"/>
  <p:tag name="KSO_WM_TAG_VERSION" val="3.0"/>
  <p:tag name="KSO_WM_BEAUTIFY_FLAG" val="#wm#"/>
  <p:tag name="KSO_WM_DIAGRAM_GROUP_CODE" val="l1-1"/>
  <p:tag name="KSO_WM_UNIT_PRESET_TEXT" val="单击此处添加标题"/>
  <p:tag name="KSO_WM_UNIT_TEXT_FILL_FORE_SCHEMECOLOR_INDEX" val="13"/>
  <p:tag name="KSO_WM_UNIT_TEXT_FILL_TYPE" val="1"/>
  <p:tag name="KSO_WM_UNIT_USESOURCEFORMAT_APPLY" val="1"/>
</p:tagLst>
</file>

<file path=ppt/tags/tag18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4820_2*l_h_i*1_1_2"/>
  <p:tag name="KSO_WM_TEMPLATE_CATEGORY" val="diagram"/>
  <p:tag name="KSO_WM_TEMPLATE_INDEX" val="20234820"/>
  <p:tag name="KSO_WM_UNIT_LAYERLEVEL" val="1_1_1"/>
  <p:tag name="KSO_WM_TAG_VERSION" val="3.0"/>
  <p:tag name="KSO_WM_BEAUTIFY_FLAG" val="#wm#"/>
  <p:tag name="KSO_WM_DIAGRAM_VERSION" val="3"/>
  <p:tag name="KSO_WM_DIAGRAM_COLOR_TRICK" val="1"/>
  <p:tag name="KSO_WM_DIAGRAM_COLOR_TEXT_CAN_REMOVE" val="n"/>
  <p:tag name="KSO_WM_UNIT_TYPE" val="l_h_i"/>
  <p:tag name="KSO_WM_UNIT_INDEX" val="1_1_2"/>
  <p:tag name="KSO_WM_UNIT_FILL_TYPE" val="3"/>
  <p:tag name="KSO_WM_UNIT_LINE_FORE_SCHEMECOLOR_INDEX" val="5"/>
  <p:tag name="KSO_WM_DIAGRAM_MAX_ITEMCNT" val="3"/>
  <p:tag name="KSO_WM_DIAGRAM_MIN_ITEMCNT" val="2"/>
  <p:tag name="KSO_WM_DIAGRAM_VIRTUALLY_FRAME" val="{&quot;height&quot;:412.33000000000004,&quot;left&quot;:55.95,&quot;top&quot;:117.59346456692913,&quot;width&quot;:899.1081102362205}"/>
  <p:tag name="KSO_WM_DIAGRAM_COLOR_MATCH_VALUE" val="{&quot;shape&quot;:{&quot;fill&quot;:{&quot;gradient&quot;:[{&quot;brightness&quot;:0,&quot;colorType&quot;:1,&quot;foreColorIndex&quot;:5,&quot;pos&quot;:0,&quot;transparency&quot;:1},{&quot;brightness&quot;:0,&quot;colorType&quot;:1,&quot;foreColorIndex&quot;:5,&quot;pos&quot;:1,&quot;transparency&quot;:0.8500000238418579}],&quot;type&quot;:3},&quot;glow&quot;:{&quot;colorType&quot;:0},&quot;line&quot;:{&quot;solidLine&quot;:{&quot;brightness&quot;:0,&quot;colorType&quot;:1,&quot;foreColorIndex&quot;:5,&quot;transparency&quot;:0.44999998807907104},&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ILL_TYPE" val="2"/>
  <p:tag name="KSO_WM_UNIT_TEXT_FILL_FORE_SCHEMECOLOR_INDEX" val="2"/>
  <p:tag name="KSO_WM_UNIT_TEXT_FILL_TYPE" val="1"/>
  <p:tag name="KSO_WM_UNIT_USESOURCEFORMAT_APPLY" val="1"/>
</p:tagLst>
</file>

<file path=ppt/tags/tag18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4820_2*l_h_i*1_2_2"/>
  <p:tag name="KSO_WM_TEMPLATE_CATEGORY" val="diagram"/>
  <p:tag name="KSO_WM_TEMPLATE_INDEX" val="20234820"/>
  <p:tag name="KSO_WM_UNIT_LAYERLEVEL" val="1_1_1"/>
  <p:tag name="KSO_WM_TAG_VERSION" val="3.0"/>
  <p:tag name="KSO_WM_BEAUTIFY_FLAG" val="#wm#"/>
  <p:tag name="KSO_WM_DIAGRAM_VERSION" val="3"/>
  <p:tag name="KSO_WM_DIAGRAM_COLOR_TRICK" val="1"/>
  <p:tag name="KSO_WM_DIAGRAM_COLOR_TEXT_CAN_REMOVE" val="n"/>
  <p:tag name="KSO_WM_UNIT_TYPE" val="l_h_i"/>
  <p:tag name="KSO_WM_UNIT_INDEX" val="1_2_2"/>
  <p:tag name="KSO_WM_UNIT_FILL_TYPE" val="3"/>
  <p:tag name="KSO_WM_UNIT_LINE_FORE_SCHEMECOLOR_INDEX" val="5"/>
  <p:tag name="KSO_WM_DIAGRAM_MAX_ITEMCNT" val="3"/>
  <p:tag name="KSO_WM_DIAGRAM_MIN_ITEMCNT" val="2"/>
  <p:tag name="KSO_WM_DIAGRAM_VIRTUALLY_FRAME" val="{&quot;height&quot;:412.33000000000004,&quot;left&quot;:55.95,&quot;top&quot;:117.59346456692913,&quot;width&quot;:899.1081102362205}"/>
  <p:tag name="KSO_WM_DIAGRAM_COLOR_MATCH_VALUE" val="{&quot;shape&quot;:{&quot;fill&quot;:{&quot;gradient&quot;:[{&quot;brightness&quot;:0,&quot;colorType&quot;:1,&quot;foreColorIndex&quot;:5,&quot;pos&quot;:0,&quot;transparency&quot;:1},{&quot;brightness&quot;:0,&quot;colorType&quot;:1,&quot;foreColorIndex&quot;:5,&quot;pos&quot;:1,&quot;transparency&quot;:0.8500000238418579}],&quot;type&quot;:3},&quot;glow&quot;:{&quot;colorType&quot;:0},&quot;line&quot;:{&quot;solidLine&quot;:{&quot;brightness&quot;:0,&quot;colorType&quot;:1,&quot;foreColorIndex&quot;:5,&quot;transparency&quot;:0.44999998807907104},&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ILL_TYPE" val="2"/>
  <p:tag name="KSO_WM_UNIT_TEXT_FILL_FORE_SCHEMECOLOR_INDEX" val="2"/>
  <p:tag name="KSO_WM_UNIT_TEXT_FILL_TYPE" val="1"/>
  <p:tag name="KSO_WM_UNIT_USESOURCEFORMAT_APPLY" val="1"/>
</p:tagLst>
</file>

<file path=ppt/tags/tag18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4820_2*l_h_i*1_3_2"/>
  <p:tag name="KSO_WM_TEMPLATE_CATEGORY" val="diagram"/>
  <p:tag name="KSO_WM_TEMPLATE_INDEX" val="20234820"/>
  <p:tag name="KSO_WM_UNIT_LAYERLEVEL" val="1_1_1"/>
  <p:tag name="KSO_WM_TAG_VERSION" val="3.0"/>
  <p:tag name="KSO_WM_BEAUTIFY_FLAG" val="#wm#"/>
  <p:tag name="KSO_WM_DIAGRAM_VERSION" val="3"/>
  <p:tag name="KSO_WM_DIAGRAM_COLOR_TRICK" val="1"/>
  <p:tag name="KSO_WM_DIAGRAM_COLOR_TEXT_CAN_REMOVE" val="n"/>
  <p:tag name="KSO_WM_UNIT_TYPE" val="l_h_i"/>
  <p:tag name="KSO_WM_UNIT_INDEX" val="1_3_2"/>
  <p:tag name="KSO_WM_UNIT_FILL_TYPE" val="3"/>
  <p:tag name="KSO_WM_UNIT_LINE_FORE_SCHEMECOLOR_INDEX" val="5"/>
  <p:tag name="KSO_WM_DIAGRAM_MAX_ITEMCNT" val="3"/>
  <p:tag name="KSO_WM_DIAGRAM_MIN_ITEMCNT" val="2"/>
  <p:tag name="KSO_WM_DIAGRAM_VIRTUALLY_FRAME" val="{&quot;height&quot;:412.33000000000004,&quot;left&quot;:55.95,&quot;top&quot;:117.59346456692913,&quot;width&quot;:899.1081102362205}"/>
  <p:tag name="KSO_WM_DIAGRAM_COLOR_MATCH_VALUE" val="{&quot;shape&quot;:{&quot;fill&quot;:{&quot;gradient&quot;:[{&quot;brightness&quot;:0,&quot;colorType&quot;:1,&quot;foreColorIndex&quot;:5,&quot;pos&quot;:0,&quot;transparency&quot;:1},{&quot;brightness&quot;:0,&quot;colorType&quot;:1,&quot;foreColorIndex&quot;:5,&quot;pos&quot;:1,&quot;transparency&quot;:0.8500000238418579}],&quot;type&quot;:3},&quot;glow&quot;:{&quot;colorType&quot;:0},&quot;line&quot;:{&quot;solidLine&quot;:{&quot;brightness&quot;:0,&quot;colorType&quot;:1,&quot;foreColorIndex&quot;:5,&quot;transparency&quot;:0.44999998807907104},&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ILL_TYPE" val="2"/>
  <p:tag name="KSO_WM_UNIT_TEXT_FILL_FORE_SCHEMECOLOR_INDEX" val="2"/>
  <p:tag name="KSO_WM_UNIT_TEXT_FILL_TYPE" val="1"/>
  <p:tag name="KSO_WM_UNIT_USESOURCEFORMAT_APPLY" val="1"/>
</p:tagLst>
</file>

<file path=ppt/tags/tag18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4820_2*l_h_i*1_1_3"/>
  <p:tag name="KSO_WM_TEMPLATE_CATEGORY" val="diagram"/>
  <p:tag name="KSO_WM_TEMPLATE_INDEX" val="20234820"/>
  <p:tag name="KSO_WM_UNIT_LAYERLEVEL" val="1_1_1"/>
  <p:tag name="KSO_WM_TAG_VERSION" val="3.0"/>
  <p:tag name="KSO_WM_BEAUTIFY_FLAG" val="#wm#"/>
  <p:tag name="KSO_WM_DIAGRAM_VERSION" val="3"/>
  <p:tag name="KSO_WM_DIAGRAM_COLOR_TRICK" val="1"/>
  <p:tag name="KSO_WM_DIAGRAM_COLOR_TEXT_CAN_REMOVE" val="n"/>
  <p:tag name="KSO_WM_UNIT_TYPE" val="l_h_i"/>
  <p:tag name="KSO_WM_UNIT_INDEX" val="1_1_3"/>
  <p:tag name="KSO_WM_UNIT_FILL_TYPE" val="1"/>
  <p:tag name="KSO_WM_UNIT_FILL_FORE_SCHEMECOLOR_INDEX" val="5"/>
  <p:tag name="KSO_WM_UNIT_FILL_FORE_SCHEMECOLOR_INDEX_BRIGHTNESS" val="0"/>
  <p:tag name="KSO_WM_DIAGRAM_MAX_ITEMCNT" val="3"/>
  <p:tag name="KSO_WM_DIAGRAM_MIN_ITEMCNT" val="2"/>
  <p:tag name="KSO_WM_DIAGRAM_VIRTUALLY_FRAME" val="{&quot;height&quot;:412.33000000000004,&quot;left&quot;:55.95,&quot;top&quot;:117.59346456692913,&quot;width&quot;:899.108110236220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2"/>
  <p:tag name="KSO_WM_UNIT_TEXT_FILL_TYPE" val="1"/>
  <p:tag name="KSO_WM_UNIT_USESOURCEFORMAT_APPLY" val="1"/>
</p:tagLst>
</file>

<file path=ppt/tags/tag18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4820_2*l_h_i*1_1_4"/>
  <p:tag name="KSO_WM_TEMPLATE_CATEGORY" val="diagram"/>
  <p:tag name="KSO_WM_TEMPLATE_INDEX" val="20234820"/>
  <p:tag name="KSO_WM_UNIT_LAYERLEVEL" val="1_1_1"/>
  <p:tag name="KSO_WM_TAG_VERSION" val="3.0"/>
  <p:tag name="KSO_WM_BEAUTIFY_FLAG" val="#wm#"/>
  <p:tag name="KSO_WM_DIAGRAM_VERSION" val="3"/>
  <p:tag name="KSO_WM_DIAGRAM_COLOR_TRICK" val="1"/>
  <p:tag name="KSO_WM_DIAGRAM_COLOR_TEXT_CAN_REMOVE" val="n"/>
  <p:tag name="KSO_WM_UNIT_TYPE" val="l_h_i"/>
  <p:tag name="KSO_WM_UNIT_INDEX" val="1_1_4"/>
  <p:tag name="KSO_WM_UNIT_LINE_FORE_SCHEMECOLOR_INDEX" val="5"/>
  <p:tag name="KSO_WM_DIAGRAM_MAX_ITEMCNT" val="3"/>
  <p:tag name="KSO_WM_DIAGRAM_MIN_ITEMCNT" val="2"/>
  <p:tag name="KSO_WM_DIAGRAM_VIRTUALLY_FRAME" val="{&quot;height&quot;:412.33000000000004,&quot;left&quot;:55.95,&quot;top&quot;:117.59346456692913,&quot;width&quot;:899.108110236220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LINE_FILL_TYPE" val="2"/>
  <p:tag name="KSO_WM_UNIT_USESOURCEFORMAT_APPLY" val="1"/>
</p:tagLst>
</file>

<file path=ppt/tags/tag18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4820_2*l_h_i*1_1_5"/>
  <p:tag name="KSO_WM_TEMPLATE_CATEGORY" val="diagram"/>
  <p:tag name="KSO_WM_TEMPLATE_INDEX" val="20234820"/>
  <p:tag name="KSO_WM_UNIT_LAYERLEVEL" val="1_1_1"/>
  <p:tag name="KSO_WM_TAG_VERSION" val="3.0"/>
  <p:tag name="KSO_WM_BEAUTIFY_FLAG" val="#wm#"/>
  <p:tag name="KSO_WM_DIAGRAM_VERSION" val="3"/>
  <p:tag name="KSO_WM_DIAGRAM_COLOR_TRICK" val="1"/>
  <p:tag name="KSO_WM_DIAGRAM_COLOR_TEXT_CAN_REMOVE" val="n"/>
  <p:tag name="KSO_WM_UNIT_TYPE" val="l_h_i"/>
  <p:tag name="KSO_WM_UNIT_INDEX" val="1_1_5"/>
  <p:tag name="KSO_WM_UNIT_FILL_TYPE" val="1"/>
  <p:tag name="KSO_WM_UNIT_FILL_FORE_SCHEMECOLOR_INDEX" val="5"/>
  <p:tag name="KSO_WM_UNIT_FILL_FORE_SCHEMECOLOR_INDEX_BRIGHTNESS" val="0"/>
  <p:tag name="KSO_WM_DIAGRAM_MAX_ITEMCNT" val="3"/>
  <p:tag name="KSO_WM_DIAGRAM_MIN_ITEMCNT" val="2"/>
  <p:tag name="KSO_WM_DIAGRAM_VIRTUALLY_FRAME" val="{&quot;height&quot;:412.33000000000004,&quot;left&quot;:55.95,&quot;top&quot;:117.59346456692913,&quot;width&quot;:899.108110236220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USESOURCEFORMAT_APPLY" val="1"/>
</p:tagLst>
</file>

<file path=ppt/tags/tag1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l_h_i"/>
  <p:tag name="KSO_WM_UNIT_INDEX" val="1_2_2"/>
  <p:tag name="KSO_WM_UNIT_ID" val="diagram20231799_2*l_h_i*1_2_2"/>
  <p:tag name="KSO_WM_TEMPLATE_CATEGORY" val="diagram"/>
  <p:tag name="KSO_WM_TEMPLATE_INDEX" val="20231799"/>
  <p:tag name="KSO_WM_UNIT_LAYERLEVEL" val="1_1_1"/>
  <p:tag name="KSO_WM_TAG_VERSION" val="3.0"/>
  <p:tag name="KSO_WM_DIAGRAM_GROUP_CODE" val="l1-1"/>
  <p:tag name="KSO_WM_DIAGRAM_VERSION" val="3"/>
  <p:tag name="KSO_WM_DIAGRAM_COLOR_TRICK" val="3"/>
  <p:tag name="KSO_WM_DIAGRAM_COLOR_TEXT_CAN_REMOVE" val="n"/>
  <p:tag name="KSO_WM_DIAGRAM_MAX_ITEMCNT" val="3"/>
  <p:tag name="KSO_WM_DIAGRAM_MIN_ITEMCNT" val="2"/>
  <p:tag name="KSO_WM_DIAGRAM_VIRTUALLY_FRAME" val="{&quot;height&quot;:423.2492913385828,&quot;left&quot;:61.05,&quot;top&quot;:172.25440944881888,&quot;width&quot;:896.5720472440944}"/>
  <p:tag name="KSO_WM_DIAGRAM_COLOR_MATCH_VALUE" val="{&quot;shape&quot;:{&quot;fill&quot;:{&quot;solid&quot;:{&quot;brightness&quot;:0,&quot;colorType&quot;:1,&quot;foreColorIndex&quot;:6,&quot;transparency&quot;:0},&quot;type&quot;:1},&quot;glow&quot;:{&quot;colorType&quot;:0},&quot;line&quot;:{&quot;type&quot;:0},&quot;shadow&quot;:{&quot;brightness&quot;:-0.25,&quot;colorType&quot;:1,&quot;foreColorIndex&quot;:14,&quot;transparency&quot;:0.600000023841857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6"/>
  <p:tag name="KSO_WM_UNIT_FILL_FORE_SCHEMECOLOR_INDEX_BRIGHTNESS" val="0"/>
  <p:tag name="KSO_WM_UNIT_SHADOW_SCHEMECOLOR_INDEX" val="14"/>
  <p:tag name="KSO_WM_UNIT_TEXT_FILL_FORE_SCHEMECOLOR_INDEX" val="13"/>
  <p:tag name="KSO_WM_UNIT_TEXT_FILL_TYPE" val="1"/>
  <p:tag name="KSO_WM_UNIT_USESOURCEFORMAT_APPLY" val="1"/>
</p:tagLst>
</file>

<file path=ppt/tags/tag19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4820_2*l_h_i*1_1_6"/>
  <p:tag name="KSO_WM_TEMPLATE_CATEGORY" val="diagram"/>
  <p:tag name="KSO_WM_TEMPLATE_INDEX" val="20234820"/>
  <p:tag name="KSO_WM_UNIT_LAYERLEVEL" val="1_1_1"/>
  <p:tag name="KSO_WM_TAG_VERSION" val="3.0"/>
  <p:tag name="KSO_WM_BEAUTIFY_FLAG" val="#wm#"/>
  <p:tag name="KSO_WM_DIAGRAM_VERSION" val="3"/>
  <p:tag name="KSO_WM_DIAGRAM_COLOR_TRICK" val="1"/>
  <p:tag name="KSO_WM_DIAGRAM_COLOR_TEXT_CAN_REMOVE" val="n"/>
  <p:tag name="KSO_WM_UNIT_TYPE" val="l_h_i"/>
  <p:tag name="KSO_WM_UNIT_INDEX" val="1_1_6"/>
  <p:tag name="KSO_WM_UNIT_LINE_FORE_SCHEMECOLOR_INDEX" val="5"/>
  <p:tag name="KSO_WM_DIAGRAM_MAX_ITEMCNT" val="3"/>
  <p:tag name="KSO_WM_DIAGRAM_MIN_ITEMCNT" val="2"/>
  <p:tag name="KSO_WM_DIAGRAM_VIRTUALLY_FRAME" val="{&quot;height&quot;:412.33000000000004,&quot;left&quot;:55.95,&quot;top&quot;:117.59346456692913,&quot;width&quot;:899.108110236220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ILL_TYPE" val="2"/>
  <p:tag name="KSO_WM_UNIT_USESOURCEFORMAT_APPLY" val="1"/>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4820_2*l_h_i*1_1_7"/>
  <p:tag name="KSO_WM_TEMPLATE_CATEGORY" val="diagram"/>
  <p:tag name="KSO_WM_TEMPLATE_INDEX" val="20234820"/>
  <p:tag name="KSO_WM_UNIT_LAYERLEVEL" val="1_1_1"/>
  <p:tag name="KSO_WM_TAG_VERSION" val="3.0"/>
  <p:tag name="KSO_WM_BEAUTIFY_FLAG" val="#wm#"/>
  <p:tag name="KSO_WM_DIAGRAM_VERSION" val="3"/>
  <p:tag name="KSO_WM_DIAGRAM_COLOR_TRICK" val="1"/>
  <p:tag name="KSO_WM_DIAGRAM_COLOR_TEXT_CAN_REMOVE" val="n"/>
  <p:tag name="KSO_WM_UNIT_TYPE" val="l_h_i"/>
  <p:tag name="KSO_WM_UNIT_INDEX" val="1_1_7"/>
  <p:tag name="KSO_WM_UNIT_FILL_TYPE" val="1"/>
  <p:tag name="KSO_WM_UNIT_FILL_FORE_SCHEMECOLOR_INDEX" val="5"/>
  <p:tag name="KSO_WM_UNIT_FILL_FORE_SCHEMECOLOR_INDEX_BRIGHTNESS" val="0"/>
  <p:tag name="KSO_WM_DIAGRAM_MAX_ITEMCNT" val="3"/>
  <p:tag name="KSO_WM_DIAGRAM_MIN_ITEMCNT" val="2"/>
  <p:tag name="KSO_WM_DIAGRAM_VIRTUALLY_FRAME" val="{&quot;height&quot;:412.33000000000004,&quot;left&quot;:55.95,&quot;top&quot;:117.59346456692913,&quot;width&quot;:899.108110236220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000000&quot;,&quot;transparency&quot;:0},&quot;type&quot;:1},&quot;glow&quot;:{&quot;colorType&quot;:0},&quot;line&quot;:{&quot;type&quot;:0},&quot;shadow&quot;:{&quot;colorType&quot;:0},&quot;threeD&quot;:{&quot;curvedSurface&quot;:{&quot;brightness&quot;:0,&quot;colorType&quot;:2,&quot;rgb&quot;:&quot;#000000&quot;},&quot;depth&quot;:{&quot;colorType&quot;:0}}}}"/>
  <p:tag name="KSO_WM_UNIT_USESOURCEFORMAT_APPLY" val="1"/>
</p:tagLst>
</file>

<file path=ppt/tags/tag19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4820_2*l_h_i*1_2_3"/>
  <p:tag name="KSO_WM_TEMPLATE_CATEGORY" val="diagram"/>
  <p:tag name="KSO_WM_TEMPLATE_INDEX" val="20234820"/>
  <p:tag name="KSO_WM_UNIT_LAYERLEVEL" val="1_1_1"/>
  <p:tag name="KSO_WM_TAG_VERSION" val="3.0"/>
  <p:tag name="KSO_WM_BEAUTIFY_FLAG" val="#wm#"/>
  <p:tag name="KSO_WM_DIAGRAM_VERSION" val="3"/>
  <p:tag name="KSO_WM_DIAGRAM_COLOR_TRICK" val="1"/>
  <p:tag name="KSO_WM_DIAGRAM_COLOR_TEXT_CAN_REMOVE" val="n"/>
  <p:tag name="KSO_WM_UNIT_TYPE" val="l_h_i"/>
  <p:tag name="KSO_WM_UNIT_INDEX" val="1_2_3"/>
  <p:tag name="KSO_WM_UNIT_FILL_TYPE" val="1"/>
  <p:tag name="KSO_WM_UNIT_FILL_FORE_SCHEMECOLOR_INDEX" val="5"/>
  <p:tag name="KSO_WM_UNIT_FILL_FORE_SCHEMECOLOR_INDEX_BRIGHTNESS" val="0"/>
  <p:tag name="KSO_WM_DIAGRAM_MAX_ITEMCNT" val="3"/>
  <p:tag name="KSO_WM_DIAGRAM_MIN_ITEMCNT" val="2"/>
  <p:tag name="KSO_WM_DIAGRAM_VIRTUALLY_FRAME" val="{&quot;height&quot;:412.33000000000004,&quot;left&quot;:55.95,&quot;top&quot;:117.59346456692913,&quot;width&quot;:899.108110236220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2"/>
  <p:tag name="KSO_WM_UNIT_TEXT_FILL_TYPE" val="1"/>
  <p:tag name="KSO_WM_UNIT_USESOURCEFORMAT_APPLY" val="1"/>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4820_2*l_h_i*1_2_4"/>
  <p:tag name="KSO_WM_TEMPLATE_CATEGORY" val="diagram"/>
  <p:tag name="KSO_WM_TEMPLATE_INDEX" val="20234820"/>
  <p:tag name="KSO_WM_UNIT_LAYERLEVEL" val="1_1_1"/>
  <p:tag name="KSO_WM_TAG_VERSION" val="3.0"/>
  <p:tag name="KSO_WM_BEAUTIFY_FLAG" val="#wm#"/>
  <p:tag name="KSO_WM_DIAGRAM_VERSION" val="3"/>
  <p:tag name="KSO_WM_DIAGRAM_COLOR_TRICK" val="1"/>
  <p:tag name="KSO_WM_DIAGRAM_COLOR_TEXT_CAN_REMOVE" val="n"/>
  <p:tag name="KSO_WM_UNIT_TYPE" val="l_h_i"/>
  <p:tag name="KSO_WM_UNIT_INDEX" val="1_2_4"/>
  <p:tag name="KSO_WM_UNIT_LINE_FORE_SCHEMECOLOR_INDEX" val="5"/>
  <p:tag name="KSO_WM_DIAGRAM_MAX_ITEMCNT" val="3"/>
  <p:tag name="KSO_WM_DIAGRAM_MIN_ITEMCNT" val="2"/>
  <p:tag name="KSO_WM_DIAGRAM_VIRTUALLY_FRAME" val="{&quot;height&quot;:412.33000000000004,&quot;left&quot;:55.95,&quot;top&quot;:117.59346456692913,&quot;width&quot;:899.108110236220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LINE_FILL_TYPE" val="2"/>
  <p:tag name="KSO_WM_UNIT_USESOURCEFORMAT_APPLY" val="1"/>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4820_2*l_h_i*1_2_5"/>
  <p:tag name="KSO_WM_TEMPLATE_CATEGORY" val="diagram"/>
  <p:tag name="KSO_WM_TEMPLATE_INDEX" val="20234820"/>
  <p:tag name="KSO_WM_UNIT_LAYERLEVEL" val="1_1_1"/>
  <p:tag name="KSO_WM_TAG_VERSION" val="3.0"/>
  <p:tag name="KSO_WM_BEAUTIFY_FLAG" val="#wm#"/>
  <p:tag name="KSO_WM_DIAGRAM_VERSION" val="3"/>
  <p:tag name="KSO_WM_DIAGRAM_COLOR_TRICK" val="1"/>
  <p:tag name="KSO_WM_DIAGRAM_COLOR_TEXT_CAN_REMOVE" val="n"/>
  <p:tag name="KSO_WM_UNIT_TYPE" val="l_h_i"/>
  <p:tag name="KSO_WM_UNIT_INDEX" val="1_2_5"/>
  <p:tag name="KSO_WM_UNIT_FILL_TYPE" val="1"/>
  <p:tag name="KSO_WM_UNIT_FILL_FORE_SCHEMECOLOR_INDEX" val="5"/>
  <p:tag name="KSO_WM_UNIT_FILL_FORE_SCHEMECOLOR_INDEX_BRIGHTNESS" val="0"/>
  <p:tag name="KSO_WM_DIAGRAM_MAX_ITEMCNT" val="3"/>
  <p:tag name="KSO_WM_DIAGRAM_MIN_ITEMCNT" val="2"/>
  <p:tag name="KSO_WM_DIAGRAM_VIRTUALLY_FRAME" val="{&quot;height&quot;:412.33000000000004,&quot;left&quot;:55.95,&quot;top&quot;:117.59346456692913,&quot;width&quot;:899.108110236220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USESOURCEFORMAT_APPLY" val="1"/>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4820_2*l_h_i*1_2_6"/>
  <p:tag name="KSO_WM_TEMPLATE_CATEGORY" val="diagram"/>
  <p:tag name="KSO_WM_TEMPLATE_INDEX" val="20234820"/>
  <p:tag name="KSO_WM_UNIT_LAYERLEVEL" val="1_1_1"/>
  <p:tag name="KSO_WM_TAG_VERSION" val="3.0"/>
  <p:tag name="KSO_WM_BEAUTIFY_FLAG" val="#wm#"/>
  <p:tag name="KSO_WM_DIAGRAM_VERSION" val="3"/>
  <p:tag name="KSO_WM_DIAGRAM_COLOR_TRICK" val="1"/>
  <p:tag name="KSO_WM_DIAGRAM_COLOR_TEXT_CAN_REMOVE" val="n"/>
  <p:tag name="KSO_WM_UNIT_TYPE" val="l_h_i"/>
  <p:tag name="KSO_WM_UNIT_INDEX" val="1_2_6"/>
  <p:tag name="KSO_WM_UNIT_LINE_FORE_SCHEMECOLOR_INDEX" val="5"/>
  <p:tag name="KSO_WM_DIAGRAM_MAX_ITEMCNT" val="3"/>
  <p:tag name="KSO_WM_DIAGRAM_MIN_ITEMCNT" val="2"/>
  <p:tag name="KSO_WM_DIAGRAM_VIRTUALLY_FRAME" val="{&quot;height&quot;:412.33000000000004,&quot;left&quot;:55.95,&quot;top&quot;:117.59346456692913,&quot;width&quot;:899.108110236220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ILL_TYPE" val="2"/>
  <p:tag name="KSO_WM_UNIT_USESOURCEFORMAT_APPLY" val="1"/>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4820_2*l_h_i*1_2_7"/>
  <p:tag name="KSO_WM_TEMPLATE_CATEGORY" val="diagram"/>
  <p:tag name="KSO_WM_TEMPLATE_INDEX" val="20234820"/>
  <p:tag name="KSO_WM_UNIT_LAYERLEVEL" val="1_1_1"/>
  <p:tag name="KSO_WM_TAG_VERSION" val="3.0"/>
  <p:tag name="KSO_WM_BEAUTIFY_FLAG" val="#wm#"/>
  <p:tag name="KSO_WM_DIAGRAM_VERSION" val="3"/>
  <p:tag name="KSO_WM_DIAGRAM_COLOR_TRICK" val="1"/>
  <p:tag name="KSO_WM_DIAGRAM_COLOR_TEXT_CAN_REMOVE" val="n"/>
  <p:tag name="KSO_WM_UNIT_TYPE" val="l_h_i"/>
  <p:tag name="KSO_WM_UNIT_INDEX" val="1_2_7"/>
  <p:tag name="KSO_WM_UNIT_FILL_TYPE" val="1"/>
  <p:tag name="KSO_WM_UNIT_FILL_FORE_SCHEMECOLOR_INDEX" val="5"/>
  <p:tag name="KSO_WM_UNIT_FILL_FORE_SCHEMECOLOR_INDEX_BRIGHTNESS" val="0"/>
  <p:tag name="KSO_WM_DIAGRAM_MAX_ITEMCNT" val="3"/>
  <p:tag name="KSO_WM_DIAGRAM_MIN_ITEMCNT" val="2"/>
  <p:tag name="KSO_WM_DIAGRAM_VIRTUALLY_FRAME" val="{&quot;height&quot;:412.33000000000004,&quot;left&quot;:55.95,&quot;top&quot;:117.59346456692913,&quot;width&quot;:899.108110236220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000000&quot;,&quot;transparency&quot;:0},&quot;type&quot;:1},&quot;glow&quot;:{&quot;colorType&quot;:0},&quot;line&quot;:{&quot;type&quot;:0},&quot;shadow&quot;:{&quot;colorType&quot;:0},&quot;threeD&quot;:{&quot;curvedSurface&quot;:{&quot;brightness&quot;:0,&quot;colorType&quot;:2,&quot;rgb&quot;:&quot;#000000&quot;},&quot;depth&quot;:{&quot;colorType&quot;:0}}}}"/>
  <p:tag name="KSO_WM_UNIT_USESOURCEFORMAT_APPLY" val="1"/>
</p:tagLst>
</file>

<file path=ppt/tags/tag197.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1_1"/>
  <p:tag name="KSO_WM_UNIT_ID" val="diagram20234820_2*l_h_a*1_1_1"/>
  <p:tag name="KSO_WM_TEMPLATE_CATEGORY" val="diagram"/>
  <p:tag name="KSO_WM_TEMPLATE_INDEX" val="20234820"/>
  <p:tag name="KSO_WM_UNIT_LAYERLEVEL" val="1_1_1"/>
  <p:tag name="KSO_WM_TAG_VERSION" val="3.0"/>
  <p:tag name="KSO_WM_DIAGRAM_GROUP_CODE" val="l1-1"/>
  <p:tag name="KSO_WM_DIAGRAM_MAX_ITEMCNT" val="3"/>
  <p:tag name="KSO_WM_DIAGRAM_MIN_ITEMCNT" val="2"/>
  <p:tag name="KSO_WM_DIAGRAM_VIRTUALLY_FRAME" val="{&quot;height&quot;:412.33000000000004,&quot;left&quot;:55.95,&quot;top&quot;:117.59346456692913,&quot;width&quot;:899.108110236220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BEAUTIFY_FLAG" val="#wm#"/>
  <p:tag name="KSO_WM_UNIT_PRESET_TEXT" val="单击此处&#10;添加标题"/>
  <p:tag name="KSO_WM_UNIT_TEXT_FILL_FORE_SCHEMECOLOR_INDEX" val="1"/>
  <p:tag name="KSO_WM_UNIT_TEXT_FILL_TYPE" val="1"/>
  <p:tag name="KSO_WM_UNIT_USESOURCEFORMAT_APPLY" val="1"/>
</p:tagLst>
</file>

<file path=ppt/tags/tag198.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1_1"/>
  <p:tag name="KSO_WM_UNIT_ID" val="diagram20234820_2*l_h_f*1_1_1"/>
  <p:tag name="KSO_WM_TEMPLATE_CATEGORY" val="diagram"/>
  <p:tag name="KSO_WM_TEMPLATE_INDEX" val="20234820"/>
  <p:tag name="KSO_WM_UNIT_LAYERLEVEL" val="1_1_1"/>
  <p:tag name="KSO_WM_TAG_VERSION" val="3.0"/>
  <p:tag name="KSO_WM_DIAGRAM_GROUP_CODE" val="l1-1"/>
  <p:tag name="KSO_WM_DIAGRAM_MAX_ITEMCNT" val="3"/>
  <p:tag name="KSO_WM_DIAGRAM_MIN_ITEMCNT" val="2"/>
  <p:tag name="KSO_WM_DIAGRAM_VIRTUALLY_FRAME" val="{&quot;height&quot;:412.33000000000004,&quot;left&quot;:55.95,&quot;top&quot;:117.59346456692913,&quot;width&quot;:899.108110236220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BEAUTIFY_FLAG" val="#wm#"/>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
  <p:tag name="KSO_WM_UNIT_TEXT_FILL_FORE_SCHEMECOLOR_INDEX" val="1"/>
  <p:tag name="KSO_WM_UNIT_TEXT_FILL_TYPE" val="1"/>
  <p:tag name="KSO_WM_UNIT_USESOURCEFORMAT_APPLY" val="1"/>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34820_2*l_h_i*1_1_1"/>
  <p:tag name="KSO_WM_TEMPLATE_CATEGORY" val="diagram"/>
  <p:tag name="KSO_WM_TEMPLATE_INDEX" val="20234820"/>
  <p:tag name="KSO_WM_UNIT_LAYERLEVEL" val="1_1_1"/>
  <p:tag name="KSO_WM_TAG_VERSION" val="3.0"/>
  <p:tag name="KSO_WM_DIAGRAM_MAX_ITEMCNT" val="3"/>
  <p:tag name="KSO_WM_DIAGRAM_MIN_ITEMCNT" val="2"/>
  <p:tag name="KSO_WM_DIAGRAM_VIRTUALLY_FRAME" val="{&quot;height&quot;:412.33000000000004,&quot;left&quot;:55.95,&quot;top&quot;:117.59346456692913,&quot;width&quot;:899.1081102362205}"/>
  <p:tag name="KSO_WM_DIAGRAM_COLOR_MATCH_VALUE" val="{&quot;shape&quot;:{&quot;fill&quot;:{&quot;type&quot;:0},&quot;glow&quot;:{&quot;colorType&quot;:0},&quot;line&quot;:{&quot;gradient&quot;:[{&quot;brightness&quot;:0,&quot;colorType&quot;:1,&quot;foreColorIndex&quot;:5,&quot;pos&quot;:0,&quot;transparency&quot;:1},{&quot;brightness&quot;:0,&quot;colorType&quot;:1,&quot;foreColorIndex&quot;:5,&quot;pos&quot;:0.5299999713897705,&quot;transparency&quot;:0},{&quot;brightness&quot;:0,&quot;colorType&quot;:1,&quot;foreColorIndex&quot;:5,&quot;pos&quot;:1,&quot;transparency&quot;:1}],&quot;type&quot;:2},&quot;shadow&quot;:{&quot;colorType&quot;:0},&quot;threeD&quot;:{&quot;curvedSurface&quot;:{&quot;brightness&quot;:0,&quot;colorType&quot;:2,&quot;rgb&quot;:&quot;#000000&quot;},&quot;depth&quot;:{&quot;colorType&quot;:0}}},&quot;text&quot;:{&quot;fill&quot;:{},&quot;glow&quot;:{},&quot;line&quot;:{},&quot;shadow&quot;:{},&quot;threeD&quot;:{}}}"/>
  <p:tag name="KSO_WM_DIAGRAM_VERSION" val="3"/>
  <p:tag name="KSO_WM_DIAGRAM_COLOR_TRICK" val="1"/>
  <p:tag name="KSO_WM_DIAGRAM_COLOR_TEXT_CAN_REMOVE" val="n"/>
  <p:tag name="KSO_WM_BEAUTIFY_FLAG" val="#wm#"/>
  <p:tag name="KSO_WM_UNIT_LINE_FORE_SCHEMECOLOR_INDEX" val="5"/>
  <p:tag name="KSO_WM_UNIT_USESOURCEFORMAT_APPLY" val="1"/>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Lst>
</file>

<file path=ppt/tags/tag2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l_h_i"/>
  <p:tag name="KSO_WM_UNIT_INDEX" val="1_2_1"/>
  <p:tag name="KSO_WM_UNIT_ID" val="diagram20231799_2*l_h_i*1_2_1"/>
  <p:tag name="KSO_WM_TEMPLATE_CATEGORY" val="diagram"/>
  <p:tag name="KSO_WM_TEMPLATE_INDEX" val="20231799"/>
  <p:tag name="KSO_WM_UNIT_LAYERLEVEL" val="1_1_1"/>
  <p:tag name="KSO_WM_TAG_VERSION" val="3.0"/>
  <p:tag name="KSO_WM_DIAGRAM_GROUP_CODE" val="l1-1"/>
  <p:tag name="KSO_WM_DIAGRAM_VERSION" val="3"/>
  <p:tag name="KSO_WM_DIAGRAM_COLOR_TRICK" val="3"/>
  <p:tag name="KSO_WM_DIAGRAM_COLOR_TEXT_CAN_REMOVE" val="n"/>
  <p:tag name="KSO_WM_DIAGRAM_MAX_ITEMCNT" val="3"/>
  <p:tag name="KSO_WM_DIAGRAM_MIN_ITEMCNT" val="2"/>
  <p:tag name="KSO_WM_DIAGRAM_VIRTUALLY_FRAME" val="{&quot;height&quot;:423.2492913385828,&quot;left&quot;:61.05,&quot;top&quot;:172.25440944881888,&quot;width&quot;:896.5720472440944}"/>
  <p:tag name="KSO_WM_DIAGRAM_COLOR_MATCH_VALUE" val="{&quot;shape&quot;:{&quot;fill&quot;:{&quot;solid&quot;:{&quot;brightness&quot;:0,&quot;colorType&quot;:2,&quot;rgb&quot;:&quot;#ffffff&quot;,&quot;transparency&quot;:0},&quot;type&quot;:1},&quot;glow&quot;:{&quot;colorType&quot;:0},&quot;line&quot;:{&quot;type&quot;:0},&quot;shadow&quot;:{&quot;brightness&quot;:0.25,&quot;colorType&quot;:1,&quot;foreColorIndex&quot;:13,&quot;transparency&quot;:0.850000023841857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SHADOW_SCHEMECOLOR_INDEX" val="13"/>
  <p:tag name="KSO_WM_UNIT_USESOURCEFORMAT_APPLY" val="1"/>
</p:tagLst>
</file>

<file path=ppt/tags/tag200.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2_1"/>
  <p:tag name="KSO_WM_UNIT_ID" val="diagram20234820_2*l_h_f*1_2_1"/>
  <p:tag name="KSO_WM_TEMPLATE_CATEGORY" val="diagram"/>
  <p:tag name="KSO_WM_TEMPLATE_INDEX" val="20234820"/>
  <p:tag name="KSO_WM_UNIT_LAYERLEVEL" val="1_1_1"/>
  <p:tag name="KSO_WM_TAG_VERSION" val="3.0"/>
  <p:tag name="KSO_WM_DIAGRAM_GROUP_CODE" val="l1-1"/>
  <p:tag name="KSO_WM_DIAGRAM_MAX_ITEMCNT" val="3"/>
  <p:tag name="KSO_WM_DIAGRAM_MIN_ITEMCNT" val="2"/>
  <p:tag name="KSO_WM_DIAGRAM_VIRTUALLY_FRAME" val="{&quot;height&quot;:412.33000000000004,&quot;left&quot;:55.95,&quot;top&quot;:117.59346456692913,&quot;width&quot;:899.108110236220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BEAUTIFY_FLAG" val="#wm#"/>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
  <p:tag name="KSO_WM_UNIT_TEXT_FILL_FORE_SCHEMECOLOR_INDEX" val="1"/>
  <p:tag name="KSO_WM_UNIT_TEXT_FILL_TYPE" val="1"/>
  <p:tag name="KSO_WM_UNIT_USESOURCEFORMAT_APPLY" val="1"/>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34820_2*l_h_i*1_2_1"/>
  <p:tag name="KSO_WM_TEMPLATE_CATEGORY" val="diagram"/>
  <p:tag name="KSO_WM_TEMPLATE_INDEX" val="20234820"/>
  <p:tag name="KSO_WM_UNIT_LAYERLEVEL" val="1_1_1"/>
  <p:tag name="KSO_WM_TAG_VERSION" val="3.0"/>
  <p:tag name="KSO_WM_DIAGRAM_MAX_ITEMCNT" val="3"/>
  <p:tag name="KSO_WM_DIAGRAM_MIN_ITEMCNT" val="2"/>
  <p:tag name="KSO_WM_DIAGRAM_VIRTUALLY_FRAME" val="{&quot;height&quot;:412.33000000000004,&quot;left&quot;:55.95,&quot;top&quot;:117.59346456692913,&quot;width&quot;:899.1081102362205}"/>
  <p:tag name="KSO_WM_DIAGRAM_COLOR_MATCH_VALUE" val="{&quot;shape&quot;:{&quot;fill&quot;:{&quot;type&quot;:0},&quot;glow&quot;:{&quot;colorType&quot;:0},&quot;line&quot;:{&quot;gradient&quot;:[{&quot;brightness&quot;:0,&quot;colorType&quot;:1,&quot;foreColorIndex&quot;:5,&quot;pos&quot;:0,&quot;transparency&quot;:1},{&quot;brightness&quot;:0,&quot;colorType&quot;:1,&quot;foreColorIndex&quot;:5,&quot;pos&quot;:0.5299999713897705,&quot;transparency&quot;:0},{&quot;brightness&quot;:0,&quot;colorType&quot;:1,&quot;foreColorIndex&quot;:5,&quot;pos&quot;:1,&quot;transparency&quot;:1}],&quot;type&quot;:2},&quot;shadow&quot;:{&quot;colorType&quot;:0},&quot;threeD&quot;:{&quot;curvedSurface&quot;:{&quot;brightness&quot;:0,&quot;colorType&quot;:2,&quot;rgb&quot;:&quot;#000000&quot;},&quot;depth&quot;:{&quot;colorType&quot;:0}}},&quot;text&quot;:{&quot;fill&quot;:{},&quot;glow&quot;:{},&quot;line&quot;:{},&quot;shadow&quot;:{},&quot;threeD&quot;:{}}}"/>
  <p:tag name="KSO_WM_DIAGRAM_VERSION" val="3"/>
  <p:tag name="KSO_WM_DIAGRAM_COLOR_TRICK" val="1"/>
  <p:tag name="KSO_WM_DIAGRAM_COLOR_TEXT_CAN_REMOVE" val="n"/>
  <p:tag name="KSO_WM_BEAUTIFY_FLAG" val="#wm#"/>
  <p:tag name="KSO_WM_UNIT_LINE_FORE_SCHEMECOLOR_INDEX" val="5"/>
  <p:tag name="KSO_WM_UNIT_USESOURCEFORMAT_APPLY" val="1"/>
</p:tagLst>
</file>

<file path=ppt/tags/tag202.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3_1"/>
  <p:tag name="KSO_WM_UNIT_ID" val="diagram20234820_2*l_h_f*1_3_1"/>
  <p:tag name="KSO_WM_TEMPLATE_CATEGORY" val="diagram"/>
  <p:tag name="KSO_WM_TEMPLATE_INDEX" val="20234820"/>
  <p:tag name="KSO_WM_UNIT_LAYERLEVEL" val="1_1_1"/>
  <p:tag name="KSO_WM_TAG_VERSION" val="3.0"/>
  <p:tag name="KSO_WM_DIAGRAM_GROUP_CODE" val="l1-1"/>
  <p:tag name="KSO_WM_DIAGRAM_MAX_ITEMCNT" val="3"/>
  <p:tag name="KSO_WM_DIAGRAM_MIN_ITEMCNT" val="2"/>
  <p:tag name="KSO_WM_DIAGRAM_VIRTUALLY_FRAME" val="{&quot;height&quot;:412.33000000000004,&quot;left&quot;:55.95,&quot;top&quot;:117.59346456692913,&quot;width&quot;:899.108110236220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BEAUTIFY_FLAG" val="#wm#"/>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
  <p:tag name="KSO_WM_UNIT_TEXT_FILL_FORE_SCHEMECOLOR_INDEX" val="1"/>
  <p:tag name="KSO_WM_UNIT_TEXT_FILL_TYPE" val="1"/>
  <p:tag name="KSO_WM_UNIT_USESOURCEFORMAT_APPLY" val="1"/>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34820_2*l_h_i*1_3_1"/>
  <p:tag name="KSO_WM_TEMPLATE_CATEGORY" val="diagram"/>
  <p:tag name="KSO_WM_TEMPLATE_INDEX" val="20234820"/>
  <p:tag name="KSO_WM_UNIT_LAYERLEVEL" val="1_1_1"/>
  <p:tag name="KSO_WM_TAG_VERSION" val="3.0"/>
  <p:tag name="KSO_WM_DIAGRAM_MAX_ITEMCNT" val="3"/>
  <p:tag name="KSO_WM_DIAGRAM_MIN_ITEMCNT" val="2"/>
  <p:tag name="KSO_WM_DIAGRAM_VIRTUALLY_FRAME" val="{&quot;height&quot;:412.33000000000004,&quot;left&quot;:55.95,&quot;top&quot;:117.59346456692913,&quot;width&quot;:899.1081102362205}"/>
  <p:tag name="KSO_WM_DIAGRAM_COLOR_MATCH_VALUE" val="{&quot;shape&quot;:{&quot;fill&quot;:{&quot;type&quot;:0},&quot;glow&quot;:{&quot;colorType&quot;:0},&quot;line&quot;:{&quot;gradient&quot;:[{&quot;brightness&quot;:0,&quot;colorType&quot;:1,&quot;foreColorIndex&quot;:5,&quot;pos&quot;:0,&quot;transparency&quot;:1},{&quot;brightness&quot;:0,&quot;colorType&quot;:1,&quot;foreColorIndex&quot;:5,&quot;pos&quot;:0.5299999713897705,&quot;transparency&quot;:0},{&quot;brightness&quot;:0,&quot;colorType&quot;:1,&quot;foreColorIndex&quot;:5,&quot;pos&quot;:1,&quot;transparency&quot;:1}],&quot;type&quot;:2},&quot;shadow&quot;:{&quot;colorType&quot;:0},&quot;threeD&quot;:{&quot;curvedSurface&quot;:{&quot;brightness&quot;:0,&quot;colorType&quot;:2,&quot;rgb&quot;:&quot;#000000&quot;},&quot;depth&quot;:{&quot;colorType&quot;:0}}},&quot;text&quot;:{&quot;fill&quot;:{},&quot;glow&quot;:{},&quot;line&quot;:{},&quot;shadow&quot;:{},&quot;threeD&quot;:{}}}"/>
  <p:tag name="KSO_WM_DIAGRAM_VERSION" val="3"/>
  <p:tag name="KSO_WM_DIAGRAM_COLOR_TRICK" val="1"/>
  <p:tag name="KSO_WM_DIAGRAM_COLOR_TEXT_CAN_REMOVE" val="n"/>
  <p:tag name="KSO_WM_BEAUTIFY_FLAG" val="#wm#"/>
  <p:tag name="KSO_WM_UNIT_LINE_FORE_SCHEMECOLOR_INDEX" val="5"/>
  <p:tag name="KSO_WM_UNIT_USESOURCEFORMAT_APPLY" val="1"/>
</p:tagLst>
</file>

<file path=ppt/tags/tag204.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2_1"/>
  <p:tag name="KSO_WM_UNIT_ID" val="diagram20234820_2*l_h_a*1_2_1"/>
  <p:tag name="KSO_WM_TEMPLATE_CATEGORY" val="diagram"/>
  <p:tag name="KSO_WM_TEMPLATE_INDEX" val="20234820"/>
  <p:tag name="KSO_WM_UNIT_LAYERLEVEL" val="1_1_1"/>
  <p:tag name="KSO_WM_TAG_VERSION" val="3.0"/>
  <p:tag name="KSO_WM_DIAGRAM_GROUP_CODE" val="l1-1"/>
  <p:tag name="KSO_WM_DIAGRAM_MAX_ITEMCNT" val="3"/>
  <p:tag name="KSO_WM_DIAGRAM_MIN_ITEMCNT" val="2"/>
  <p:tag name="KSO_WM_DIAGRAM_VIRTUALLY_FRAME" val="{&quot;height&quot;:412.33000000000004,&quot;left&quot;:55.95,&quot;top&quot;:117.59346456692913,&quot;width&quot;:899.108110236220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BEAUTIFY_FLAG" val="#wm#"/>
  <p:tag name="KSO_WM_UNIT_PRESET_TEXT" val="单击此处&#10;添加标题"/>
  <p:tag name="KSO_WM_UNIT_TEXT_FILL_FORE_SCHEMECOLOR_INDEX" val="1"/>
  <p:tag name="KSO_WM_UNIT_TEXT_FILL_TYPE" val="1"/>
  <p:tag name="KSO_WM_UNIT_USESOURCEFORMAT_APPLY" val="1"/>
</p:tagLst>
</file>

<file path=ppt/tags/tag20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3_1"/>
  <p:tag name="KSO_WM_UNIT_ID" val="diagram20234820_2*l_h_a*1_3_1"/>
  <p:tag name="KSO_WM_TEMPLATE_CATEGORY" val="diagram"/>
  <p:tag name="KSO_WM_TEMPLATE_INDEX" val="20234820"/>
  <p:tag name="KSO_WM_UNIT_LAYERLEVEL" val="1_1_1"/>
  <p:tag name="KSO_WM_TAG_VERSION" val="3.0"/>
  <p:tag name="KSO_WM_DIAGRAM_GROUP_CODE" val="l1-1"/>
  <p:tag name="KSO_WM_DIAGRAM_MAX_ITEMCNT" val="3"/>
  <p:tag name="KSO_WM_DIAGRAM_MIN_ITEMCNT" val="2"/>
  <p:tag name="KSO_WM_DIAGRAM_VIRTUALLY_FRAME" val="{&quot;height&quot;:412.33000000000004,&quot;left&quot;:55.95,&quot;top&quot;:117.59346456692913,&quot;width&quot;:899.108110236220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BEAUTIFY_FLAG" val="#wm#"/>
  <p:tag name="KSO_WM_UNIT_PRESET_TEXT" val="单击此处&#10;添加标题"/>
  <p:tag name="KSO_WM_UNIT_TEXT_FILL_FORE_SCHEMECOLOR_INDEX" val="1"/>
  <p:tag name="KSO_WM_UNIT_TEXT_FILL_TYPE" val="1"/>
  <p:tag name="KSO_WM_UNIT_USESOURCEFORMAT_APPLY" val="1"/>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4820_2*l_h_i*1_3_3"/>
  <p:tag name="KSO_WM_TEMPLATE_CATEGORY" val="diagram"/>
  <p:tag name="KSO_WM_TEMPLATE_INDEX" val="20234820"/>
  <p:tag name="KSO_WM_UNIT_LAYERLEVEL" val="1_1_1"/>
  <p:tag name="KSO_WM_TAG_VERSION" val="3.0"/>
  <p:tag name="KSO_WM_BEAUTIFY_FLAG" val="#wm#"/>
  <p:tag name="KSO_WM_DIAGRAM_VERSION" val="3"/>
  <p:tag name="KSO_WM_DIAGRAM_COLOR_TRICK" val="1"/>
  <p:tag name="KSO_WM_DIAGRAM_COLOR_TEXT_CAN_REMOVE" val="n"/>
  <p:tag name="KSO_WM_UNIT_TYPE" val="l_h_i"/>
  <p:tag name="KSO_WM_UNIT_INDEX" val="1_3_3"/>
  <p:tag name="KSO_WM_UNIT_FILL_TYPE" val="1"/>
  <p:tag name="KSO_WM_UNIT_FILL_FORE_SCHEMECOLOR_INDEX" val="5"/>
  <p:tag name="KSO_WM_UNIT_FILL_FORE_SCHEMECOLOR_INDEX_BRIGHTNESS" val="0"/>
  <p:tag name="KSO_WM_DIAGRAM_MAX_ITEMCNT" val="3"/>
  <p:tag name="KSO_WM_DIAGRAM_MIN_ITEMCNT" val="2"/>
  <p:tag name="KSO_WM_DIAGRAM_VIRTUALLY_FRAME" val="{&quot;height&quot;:412.33000000000004,&quot;left&quot;:55.95,&quot;top&quot;:117.59346456692913,&quot;width&quot;:899.108110236220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2"/>
  <p:tag name="KSO_WM_UNIT_TEXT_FILL_TYPE" val="1"/>
  <p:tag name="KSO_WM_UNIT_USESOURCEFORMAT_APPLY" val="1"/>
</p:tagLst>
</file>

<file path=ppt/tags/tag20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4820_2*l_h_i*1_3_4"/>
  <p:tag name="KSO_WM_TEMPLATE_CATEGORY" val="diagram"/>
  <p:tag name="KSO_WM_TEMPLATE_INDEX" val="20234820"/>
  <p:tag name="KSO_WM_UNIT_LAYERLEVEL" val="1_1_1"/>
  <p:tag name="KSO_WM_TAG_VERSION" val="3.0"/>
  <p:tag name="KSO_WM_BEAUTIFY_FLAG" val="#wm#"/>
  <p:tag name="KSO_WM_DIAGRAM_VERSION" val="3"/>
  <p:tag name="KSO_WM_DIAGRAM_COLOR_TRICK" val="1"/>
  <p:tag name="KSO_WM_DIAGRAM_COLOR_TEXT_CAN_REMOVE" val="n"/>
  <p:tag name="KSO_WM_UNIT_TYPE" val="l_h_i"/>
  <p:tag name="KSO_WM_UNIT_INDEX" val="1_3_4"/>
  <p:tag name="KSO_WM_UNIT_LINE_FORE_SCHEMECOLOR_INDEX" val="5"/>
  <p:tag name="KSO_WM_DIAGRAM_MAX_ITEMCNT" val="3"/>
  <p:tag name="KSO_WM_DIAGRAM_MIN_ITEMCNT" val="2"/>
  <p:tag name="KSO_WM_DIAGRAM_VIRTUALLY_FRAME" val="{&quot;height&quot;:412.33000000000004,&quot;left&quot;:55.95,&quot;top&quot;:117.59346456692913,&quot;width&quot;:899.108110236220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LINE_FILL_TYPE" val="2"/>
  <p:tag name="KSO_WM_UNIT_USESOURCEFORMAT_APPLY" val="1"/>
</p:tagLst>
</file>

<file path=ppt/tags/tag20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4820_2*l_h_i*1_3_5"/>
  <p:tag name="KSO_WM_TEMPLATE_CATEGORY" val="diagram"/>
  <p:tag name="KSO_WM_TEMPLATE_INDEX" val="20234820"/>
  <p:tag name="KSO_WM_UNIT_LAYERLEVEL" val="1_1_1"/>
  <p:tag name="KSO_WM_TAG_VERSION" val="3.0"/>
  <p:tag name="KSO_WM_BEAUTIFY_FLAG" val="#wm#"/>
  <p:tag name="KSO_WM_DIAGRAM_VERSION" val="3"/>
  <p:tag name="KSO_WM_DIAGRAM_COLOR_TRICK" val="1"/>
  <p:tag name="KSO_WM_DIAGRAM_COLOR_TEXT_CAN_REMOVE" val="n"/>
  <p:tag name="KSO_WM_UNIT_TYPE" val="l_h_i"/>
  <p:tag name="KSO_WM_UNIT_INDEX" val="1_3_5"/>
  <p:tag name="KSO_WM_UNIT_FILL_TYPE" val="1"/>
  <p:tag name="KSO_WM_UNIT_FILL_FORE_SCHEMECOLOR_INDEX" val="5"/>
  <p:tag name="KSO_WM_UNIT_FILL_FORE_SCHEMECOLOR_INDEX_BRIGHTNESS" val="0"/>
  <p:tag name="KSO_WM_DIAGRAM_MAX_ITEMCNT" val="3"/>
  <p:tag name="KSO_WM_DIAGRAM_MIN_ITEMCNT" val="2"/>
  <p:tag name="KSO_WM_DIAGRAM_VIRTUALLY_FRAME" val="{&quot;height&quot;:412.33000000000004,&quot;left&quot;:55.95,&quot;top&quot;:117.59346456692913,&quot;width&quot;:899.108110236220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USESOURCEFORMAT_APPLY" val="1"/>
</p:tagLst>
</file>

<file path=ppt/tags/tag20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4820_2*l_h_i*1_3_6"/>
  <p:tag name="KSO_WM_TEMPLATE_CATEGORY" val="diagram"/>
  <p:tag name="KSO_WM_TEMPLATE_INDEX" val="20234820"/>
  <p:tag name="KSO_WM_UNIT_LAYERLEVEL" val="1_1_1"/>
  <p:tag name="KSO_WM_TAG_VERSION" val="3.0"/>
  <p:tag name="KSO_WM_BEAUTIFY_FLAG" val="#wm#"/>
  <p:tag name="KSO_WM_DIAGRAM_VERSION" val="3"/>
  <p:tag name="KSO_WM_DIAGRAM_COLOR_TRICK" val="1"/>
  <p:tag name="KSO_WM_DIAGRAM_COLOR_TEXT_CAN_REMOVE" val="n"/>
  <p:tag name="KSO_WM_UNIT_TYPE" val="l_h_i"/>
  <p:tag name="KSO_WM_UNIT_INDEX" val="1_3_6"/>
  <p:tag name="KSO_WM_UNIT_LINE_FORE_SCHEMECOLOR_INDEX" val="5"/>
  <p:tag name="KSO_WM_DIAGRAM_MAX_ITEMCNT" val="3"/>
  <p:tag name="KSO_WM_DIAGRAM_MIN_ITEMCNT" val="2"/>
  <p:tag name="KSO_WM_DIAGRAM_VIRTUALLY_FRAME" val="{&quot;height&quot;:412.33000000000004,&quot;left&quot;:55.95,&quot;top&quot;:117.59346456692913,&quot;width&quot;:899.108110236220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ILL_TYPE" val="2"/>
  <p:tag name="KSO_WM_UNIT_USESOURCEFORMAT_APPLY" val="1"/>
</p:tagLst>
</file>

<file path=ppt/tags/tag21.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2_1"/>
  <p:tag name="KSO_WM_UNIT_ID" val="diagram20231799_2*l_h_f*1_2_1"/>
  <p:tag name="KSO_WM_TEMPLATE_CATEGORY" val="diagram"/>
  <p:tag name="KSO_WM_TEMPLATE_INDEX" val="20231799"/>
  <p:tag name="KSO_WM_UNIT_LAYERLEVEL" val="1_1_1"/>
  <p:tag name="KSO_WM_TAG_VERSION" val="3.0"/>
  <p:tag name="KSO_WM_BEAUTIFY_FLAG" val="#wm#"/>
  <p:tag name="KSO_WM_UNIT_TEXT_FILL_FORE_SCHEMECOLOR_INDEX_BRIGHTNESS" val="0.15"/>
  <p:tag name="KSO_WM_UNIT_TEXT_FILL_TYPE" val="1"/>
  <p:tag name="KSO_WM_DIAGRAM_VERSION" val="3"/>
  <p:tag name="KSO_WM_DIAGRAM_COLOR_TRICK" val="3"/>
  <p:tag name="KSO_WM_DIAGRAM_COLOR_TEXT_CAN_REMOVE" val="n"/>
  <p:tag name="KSO_WM_DIAGRAM_GROUP_CODE" val="l1-1"/>
  <p:tag name="KSO_WM_DIAGRAM_MAX_ITEMCNT" val="3"/>
  <p:tag name="KSO_WM_DIAGRAM_MIN_ITEMCNT" val="2"/>
  <p:tag name="KSO_WM_DIAGRAM_VIRTUALLY_FRAME" val="{&quot;height&quot;:423.2492913385828,&quot;left&quot;:61.05,&quot;top&quot;:172.25440944881888,&quot;width&quot;:896.5720472440944}"/>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333333&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
  <p:tag name="KSO_WM_UNIT_USESOURCEFORMAT_APPLY" val="1"/>
</p:tagLst>
</file>

<file path=ppt/tags/tag2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4820_2*l_h_i*1_3_7"/>
  <p:tag name="KSO_WM_TEMPLATE_CATEGORY" val="diagram"/>
  <p:tag name="KSO_WM_TEMPLATE_INDEX" val="20234820"/>
  <p:tag name="KSO_WM_UNIT_LAYERLEVEL" val="1_1_1"/>
  <p:tag name="KSO_WM_TAG_VERSION" val="3.0"/>
  <p:tag name="KSO_WM_BEAUTIFY_FLAG" val="#wm#"/>
  <p:tag name="KSO_WM_DIAGRAM_VERSION" val="3"/>
  <p:tag name="KSO_WM_DIAGRAM_COLOR_TRICK" val="1"/>
  <p:tag name="KSO_WM_DIAGRAM_COLOR_TEXT_CAN_REMOVE" val="n"/>
  <p:tag name="KSO_WM_UNIT_TYPE" val="l_h_i"/>
  <p:tag name="KSO_WM_UNIT_INDEX" val="1_3_7"/>
  <p:tag name="KSO_WM_UNIT_FILL_TYPE" val="1"/>
  <p:tag name="KSO_WM_UNIT_FILL_FORE_SCHEMECOLOR_INDEX" val="5"/>
  <p:tag name="KSO_WM_UNIT_FILL_FORE_SCHEMECOLOR_INDEX_BRIGHTNESS" val="0"/>
  <p:tag name="KSO_WM_DIAGRAM_MAX_ITEMCNT" val="3"/>
  <p:tag name="KSO_WM_DIAGRAM_MIN_ITEMCNT" val="2"/>
  <p:tag name="KSO_WM_DIAGRAM_VIRTUALLY_FRAME" val="{&quot;height&quot;:412.33000000000004,&quot;left&quot;:55.95,&quot;top&quot;:117.59346456692913,&quot;width&quot;:899.108110236220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000000&quot;,&quot;transparency&quot;:0},&quot;type&quot;:1},&quot;glow&quot;:{&quot;colorType&quot;:0},&quot;line&quot;:{&quot;type&quot;:0},&quot;shadow&quot;:{&quot;colorType&quot;:0},&quot;threeD&quot;:{&quot;curvedSurface&quot;:{&quot;brightness&quot;:0,&quot;colorType&quot;:2,&quot;rgb&quot;:&quot;#000000&quot;},&quot;depth&quot;:{&quot;colorType&quot;:0}}}}"/>
  <p:tag name="KSO_WM_UNIT_USESOURCEFORMAT_APPLY" val="1"/>
</p:tagLst>
</file>

<file path=ppt/tags/tag211.xml><?xml version="1.0" encoding="utf-8"?>
<p:tagLst xmlns:p="http://schemas.openxmlformats.org/presentationml/2006/main">
  <p:tag name="KSO_WM_SLIDE_ID" val="diagram20234820_2"/>
  <p:tag name="KSO_WM_TEMPLATE_SUBCATEGORY" val="0"/>
  <p:tag name="KSO_WM_TEMPLATE_MASTER_TYPE" val="0"/>
  <p:tag name="KSO_WM_TEMPLATE_COLOR_TYPE" val="0"/>
  <p:tag name="KSO_WM_SLIDE_ITEM_CNT" val="3"/>
  <p:tag name="KSO_WM_SLIDE_INDEX" val="2"/>
  <p:tag name="KSO_WM_TAG_VERSION" val="3.0"/>
  <p:tag name="KSO_WM_BEAUTIFY_FLAG" val="#wm#"/>
  <p:tag name="KSO_WM_TEMPLATE_CATEGORY" val="diagram"/>
  <p:tag name="KSO_WM_TEMPLATE_INDEX" val="20234820"/>
  <p:tag name="KSO_WM_SLIDE_TYPE" val="text"/>
  <p:tag name="KSO_WM_SLIDE_SUBTYPE" val="diag"/>
  <p:tag name="KSO_WM_SLIDE_SIZE" val="851*391.1"/>
  <p:tag name="KSO_WM_SLIDE_POSITION" val="54.7*111.45"/>
  <p:tag name="KSO_WM_SLIDE_LAYOUT" val="a_l"/>
  <p:tag name="KSO_WM_SLIDE_LAYOUT_CNT" val="1_1"/>
  <p:tag name="KSO_WM_SPECIAL_SOURCE" val="bdnull"/>
  <p:tag name="KSO_WM_DIAGRAM_GROUP_CODE" val="l1-1"/>
  <p:tag name="KSO_WM_SLIDE_DIAGTYPE" val="l"/>
</p:tagLst>
</file>

<file path=ppt/tags/tag212.xml><?xml version="1.0" encoding="utf-8"?>
<p:tagLst xmlns:p="http://schemas.openxmlformats.org/presentationml/2006/mai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31438_2*a*1"/>
  <p:tag name="KSO_WM_TEMPLATE_CATEGORY" val="diagram"/>
  <p:tag name="KSO_WM_TEMPLATE_INDEX" val="20231438"/>
  <p:tag name="KSO_WM_UNIT_LAYERLEVEL" val="1"/>
  <p:tag name="KSO_WM_TAG_VERSION" val="3.0"/>
  <p:tag name="KSO_WM_BEAUTIFY_FLAG" val="#wm#"/>
  <p:tag name="KSO_WM_UNIT_PRESET_TEXT" val="单击此处添加标题"/>
  <p:tag name="KSO_WM_UNIT_TEXT_FILL_FORE_SCHEMECOLOR_INDEX" val="13"/>
  <p:tag name="KSO_WM_UNIT_TEXT_FILL_TYPE" val="1"/>
  <p:tag name="KSO_WM_UNIT_USESOURCEFORMAT_APPLY" val="1"/>
</p:tagLst>
</file>

<file path=ppt/tags/tag213.xml><?xml version="1.0" encoding="utf-8"?>
<p:tagLst xmlns:p="http://schemas.openxmlformats.org/presentationml/2006/main">
  <p:tag name="KSO_WM_UNIT_COMPATIBLE" val="0"/>
  <p:tag name="KSO_WM_UNIT_DIAGRAM_ISREFERUNIT" val="0"/>
  <p:tag name="KSO_WM_TEMPLATE_INDEX" val="20231438"/>
  <p:tag name="KSO_WM_TAG_VERSION" val="3.0"/>
  <p:tag name="KSO_WM_DIAGRAM_MAX_ITEMCNT" val="6"/>
  <p:tag name="KSO_WM_DIAGRAM_VIRTUALLY_FRAME" val="{&quot;height&quot;:405.1893700787402,&quot;left&quot;:58.25,&quot;top&quot;:100.81062992125983,&quot;width&quot;:897.8298425196851}"/>
  <p:tag name="KSO_WM_DIAGRAM_VERSION" val="3"/>
  <p:tag name="KSO_WM_DIAGRAM_COLOR_TEXT_CAN_REMOVE" val="n"/>
  <p:tag name="KSO_WM_UNIT_SUBTYPE" val="a"/>
  <p:tag name="KSO_WM_UNIT_NOCLEAR" val="0"/>
  <p:tag name="KSO_WM_UNIT_VALUE" val="60"/>
  <p:tag name="KSO_WM_UNIT_HIGHLIGHT" val="0"/>
  <p:tag name="KSO_WM_UNIT_DIAGRAM_ISNUMVISUAL" val="0"/>
  <p:tag name="KSO_WM_UNIT_TYPE" val="l_h_f"/>
  <p:tag name="KSO_WM_UNIT_INDEX" val="1_1_1"/>
  <p:tag name="KSO_WM_UNIT_ID" val="diagram20231438_2*l_h_f*1_1_1"/>
  <p:tag name="KSO_WM_TEMPLATE_CATEGORY" val="diagram"/>
  <p:tag name="KSO_WM_UNIT_LAYERLEVEL" val="1_1_1"/>
  <p:tag name="KSO_WM_BEAUTIFY_FLAG" val="#wm#"/>
  <p:tag name="KSO_WM_DIAGRAM_GROUP_CODE" val="l1-1"/>
  <p:tag name="KSO_WM_DIAGRAM_MIN_ITEMCNT" val="2"/>
  <p:tag name="KSO_WM_DIAGRAM_COLOR_TRICK" val="2"/>
  <p:tag name="KSO_WM_DIAGRAM_COLOR_MATCH_VALUE" val="{&quot;shape&quot;:{&quot;fill&quot;:{&quot;gradient&quot;:[{&quot;brightness&quot;:0.800000011920929,&quot;colorType&quot;:1,&quot;foreColorIndex&quot;:5,&quot;pos&quot;:0,&quot;transparency&quot;:0.800000011920929},{&quot;brightness&quot;:0,&quot;colorType&quot;:1,&quot;foreColorIndex&quot;:14,&quot;pos&quot;:1,&quot;transparency&quot;:1}],&quot;type&quot;:3},&quot;glow&quot;:{&quot;colorType&quot;:0},&quot;line&quot;:{&quot;solidLine&quot;:{&quot;brightness&quot;:0.800000011920929,&quot;colorType&quot;:1,&quot;foreColorIndex&quot;:5,&quot;transparency&quot;:0},&quot;type&quot;:1},&quot;shadow&quot;:{&quot;brightness&quot;:0,&quot;colorType&quot;:1,&quot;foreColorIndex&quot;:5,&quot;transparency&quot;:0.9200000166893005},&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FORE_SCHEMECOLOR_INDEX_BRIGHTNESS" val="0"/>
  <p:tag name="KSO_WM_UNIT_LINE_FILL_TYPE" val="2"/>
  <p:tag name="KSO_WM_UNIT_PRESET_TEXT" val="单击此处输入你的项正文，文字是您思想的提炼，请尽量言简意赅的阐述观点。单击此处输入你的项正文，文字是您思想的提炼，请尽量言简意赅的阐述观点。"/>
  <p:tag name="KSO_WM_UNIT_FILL_TYPE" val="3"/>
  <p:tag name="KSO_WM_UNIT_LINE_FORE_SCHEMECOLOR_INDEX" val="5"/>
  <p:tag name="KSO_WM_UNIT_TEXT_FILL_FORE_SCHEMECOLOR_INDEX" val="1"/>
  <p:tag name="KSO_WM_UNIT_TEXT_FILL_TYPE" val="1"/>
  <p:tag name="KSO_WM_UNIT_SHADOW_SCHEMECOLOR_INDEX" val="5"/>
  <p:tag name="KSO_WM_UNIT_USESOURCEFORMAT_APPLY" val="1"/>
</p:tagLst>
</file>

<file path=ppt/tags/tag2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BEAUTIFY_FLAG" val="#wm#"/>
  <p:tag name="KSO_WM_DIAGRAM_MAX_ITEMCNT" val="6"/>
  <p:tag name="KSO_WM_DIAGRAM_MIN_ITEMCNT" val="2"/>
  <p:tag name="KSO_WM_DIAGRAM_VIRTUALLY_FRAME" val="{&quot;height&quot;:405.1893700787402,&quot;left&quot;:58.25,&quot;top&quot;:100.81062992125983,&quot;width&quot;:897.8298425196851}"/>
  <p:tag name="KSO_WM_DIAGRAM_COLOR_MATCH_VALUE" val="{&quot;shape&quot;:{&quot;fill&quot;:{&quot;gradient&quot;:[{&quot;brightness&quot;:0.6000000238418579,&quot;colorType&quot;:1,&quot;foreColorIndex&quot;:5,&quot;pos&quot;:0,&quot;transparency&quot;:0},{&quot;brightness&quot;:0,&quot;colorType&quot;:1,&quot;foreColorIndex&quot;:5,&quot;pos&quot;:0.6899999976158142,&quot;transparency&quot;:0},{&quot;brightness&quot;:0,&quot;colorType&quot;:1,&quot;foreColorIndex&quot;:5,&quot;pos&quot;:1,&quot;transparency&quot;:0}],&quot;type&quot;:3},&quot;glow&quot;:{&quot;colorType&quot;:0},&quot;line&quot;:{&quot;type&quot;:0},&quot;shadow&quot;:{&quot;brightness&quot;:0,&quot;colorType&quot;:1,&quot;foreColorIndex&quot;:5,&quot;transparency&quot;:0.75},&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ISCONTENTSTITLE" val="0"/>
  <p:tag name="KSO_WM_UNIT_ISNUMDGMTITLE" val="0"/>
  <p:tag name="KSO_WM_UNIT_NOCLEAR" val="0"/>
  <p:tag name="KSO_WM_UNIT_VALUE" val="10"/>
  <p:tag name="KSO_WM_UNIT_TYPE" val="l_h_a"/>
  <p:tag name="KSO_WM_UNIT_INDEX" val="1_1_1"/>
  <p:tag name="KSO_WM_UNIT_ID" val="diagram20231438_2*l_h_a*1_1_1"/>
  <p:tag name="KSO_WM_TEMPLATE_CATEGORY" val="diagram"/>
  <p:tag name="KSO_WM_TEMPLATE_INDEX" val="20231438"/>
  <p:tag name="KSO_WM_UNIT_LAYERLEVEL" val="1_1_1"/>
  <p:tag name="KSO_WM_TAG_VERSION" val="3.0"/>
  <p:tag name="KSO_WM_UNIT_TEXT_FILL_FORE_SCHEMECOLOR_INDEX_BRIGHTNESS" val="0.15"/>
  <p:tag name="KSO_WM_DIAGRAM_VERSION" val="3"/>
  <p:tag name="KSO_WM_DIAGRAM_COLOR_TRICK" val="2"/>
  <p:tag name="KSO_WM_DIAGRAM_COLOR_TEXT_CAN_REMOVE" val="n"/>
  <p:tag name="KSO_WM_UNIT_PRESET_TEXT" val="添加标题"/>
  <p:tag name="KSO_WM_UNIT_FILL_TYPE" val="3"/>
  <p:tag name="KSO_WM_UNIT_TEXT_FILL_FORE_SCHEMECOLOR_INDEX" val="1"/>
  <p:tag name="KSO_WM_UNIT_TEXT_FILL_TYPE" val="1"/>
  <p:tag name="KSO_WM_UNIT_SHADOW_SCHEMECOLOR_INDEX" val="5"/>
  <p:tag name="KSO_WM_UNIT_USESOURCEFORMAT_APPLY" val="1"/>
</p:tagLst>
</file>

<file path=ppt/tags/tag2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31438_2*l_h_i*1_1_1"/>
  <p:tag name="KSO_WM_TEMPLATE_CATEGORY" val="diagram"/>
  <p:tag name="KSO_WM_TEMPLATE_INDEX" val="20231438"/>
  <p:tag name="KSO_WM_UNIT_LAYERLEVEL" val="1_1_1"/>
  <p:tag name="KSO_WM_TAG_VERSION" val="3.0"/>
  <p:tag name="KSO_WM_BEAUTIFY_FLAG" val="#wm#"/>
  <p:tag name="KSO_WM_DIAGRAM_MAX_ITEMCNT" val="6"/>
  <p:tag name="KSO_WM_DIAGRAM_MIN_ITEMCNT" val="2"/>
  <p:tag name="KSO_WM_DIAGRAM_VIRTUALLY_FRAME" val="{&quot;height&quot;:405.1893700787402,&quot;left&quot;:58.25,&quot;top&quot;:100.81062992125983,&quot;width&quot;:897.8298425196851}"/>
  <p:tag name="KSO_WM_DIAGRAM_COLOR_MATCH_VALUE" val="{&quot;shape&quot;:{&quot;fill&quot;:{&quot;solid&quot;:{&quot;brightness&quot;:-0.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2"/>
  <p:tag name="KSO_WM_DIAGRAM_COLOR_TEXT_CAN_REMOVE" val="n"/>
  <p:tag name="KSO_WM_UNIT_FILL_TYPE" val="1"/>
  <p:tag name="KSO_WM_UNIT_FILL_FORE_SCHEMECOLOR_INDEX" val="5"/>
  <p:tag name="KSO_WM_UNIT_FILL_FORE_SCHEMECOLOR_INDEX_BRIGHTNESS" val="-0.5"/>
  <p:tag name="KSO_WM_UNIT_TEXT_FILL_FORE_SCHEMECOLOR_INDEX" val="2"/>
  <p:tag name="KSO_WM_UNIT_TEXT_FILL_TYPE" val="1"/>
  <p:tag name="KSO_WM_UNIT_USESOURCEFORMAT_APPLY" val="1"/>
</p:tagLst>
</file>

<file path=ppt/tags/tag2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31438_2*l_h_i*1_1_2"/>
  <p:tag name="KSO_WM_TEMPLATE_CATEGORY" val="diagram"/>
  <p:tag name="KSO_WM_TEMPLATE_INDEX" val="20231438"/>
  <p:tag name="KSO_WM_UNIT_LAYERLEVEL" val="1_1_1"/>
  <p:tag name="KSO_WM_TAG_VERSION" val="3.0"/>
  <p:tag name="KSO_WM_BEAUTIFY_FLAG" val="#wm#"/>
  <p:tag name="KSO_WM_DIAGRAM_MAX_ITEMCNT" val="6"/>
  <p:tag name="KSO_WM_DIAGRAM_MIN_ITEMCNT" val="2"/>
  <p:tag name="KSO_WM_DIAGRAM_VIRTUALLY_FRAME" val="{&quot;height&quot;:405.1893700787402,&quot;left&quot;:58.25,&quot;top&quot;:100.81062992125983,&quot;width&quot;:897.8298425196851}"/>
  <p:tag name="KSO_WM_DIAGRAM_COLOR_MATCH_VALUE" val="{&quot;shape&quot;:{&quot;fill&quot;:{&quot;solid&quot;:{&quot;brightness&quot;:-0.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2"/>
  <p:tag name="KSO_WM_DIAGRAM_COLOR_TEXT_CAN_REMOVE" val="n"/>
  <p:tag name="KSO_WM_UNIT_FILL_TYPE" val="1"/>
  <p:tag name="KSO_WM_UNIT_FILL_FORE_SCHEMECOLOR_INDEX" val="5"/>
  <p:tag name="KSO_WM_UNIT_FILL_FORE_SCHEMECOLOR_INDEX_BRIGHTNESS" val="-0.5"/>
  <p:tag name="KSO_WM_UNIT_TEXT_FILL_FORE_SCHEMECOLOR_INDEX" val="2"/>
  <p:tag name="KSO_WM_UNIT_TEXT_FILL_TYPE" val="1"/>
  <p:tag name="KSO_WM_UNIT_USESOURCEFORMAT_APPLY" val="1"/>
</p:tagLst>
</file>

<file path=ppt/tags/tag217.xml><?xml version="1.0" encoding="utf-8"?>
<p:tagLst xmlns:p="http://schemas.openxmlformats.org/presentationml/2006/main">
  <p:tag name="KSO_WM_UNIT_COMPATIBLE" val="0"/>
  <p:tag name="KSO_WM_UNIT_DIAGRAM_ISREFERUNIT" val="0"/>
  <p:tag name="KSO_WM_TEMPLATE_INDEX" val="20231438"/>
  <p:tag name="KSO_WM_TAG_VERSION" val="3.0"/>
  <p:tag name="KSO_WM_DIAGRAM_MAX_ITEMCNT" val="6"/>
  <p:tag name="KSO_WM_DIAGRAM_VIRTUALLY_FRAME" val="{&quot;height&quot;:405.1893700787402,&quot;left&quot;:58.25,&quot;top&quot;:100.81062992125983,&quot;width&quot;:897.8298425196851}"/>
  <p:tag name="KSO_WM_DIAGRAM_VERSION" val="3"/>
  <p:tag name="KSO_WM_DIAGRAM_COLOR_TEXT_CAN_REMOVE" val="n"/>
  <p:tag name="KSO_WM_UNIT_SUBTYPE" val="a"/>
  <p:tag name="KSO_WM_UNIT_NOCLEAR" val="0"/>
  <p:tag name="KSO_WM_UNIT_VALUE" val="60"/>
  <p:tag name="KSO_WM_UNIT_HIGHLIGHT" val="0"/>
  <p:tag name="KSO_WM_UNIT_DIAGRAM_ISNUMVISUAL" val="0"/>
  <p:tag name="KSO_WM_UNIT_TYPE" val="l_h_f"/>
  <p:tag name="KSO_WM_UNIT_INDEX" val="1_2_1"/>
  <p:tag name="KSO_WM_UNIT_ID" val="diagram20231438_2*l_h_f*1_2_1"/>
  <p:tag name="KSO_WM_TEMPLATE_CATEGORY" val="diagram"/>
  <p:tag name="KSO_WM_UNIT_LAYERLEVEL" val="1_1_1"/>
  <p:tag name="KSO_WM_BEAUTIFY_FLAG" val="#wm#"/>
  <p:tag name="KSO_WM_DIAGRAM_GROUP_CODE" val="l1-1"/>
  <p:tag name="KSO_WM_DIAGRAM_MIN_ITEMCNT" val="2"/>
  <p:tag name="KSO_WM_DIAGRAM_COLOR_TRICK" val="2"/>
  <p:tag name="KSO_WM_DIAGRAM_COLOR_MATCH_VALUE" val="{&quot;shape&quot;:{&quot;fill&quot;:{&quot;gradient&quot;:[{&quot;brightness&quot;:0.800000011920929,&quot;colorType&quot;:1,&quot;foreColorIndex&quot;:8,&quot;pos&quot;:0,&quot;transparency&quot;:0.800000011920929},{&quot;brightness&quot;:0,&quot;colorType&quot;:1,&quot;foreColorIndex&quot;:14,&quot;pos&quot;:1,&quot;transparency&quot;:1}],&quot;type&quot;:3},&quot;glow&quot;:{&quot;colorType&quot;:0},&quot;line&quot;:{&quot;solidLine&quot;:{&quot;brightness&quot;:0.800000011920929,&quot;colorType&quot;:1,&quot;foreColorIndex&quot;:8,&quot;transparency&quot;:0},&quot;type&quot;:1},&quot;shadow&quot;:{&quot;brightness&quot;:0,&quot;colorType&quot;:1,&quot;foreColorIndex&quot;:8,&quot;transparency&quot;:0.9200000166893005},&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FORE_SCHEMECOLOR_INDEX_BRIGHTNESS" val="0"/>
  <p:tag name="KSO_WM_UNIT_LINE_FILL_TYPE" val="2"/>
  <p:tag name="KSO_WM_UNIT_PRESET_TEXT" val="单击此处输入你的项正文，文字是您思想的提炼，请尽量言简意赅的阐述观点。单击此处输入你的项正文，文字是您思想的提炼，请尽量言简意赅的阐述观点。"/>
  <p:tag name="KSO_WM_UNIT_FILL_TYPE" val="3"/>
  <p:tag name="KSO_WM_UNIT_LINE_FORE_SCHEMECOLOR_INDEX" val="8"/>
  <p:tag name="KSO_WM_UNIT_TEXT_FILL_FORE_SCHEMECOLOR_INDEX" val="1"/>
  <p:tag name="KSO_WM_UNIT_TEXT_FILL_TYPE" val="1"/>
  <p:tag name="KSO_WM_UNIT_SHADOW_SCHEMECOLOR_INDEX" val="8"/>
  <p:tag name="KSO_WM_UNIT_USESOURCEFORMAT_APPLY" val="1"/>
</p:tagLst>
</file>

<file path=ppt/tags/tag2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BEAUTIFY_FLAG" val="#wm#"/>
  <p:tag name="KSO_WM_DIAGRAM_MAX_ITEMCNT" val="6"/>
  <p:tag name="KSO_WM_DIAGRAM_MIN_ITEMCNT" val="2"/>
  <p:tag name="KSO_WM_DIAGRAM_VIRTUALLY_FRAME" val="{&quot;height&quot;:405.1893700787402,&quot;left&quot;:58.25,&quot;top&quot;:100.81062992125983,&quot;width&quot;:897.8298425196851}"/>
  <p:tag name="KSO_WM_DIAGRAM_COLOR_MATCH_VALUE" val="{&quot;shape&quot;:{&quot;fill&quot;:{&quot;gradient&quot;:[{&quot;brightness&quot;:0.4000000059604645,&quot;colorType&quot;:1,&quot;foreColorIndex&quot;:8,&quot;pos&quot;:0,&quot;transparency&quot;:0},{&quot;brightness&quot;:0,&quot;colorType&quot;:1,&quot;foreColorIndex&quot;:8,&quot;pos&quot;:0.6644999980926514,&quot;transparency&quot;:0},{&quot;brightness&quot;:0,&quot;colorType&quot;:1,&quot;foreColorIndex&quot;:8,&quot;pos&quot;:1,&quot;transparency&quot;:0}],&quot;type&quot;:3},&quot;glow&quot;:{&quot;colorType&quot;:0},&quot;line&quot;:{&quot;type&quot;:0},&quot;shadow&quot;:{&quot;brightness&quot;:0,&quot;colorType&quot;:1,&quot;foreColorIndex&quot;:8,&quot;transparency&quot;:0.75},&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ISCONTENTSTITLE" val="0"/>
  <p:tag name="KSO_WM_UNIT_ISNUMDGMTITLE" val="0"/>
  <p:tag name="KSO_WM_UNIT_NOCLEAR" val="0"/>
  <p:tag name="KSO_WM_UNIT_VALUE" val="10"/>
  <p:tag name="KSO_WM_UNIT_TYPE" val="l_h_a"/>
  <p:tag name="KSO_WM_UNIT_INDEX" val="1_2_1"/>
  <p:tag name="KSO_WM_UNIT_ID" val="diagram20231438_2*l_h_a*1_2_1"/>
  <p:tag name="KSO_WM_TEMPLATE_CATEGORY" val="diagram"/>
  <p:tag name="KSO_WM_TEMPLATE_INDEX" val="20231438"/>
  <p:tag name="KSO_WM_UNIT_LAYERLEVEL" val="1_1_1"/>
  <p:tag name="KSO_WM_TAG_VERSION" val="3.0"/>
  <p:tag name="KSO_WM_UNIT_TEXT_FILL_FORE_SCHEMECOLOR_INDEX_BRIGHTNESS" val="0.15"/>
  <p:tag name="KSO_WM_DIAGRAM_VERSION" val="3"/>
  <p:tag name="KSO_WM_DIAGRAM_COLOR_TRICK" val="2"/>
  <p:tag name="KSO_WM_DIAGRAM_COLOR_TEXT_CAN_REMOVE" val="n"/>
  <p:tag name="KSO_WM_UNIT_PRESET_TEXT" val="添加标题"/>
  <p:tag name="KSO_WM_UNIT_FILL_TYPE" val="3"/>
  <p:tag name="KSO_WM_UNIT_TEXT_FILL_FORE_SCHEMECOLOR_INDEX" val="1"/>
  <p:tag name="KSO_WM_UNIT_TEXT_FILL_TYPE" val="1"/>
  <p:tag name="KSO_WM_UNIT_SHADOW_SCHEMECOLOR_INDEX" val="8"/>
  <p:tag name="KSO_WM_UNIT_USESOURCEFORMAT_APPLY" val="1"/>
</p:tagLst>
</file>

<file path=ppt/tags/tag2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31438_2*l_h_i*1_2_1"/>
  <p:tag name="KSO_WM_TEMPLATE_CATEGORY" val="diagram"/>
  <p:tag name="KSO_WM_TEMPLATE_INDEX" val="20231438"/>
  <p:tag name="KSO_WM_UNIT_LAYERLEVEL" val="1_1_1"/>
  <p:tag name="KSO_WM_TAG_VERSION" val="3.0"/>
  <p:tag name="KSO_WM_BEAUTIFY_FLAG" val="#wm#"/>
  <p:tag name="KSO_WM_DIAGRAM_MAX_ITEMCNT" val="6"/>
  <p:tag name="KSO_WM_DIAGRAM_MIN_ITEMCNT" val="2"/>
  <p:tag name="KSO_WM_DIAGRAM_VIRTUALLY_FRAME" val="{&quot;height&quot;:405.1893700787402,&quot;left&quot;:58.25,&quot;top&quot;:100.81062992125983,&quot;width&quot;:897.8298425196851}"/>
  <p:tag name="KSO_WM_DIAGRAM_COLOR_MATCH_VALUE" val="{&quot;shape&quot;:{&quot;fill&quot;:{&quot;solid&quot;:{&quot;brightness&quot;:-0.5,&quot;colorType&quot;:1,&quot;foreColorIndex&quot;:8,&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2"/>
  <p:tag name="KSO_WM_DIAGRAM_COLOR_TEXT_CAN_REMOVE" val="n"/>
  <p:tag name="KSO_WM_UNIT_FILL_TYPE" val="1"/>
  <p:tag name="KSO_WM_UNIT_FILL_FORE_SCHEMECOLOR_INDEX" val="8"/>
  <p:tag name="KSO_WM_UNIT_FILL_FORE_SCHEMECOLOR_INDEX_BRIGHTNESS" val="-0.5"/>
  <p:tag name="KSO_WM_UNIT_TEXT_FILL_FORE_SCHEMECOLOR_INDEX" val="2"/>
  <p:tag name="KSO_WM_UNIT_TEXT_FILL_TYPE" val="1"/>
  <p:tag name="KSO_WM_UNIT_USESOURCEFORMAT_APPLY" val="1"/>
</p:tagLst>
</file>

<file path=ppt/tags/tag22.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2_1"/>
  <p:tag name="KSO_WM_UNIT_ID" val="diagram20231799_2*l_h_a*1_2_1"/>
  <p:tag name="KSO_WM_TEMPLATE_CATEGORY" val="diagram"/>
  <p:tag name="KSO_WM_TEMPLATE_INDEX" val="20231799"/>
  <p:tag name="KSO_WM_UNIT_LAYERLEVEL" val="1_1_1"/>
  <p:tag name="KSO_WM_TAG_VERSION" val="3.0"/>
  <p:tag name="KSO_WM_BEAUTIFY_FLAG" val="#wm#"/>
  <p:tag name="KSO_WM_UNIT_TEXT_FILL_FORE_SCHEMECOLOR_INDEX_BRIGHTNESS" val="0.15"/>
  <p:tag name="KSO_WM_DIAGRAM_VERSION" val="3"/>
  <p:tag name="KSO_WM_DIAGRAM_COLOR_TRICK" val="3"/>
  <p:tag name="KSO_WM_DIAGRAM_COLOR_TEXT_CAN_REMOVE" val="n"/>
  <p:tag name="KSO_WM_DIAGRAM_GROUP_CODE" val="l1-1"/>
  <p:tag name="KSO_WM_DIAGRAM_MAX_ITEMCNT" val="3"/>
  <p:tag name="KSO_WM_DIAGRAM_MIN_ITEMCNT" val="2"/>
  <p:tag name="KSO_WM_DIAGRAM_VIRTUALLY_FRAME" val="{&quot;height&quot;:423.2492913385828,&quot;left&quot;:61.05,&quot;top&quot;:172.25440944881888,&quot;width&quot;:896.5720472440944}"/>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添加项标题"/>
  <p:tag name="KSO_WM_UNIT_USESOURCEFORMAT_APPLY" val="1"/>
</p:tagLst>
</file>

<file path=ppt/tags/tag2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31438_2*l_h_i*1_2_2"/>
  <p:tag name="KSO_WM_TEMPLATE_CATEGORY" val="diagram"/>
  <p:tag name="KSO_WM_TEMPLATE_INDEX" val="20231438"/>
  <p:tag name="KSO_WM_UNIT_LAYERLEVEL" val="1_1_1"/>
  <p:tag name="KSO_WM_TAG_VERSION" val="3.0"/>
  <p:tag name="KSO_WM_BEAUTIFY_FLAG" val="#wm#"/>
  <p:tag name="KSO_WM_DIAGRAM_MAX_ITEMCNT" val="6"/>
  <p:tag name="KSO_WM_DIAGRAM_MIN_ITEMCNT" val="2"/>
  <p:tag name="KSO_WM_DIAGRAM_VIRTUALLY_FRAME" val="{&quot;height&quot;:405.1893700787402,&quot;left&quot;:58.25,&quot;top&quot;:100.81062992125983,&quot;width&quot;:897.8298425196851}"/>
  <p:tag name="KSO_WM_DIAGRAM_COLOR_MATCH_VALUE" val="{&quot;shape&quot;:{&quot;fill&quot;:{&quot;solid&quot;:{&quot;brightness&quot;:-0.5,&quot;colorType&quot;:1,&quot;foreColorIndex&quot;:8,&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2"/>
  <p:tag name="KSO_WM_DIAGRAM_COLOR_TEXT_CAN_REMOVE" val="n"/>
  <p:tag name="KSO_WM_UNIT_FILL_TYPE" val="1"/>
  <p:tag name="KSO_WM_UNIT_FILL_FORE_SCHEMECOLOR_INDEX" val="8"/>
  <p:tag name="KSO_WM_UNIT_FILL_FORE_SCHEMECOLOR_INDEX_BRIGHTNESS" val="-0.5"/>
  <p:tag name="KSO_WM_UNIT_TEXT_FILL_FORE_SCHEMECOLOR_INDEX" val="2"/>
  <p:tag name="KSO_WM_UNIT_TEXT_FILL_TYPE" val="1"/>
  <p:tag name="KSO_WM_UNIT_USESOURCEFORMAT_APPLY" val="1"/>
</p:tagLst>
</file>

<file path=ppt/tags/tag221.xml><?xml version="1.0" encoding="utf-8"?>
<p:tagLst xmlns:p="http://schemas.openxmlformats.org/presentationml/2006/main">
  <p:tag name="KSO_WM_UNIT_COMPATIBLE" val="0"/>
  <p:tag name="KSO_WM_UNIT_DIAGRAM_ISREFERUNIT" val="0"/>
  <p:tag name="KSO_WM_TEMPLATE_INDEX" val="20231438"/>
  <p:tag name="KSO_WM_TAG_VERSION" val="3.0"/>
  <p:tag name="KSO_WM_DIAGRAM_MAX_ITEMCNT" val="6"/>
  <p:tag name="KSO_WM_DIAGRAM_VIRTUALLY_FRAME" val="{&quot;height&quot;:405.1893700787402,&quot;left&quot;:58.25,&quot;top&quot;:100.81062992125983,&quot;width&quot;:897.8298425196851}"/>
  <p:tag name="KSO_WM_DIAGRAM_VERSION" val="3"/>
  <p:tag name="KSO_WM_DIAGRAM_COLOR_TEXT_CAN_REMOVE" val="n"/>
  <p:tag name="KSO_WM_UNIT_SUBTYPE" val="a"/>
  <p:tag name="KSO_WM_UNIT_NOCLEAR" val="0"/>
  <p:tag name="KSO_WM_UNIT_VALUE" val="60"/>
  <p:tag name="KSO_WM_UNIT_HIGHLIGHT" val="0"/>
  <p:tag name="KSO_WM_UNIT_DIAGRAM_ISNUMVISUAL" val="0"/>
  <p:tag name="KSO_WM_UNIT_TYPE" val="l_h_f"/>
  <p:tag name="KSO_WM_UNIT_INDEX" val="1_3_1"/>
  <p:tag name="KSO_WM_UNIT_ID" val="diagram20231438_2*l_h_f*1_3_1"/>
  <p:tag name="KSO_WM_TEMPLATE_CATEGORY" val="diagram"/>
  <p:tag name="KSO_WM_UNIT_LAYERLEVEL" val="1_1_1"/>
  <p:tag name="KSO_WM_BEAUTIFY_FLAG" val="#wm#"/>
  <p:tag name="KSO_WM_DIAGRAM_GROUP_CODE" val="l1-1"/>
  <p:tag name="KSO_WM_DIAGRAM_MIN_ITEMCNT" val="2"/>
  <p:tag name="KSO_WM_DIAGRAM_COLOR_TRICK" val="2"/>
  <p:tag name="KSO_WM_DIAGRAM_COLOR_MATCH_VALUE" val="{&quot;shape&quot;:{&quot;fill&quot;:{&quot;gradient&quot;:[{&quot;brightness&quot;:0.800000011920929,&quot;colorType&quot;:1,&quot;foreColorIndex&quot;:5,&quot;pos&quot;:0,&quot;transparency&quot;:0.800000011920929},{&quot;brightness&quot;:0,&quot;colorType&quot;:1,&quot;foreColorIndex&quot;:14,&quot;pos&quot;:1,&quot;transparency&quot;:1}],&quot;type&quot;:3},&quot;glow&quot;:{&quot;colorType&quot;:0},&quot;line&quot;:{&quot;solidLine&quot;:{&quot;brightness&quot;:0.800000011920929,&quot;colorType&quot;:1,&quot;foreColorIndex&quot;:5,&quot;transparency&quot;:0},&quot;type&quot;:1},&quot;shadow&quot;:{&quot;brightness&quot;:0,&quot;colorType&quot;:1,&quot;foreColorIndex&quot;:5,&quot;transparency&quot;:0.9200000166893005},&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FORE_SCHEMECOLOR_INDEX_BRIGHTNESS" val="0"/>
  <p:tag name="KSO_WM_UNIT_LINE_FILL_TYPE" val="2"/>
  <p:tag name="KSO_WM_UNIT_PRESET_TEXT" val="单击此处输入你的项正文，文字是您思想的提炼，请尽量言简意赅的阐述观点。单击此处输入你的项正文，文字是您思想的提炼，请尽量言简意赅的阐述观点。"/>
  <p:tag name="KSO_WM_UNIT_FILL_TYPE" val="3"/>
  <p:tag name="KSO_WM_UNIT_LINE_FORE_SCHEMECOLOR_INDEX" val="5"/>
  <p:tag name="KSO_WM_UNIT_TEXT_FILL_FORE_SCHEMECOLOR_INDEX" val="1"/>
  <p:tag name="KSO_WM_UNIT_TEXT_FILL_TYPE" val="1"/>
  <p:tag name="KSO_WM_UNIT_SHADOW_SCHEMECOLOR_INDEX" val="5"/>
  <p:tag name="KSO_WM_UNIT_USESOURCEFORMAT_APPLY" val="1"/>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BEAUTIFY_FLAG" val="#wm#"/>
  <p:tag name="KSO_WM_DIAGRAM_MAX_ITEMCNT" val="6"/>
  <p:tag name="KSO_WM_DIAGRAM_MIN_ITEMCNT" val="2"/>
  <p:tag name="KSO_WM_DIAGRAM_VIRTUALLY_FRAME" val="{&quot;height&quot;:405.1893700787402,&quot;left&quot;:58.25,&quot;top&quot;:100.81062992125983,&quot;width&quot;:897.8298425196851}"/>
  <p:tag name="KSO_WM_DIAGRAM_COLOR_MATCH_VALUE" val="{&quot;shape&quot;:{&quot;fill&quot;:{&quot;gradient&quot;:[{&quot;brightness&quot;:0.6000000238418579,&quot;colorType&quot;:1,&quot;foreColorIndex&quot;:5,&quot;pos&quot;:0,&quot;transparency&quot;:0},{&quot;brightness&quot;:0,&quot;colorType&quot;:1,&quot;foreColorIndex&quot;:5,&quot;pos&quot;:0.6899999976158142,&quot;transparency&quot;:0},{&quot;brightness&quot;:0,&quot;colorType&quot;:1,&quot;foreColorIndex&quot;:5,&quot;pos&quot;:1,&quot;transparency&quot;:0}],&quot;type&quot;:3},&quot;glow&quot;:{&quot;colorType&quot;:0},&quot;line&quot;:{&quot;type&quot;:0},&quot;shadow&quot;:{&quot;brightness&quot;:0,&quot;colorType&quot;:1,&quot;foreColorIndex&quot;:5,&quot;transparency&quot;:0.75},&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ISCONTENTSTITLE" val="0"/>
  <p:tag name="KSO_WM_UNIT_ISNUMDGMTITLE" val="0"/>
  <p:tag name="KSO_WM_UNIT_NOCLEAR" val="0"/>
  <p:tag name="KSO_WM_UNIT_VALUE" val="10"/>
  <p:tag name="KSO_WM_UNIT_TYPE" val="l_h_a"/>
  <p:tag name="KSO_WM_UNIT_INDEX" val="1_3_1"/>
  <p:tag name="KSO_WM_UNIT_ID" val="diagram20231438_2*l_h_a*1_3_1"/>
  <p:tag name="KSO_WM_TEMPLATE_CATEGORY" val="diagram"/>
  <p:tag name="KSO_WM_TEMPLATE_INDEX" val="20231438"/>
  <p:tag name="KSO_WM_UNIT_LAYERLEVEL" val="1_1_1"/>
  <p:tag name="KSO_WM_TAG_VERSION" val="3.0"/>
  <p:tag name="KSO_WM_UNIT_TEXT_FILL_FORE_SCHEMECOLOR_INDEX_BRIGHTNESS" val="0.15"/>
  <p:tag name="KSO_WM_DIAGRAM_VERSION" val="3"/>
  <p:tag name="KSO_WM_DIAGRAM_COLOR_TRICK" val="2"/>
  <p:tag name="KSO_WM_DIAGRAM_COLOR_TEXT_CAN_REMOVE" val="n"/>
  <p:tag name="KSO_WM_UNIT_PRESET_TEXT" val="添加标题"/>
  <p:tag name="KSO_WM_UNIT_FILL_TYPE" val="3"/>
  <p:tag name="KSO_WM_UNIT_TEXT_FILL_FORE_SCHEMECOLOR_INDEX" val="1"/>
  <p:tag name="KSO_WM_UNIT_TEXT_FILL_TYPE" val="1"/>
  <p:tag name="KSO_WM_UNIT_SHADOW_SCHEMECOLOR_INDEX" val="5"/>
  <p:tag name="KSO_WM_UNIT_USESOURCEFORMAT_APPLY" val="1"/>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31438_2*l_h_i*1_3_1"/>
  <p:tag name="KSO_WM_TEMPLATE_CATEGORY" val="diagram"/>
  <p:tag name="KSO_WM_TEMPLATE_INDEX" val="20231438"/>
  <p:tag name="KSO_WM_UNIT_LAYERLEVEL" val="1_1_1"/>
  <p:tag name="KSO_WM_TAG_VERSION" val="3.0"/>
  <p:tag name="KSO_WM_BEAUTIFY_FLAG" val="#wm#"/>
  <p:tag name="KSO_WM_DIAGRAM_MAX_ITEMCNT" val="6"/>
  <p:tag name="KSO_WM_DIAGRAM_MIN_ITEMCNT" val="2"/>
  <p:tag name="KSO_WM_DIAGRAM_VIRTUALLY_FRAME" val="{&quot;height&quot;:405.1893700787402,&quot;left&quot;:58.25,&quot;top&quot;:100.81062992125983,&quot;width&quot;:897.8298425196851}"/>
  <p:tag name="KSO_WM_DIAGRAM_COLOR_MATCH_VALUE" val="{&quot;shape&quot;:{&quot;fill&quot;:{&quot;solid&quot;:{&quot;brightness&quot;:-0.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2"/>
  <p:tag name="KSO_WM_DIAGRAM_COLOR_TEXT_CAN_REMOVE" val="n"/>
  <p:tag name="KSO_WM_UNIT_FILL_TYPE" val="1"/>
  <p:tag name="KSO_WM_UNIT_FILL_FORE_SCHEMECOLOR_INDEX" val="5"/>
  <p:tag name="KSO_WM_UNIT_FILL_FORE_SCHEMECOLOR_INDEX_BRIGHTNESS" val="-0.5"/>
  <p:tag name="KSO_WM_UNIT_TEXT_FILL_FORE_SCHEMECOLOR_INDEX" val="2"/>
  <p:tag name="KSO_WM_UNIT_TEXT_FILL_TYPE" val="1"/>
  <p:tag name="KSO_WM_UNIT_USESOURCEFORMAT_APPLY" val="1"/>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31438_2*l_h_i*1_3_2"/>
  <p:tag name="KSO_WM_TEMPLATE_CATEGORY" val="diagram"/>
  <p:tag name="KSO_WM_TEMPLATE_INDEX" val="20231438"/>
  <p:tag name="KSO_WM_UNIT_LAYERLEVEL" val="1_1_1"/>
  <p:tag name="KSO_WM_TAG_VERSION" val="3.0"/>
  <p:tag name="KSO_WM_BEAUTIFY_FLAG" val="#wm#"/>
  <p:tag name="KSO_WM_DIAGRAM_MAX_ITEMCNT" val="6"/>
  <p:tag name="KSO_WM_DIAGRAM_MIN_ITEMCNT" val="2"/>
  <p:tag name="KSO_WM_DIAGRAM_VIRTUALLY_FRAME" val="{&quot;height&quot;:405.1893700787402,&quot;left&quot;:58.25,&quot;top&quot;:100.81062992125983,&quot;width&quot;:897.8298425196851}"/>
  <p:tag name="KSO_WM_DIAGRAM_COLOR_MATCH_VALUE" val="{&quot;shape&quot;:{&quot;fill&quot;:{&quot;solid&quot;:{&quot;brightness&quot;:-0.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2"/>
  <p:tag name="KSO_WM_DIAGRAM_COLOR_TEXT_CAN_REMOVE" val="n"/>
  <p:tag name="KSO_WM_UNIT_FILL_TYPE" val="1"/>
  <p:tag name="KSO_WM_UNIT_FILL_FORE_SCHEMECOLOR_INDEX" val="5"/>
  <p:tag name="KSO_WM_UNIT_FILL_FORE_SCHEMECOLOR_INDEX_BRIGHTNESS" val="-0.5"/>
  <p:tag name="KSO_WM_UNIT_TEXT_FILL_FORE_SCHEMECOLOR_INDEX" val="2"/>
  <p:tag name="KSO_WM_UNIT_TEXT_FILL_TYPE" val="1"/>
  <p:tag name="KSO_WM_UNIT_USESOURCEFORMAT_APPLY" val="1"/>
</p:tagLst>
</file>

<file path=ppt/tags/tag225.xml><?xml version="1.0" encoding="utf-8"?>
<p:tagLst xmlns:p="http://schemas.openxmlformats.org/presentationml/2006/main">
  <p:tag name="KSO_WM_SLIDE_ID" val="diagram20231438_2"/>
  <p:tag name="KSO_WM_TEMPLATE_SUBCATEGORY" val="0"/>
  <p:tag name="KSO_WM_TEMPLATE_MASTER_TYPE" val="0"/>
  <p:tag name="KSO_WM_TEMPLATE_COLOR_TYPE" val="0"/>
  <p:tag name="KSO_WM_SLIDE_ITEM_CNT" val="3"/>
  <p:tag name="KSO_WM_SLIDE_INDEX" val="2"/>
  <p:tag name="KSO_WM_TAG_VERSION" val="3.0"/>
  <p:tag name="KSO_WM_BEAUTIFY_FLAG" val="#wm#"/>
  <p:tag name="KSO_WM_TEMPLATE_CATEGORY" val="diagram"/>
  <p:tag name="KSO_WM_TEMPLATE_INDEX" val="20231438"/>
  <p:tag name="KSO_WM_SLIDE_TYPE" val="text"/>
  <p:tag name="KSO_WM_SLIDE_SUBTYPE" val="diag"/>
  <p:tag name="KSO_WM_SLIDE_SIZE" val="851.6*329.938"/>
  <p:tag name="KSO_WM_SLIDE_POSITION" val="54.5*127.212"/>
  <p:tag name="KSO_WM_SLIDE_LAYOUT" val="a_l"/>
  <p:tag name="KSO_WM_SLIDE_LAYOUT_CNT" val="1_1"/>
  <p:tag name="KSO_WM_SPECIAL_SOURCE" val="bdnull"/>
  <p:tag name="KSO_WM_DIAGRAM_GROUP_CODE" val="l1-1"/>
  <p:tag name="KSO_WM_SLIDE_DIAGTYPE" val="l"/>
</p:tagLst>
</file>

<file path=ppt/tags/tag226.xml><?xml version="1.0" encoding="utf-8"?>
<p:tagLst xmlns:p="http://schemas.openxmlformats.org/presentationml/2006/mai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31300_2*a*1"/>
  <p:tag name="KSO_WM_TEMPLATE_CATEGORY" val="diagram"/>
  <p:tag name="KSO_WM_TEMPLATE_INDEX" val="20231300"/>
  <p:tag name="KSO_WM_UNIT_LAYERLEVEL" val="1"/>
  <p:tag name="KSO_WM_TAG_VERSION" val="3.0"/>
  <p:tag name="KSO_WM_BEAUTIFY_FLAG" val="#wm#"/>
  <p:tag name="KSO_WM_UNIT_PRESET_TEXT" val="单击此处添加标题"/>
  <p:tag name="KSO_WM_UNIT_TEXT_FILL_FORE_SCHEMECOLOR_INDEX" val="13"/>
  <p:tag name="KSO_WM_UNIT_TEXT_FILL_TYPE" val="1"/>
  <p:tag name="KSO_WM_UNIT_USESOURCEFORMAT_APPLY" val="1"/>
</p:tagLst>
</file>

<file path=ppt/tags/tag2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31300_2*l_h_i*1_2_1"/>
  <p:tag name="KSO_WM_TEMPLATE_CATEGORY" val="diagram"/>
  <p:tag name="KSO_WM_TEMPLATE_INDEX" val="20231300"/>
  <p:tag name="KSO_WM_UNIT_LAYERLEVEL" val="1_1_1"/>
  <p:tag name="KSO_WM_TAG_VERSION" val="3.0"/>
  <p:tag name="KSO_WM_BEAUTIFY_FLAG" val="#wm#"/>
  <p:tag name="KSO_WM_DIAGRAM_VERSION" val="3"/>
  <p:tag name="KSO_WM_DIAGRAM_COLOR_TRICK" val="4"/>
  <p:tag name="KSO_WM_DIAGRAM_COLOR_TEXT_CAN_REMOVE" val="n"/>
  <p:tag name="KSO_WM_DIAGRAM_MAX_ITEMCNT" val="6"/>
  <p:tag name="KSO_WM_DIAGRAM_MIN_ITEMCNT" val="2"/>
  <p:tag name="KSO_WM_DIAGRAM_VIRTUALLY_FRAME" val="{&quot;height&quot;:347.8999938964844,&quot;left&quot;:64.85771653543307,&quot;top&quot;:131.90130226435622,&quot;width&quot;:879.485905511811}"/>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TEXT_FILL_FORE_SCHEMECOLOR_INDEX" val="2"/>
  <p:tag name="KSO_WM_UNIT_TEXT_FILL_TYPE" val="1"/>
  <p:tag name="KSO_WM_UNIT_USESOURCEFORMAT_APPLY" val="1"/>
</p:tagLst>
</file>

<file path=ppt/tags/tag2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31300_2*l_h_i*1_1_1"/>
  <p:tag name="KSO_WM_TEMPLATE_CATEGORY" val="diagram"/>
  <p:tag name="KSO_WM_TEMPLATE_INDEX" val="20231300"/>
  <p:tag name="KSO_WM_UNIT_LAYERLEVEL" val="1_1_1"/>
  <p:tag name="KSO_WM_TAG_VERSION" val="3.0"/>
  <p:tag name="KSO_WM_BEAUTIFY_FLAG" val="#wm#"/>
  <p:tag name="KSO_WM_DIAGRAM_VERSION" val="3"/>
  <p:tag name="KSO_WM_DIAGRAM_COLOR_TRICK" val="4"/>
  <p:tag name="KSO_WM_DIAGRAM_COLOR_TEXT_CAN_REMOVE" val="n"/>
  <p:tag name="KSO_WM_DIAGRAM_MAX_ITEMCNT" val="6"/>
  <p:tag name="KSO_WM_DIAGRAM_MIN_ITEMCNT" val="2"/>
  <p:tag name="KSO_WM_DIAGRAM_VIRTUALLY_FRAME" val="{&quot;height&quot;:347.8999938964844,&quot;left&quot;:64.85771653543307,&quot;top&quot;:131.90130226435622,&quot;width&quot;:879.485905511811}"/>
  <p:tag name="KSO_WM_DIAGRAM_COLOR_MATCH_VALUE" val="{&quot;shape&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6"/>
  <p:tag name="KSO_WM_UNIT_FILL_FORE_SCHEMECOLOR_INDEX_BRIGHTNESS" val="0"/>
  <p:tag name="KSO_WM_UNIT_TEXT_FILL_FORE_SCHEMECOLOR_INDEX" val="2"/>
  <p:tag name="KSO_WM_UNIT_TEXT_FILL_TYPE" val="1"/>
  <p:tag name="KSO_WM_UNIT_USESOURCEFORMAT_APPLY" val="1"/>
</p:tagLst>
</file>

<file path=ppt/tags/tag2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31300_2*l_h_i*1_3_1"/>
  <p:tag name="KSO_WM_TEMPLATE_CATEGORY" val="diagram"/>
  <p:tag name="KSO_WM_TEMPLATE_INDEX" val="20231300"/>
  <p:tag name="KSO_WM_UNIT_LAYERLEVEL" val="1_1_1"/>
  <p:tag name="KSO_WM_TAG_VERSION" val="3.0"/>
  <p:tag name="KSO_WM_BEAUTIFY_FLAG" val="#wm#"/>
  <p:tag name="KSO_WM_DIAGRAM_VERSION" val="3"/>
  <p:tag name="KSO_WM_DIAGRAM_COLOR_TRICK" val="4"/>
  <p:tag name="KSO_WM_DIAGRAM_COLOR_TEXT_CAN_REMOVE" val="n"/>
  <p:tag name="KSO_WM_DIAGRAM_MAX_ITEMCNT" val="6"/>
  <p:tag name="KSO_WM_DIAGRAM_MIN_ITEMCNT" val="2"/>
  <p:tag name="KSO_WM_DIAGRAM_VIRTUALLY_FRAME" val="{&quot;height&quot;:347.8999938964844,&quot;left&quot;:64.85771653543307,&quot;top&quot;:131.90130226435622,&quot;width&quot;:879.485905511811}"/>
  <p:tag name="KSO_WM_DIAGRAM_COLOR_MATCH_VALUE" val="{&quot;shape&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7"/>
  <p:tag name="KSO_WM_UNIT_FILL_FORE_SCHEMECOLOR_INDEX_BRIGHTNESS" val="0"/>
  <p:tag name="KSO_WM_UNIT_TEXT_FILL_FORE_SCHEMECOLOR_INDEX" val="2"/>
  <p:tag name="KSO_WM_UNIT_TEXT_FILL_TYPE" val="1"/>
  <p:tag name="KSO_WM_UNIT_USESOURCEFORMAT_APPLY" val="1"/>
</p:tagLst>
</file>

<file path=ppt/tags/tag2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l_h_i"/>
  <p:tag name="KSO_WM_UNIT_INDEX" val="1_3_2"/>
  <p:tag name="KSO_WM_UNIT_ID" val="diagram20231799_2*l_h_i*1_3_2"/>
  <p:tag name="KSO_WM_TEMPLATE_CATEGORY" val="diagram"/>
  <p:tag name="KSO_WM_TEMPLATE_INDEX" val="20231799"/>
  <p:tag name="KSO_WM_UNIT_LAYERLEVEL" val="1_1_1"/>
  <p:tag name="KSO_WM_TAG_VERSION" val="3.0"/>
  <p:tag name="KSO_WM_DIAGRAM_GROUP_CODE" val="l1-1"/>
  <p:tag name="KSO_WM_DIAGRAM_VERSION" val="3"/>
  <p:tag name="KSO_WM_DIAGRAM_COLOR_TRICK" val="3"/>
  <p:tag name="KSO_WM_DIAGRAM_COLOR_TEXT_CAN_REMOVE" val="n"/>
  <p:tag name="KSO_WM_DIAGRAM_MAX_ITEMCNT" val="3"/>
  <p:tag name="KSO_WM_DIAGRAM_MIN_ITEMCNT" val="2"/>
  <p:tag name="KSO_WM_DIAGRAM_VIRTUALLY_FRAME" val="{&quot;height&quot;:423.2492913385828,&quot;left&quot;:61.05,&quot;top&quot;:172.25440944881888,&quot;width&quot;:896.5720472440944}"/>
  <p:tag name="KSO_WM_DIAGRAM_COLOR_MATCH_VALUE" val="{&quot;shape&quot;:{&quot;fill&quot;:{&quot;solid&quot;:{&quot;brightness&quot;:0,&quot;colorType&quot;:1,&quot;foreColorIndex&quot;:7,&quot;transparency&quot;:0},&quot;type&quot;:1},&quot;glow&quot;:{&quot;colorType&quot;:0},&quot;line&quot;:{&quot;type&quot;:0},&quot;shadow&quot;:{&quot;brightness&quot;:-0.25,&quot;colorType&quot;:1,&quot;foreColorIndex&quot;:14,&quot;transparency&quot;:0.600000023841857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7"/>
  <p:tag name="KSO_WM_UNIT_FILL_FORE_SCHEMECOLOR_INDEX_BRIGHTNESS" val="0"/>
  <p:tag name="KSO_WM_UNIT_SHADOW_SCHEMECOLOR_INDEX" val="14"/>
  <p:tag name="KSO_WM_UNIT_TEXT_FILL_FORE_SCHEMECOLOR_INDEX" val="13"/>
  <p:tag name="KSO_WM_UNIT_TEXT_FILL_TYPE" val="1"/>
  <p:tag name="KSO_WM_UNIT_USESOURCEFORMAT_APPLY" val="1"/>
</p:tagLst>
</file>

<file path=ppt/tags/tag230.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31300_2*l_h_f*1_2_1"/>
  <p:tag name="KSO_WM_TEMPLATE_CATEGORY" val="diagram"/>
  <p:tag name="KSO_WM_TEMPLATE_INDEX" val="20231300"/>
  <p:tag name="KSO_WM_UNIT_LAYERLEVEL" val="1_1_1"/>
  <p:tag name="KSO_WM_TAG_VERSION" val="3.0"/>
  <p:tag name="KSO_WM_BEAUTIFY_FLAG" val="#wm#"/>
  <p:tag name="KSO_WM_UNIT_SUBTYPE" val="a"/>
  <p:tag name="KSO_WM_UNIT_VALUE" val="30"/>
  <p:tag name="KSO_WM_DIAGRAM_VERSION" val="3"/>
  <p:tag name="KSO_WM_DIAGRAM_COLOR_TRICK" val="4"/>
  <p:tag name="KSO_WM_DIAGRAM_COLOR_TEXT_CAN_REMOVE" val="n"/>
  <p:tag name="KSO_WM_DIAGRAM_MAX_ITEMCNT" val="6"/>
  <p:tag name="KSO_WM_DIAGRAM_MIN_ITEMCNT" val="2"/>
  <p:tag name="KSO_WM_DIAGRAM_VIRTUALLY_FRAME" val="{&quot;height&quot;:347.8999938964844,&quot;left&quot;:64.85771653543307,&quot;top&quot;:131.90130226435622,&quot;width&quot;:879.485905511811}"/>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2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内容，简明扼要地阐述您。根据需要可酌情增减"/>
  <p:tag name="KSO_WM_UNIT_TEXT_FILL_FORE_SCHEMECOLOR_INDEX" val="1"/>
  <p:tag name="KSO_WM_UNIT_TEXT_FILL_TYPE" val="1"/>
  <p:tag name="KSO_WM_UNIT_USESOURCEFORMAT_APPLY" val="1"/>
</p:tagLst>
</file>

<file path=ppt/tags/tag231.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1300_2*l_h_f*1_1_1"/>
  <p:tag name="KSO_WM_TEMPLATE_CATEGORY" val="diagram"/>
  <p:tag name="KSO_WM_TEMPLATE_INDEX" val="20231300"/>
  <p:tag name="KSO_WM_UNIT_LAYERLEVEL" val="1_1_1"/>
  <p:tag name="KSO_WM_TAG_VERSION" val="3.0"/>
  <p:tag name="KSO_WM_BEAUTIFY_FLAG" val="#wm#"/>
  <p:tag name="KSO_WM_UNIT_SUBTYPE" val="a"/>
  <p:tag name="KSO_WM_UNIT_VALUE" val="30"/>
  <p:tag name="KSO_WM_DIAGRAM_VERSION" val="3"/>
  <p:tag name="KSO_WM_DIAGRAM_COLOR_TRICK" val="4"/>
  <p:tag name="KSO_WM_DIAGRAM_COLOR_TEXT_CAN_REMOVE" val="n"/>
  <p:tag name="KSO_WM_DIAGRAM_MAX_ITEMCNT" val="6"/>
  <p:tag name="KSO_WM_DIAGRAM_MIN_ITEMCNT" val="2"/>
  <p:tag name="KSO_WM_DIAGRAM_VIRTUALLY_FRAME" val="{&quot;height&quot;:347.8999938964844,&quot;left&quot;:64.85771653543307,&quot;top&quot;:131.90130226435622,&quot;width&quot;:879.485905511811}"/>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2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内容，简明扼要地阐述您。根据需要可酌情增减"/>
  <p:tag name="KSO_WM_UNIT_TEXT_FILL_FORE_SCHEMECOLOR_INDEX" val="1"/>
  <p:tag name="KSO_WM_UNIT_TEXT_FILL_TYPE" val="1"/>
  <p:tag name="KSO_WM_UNIT_USESOURCEFORMAT_APPLY" val="1"/>
</p:tagLst>
</file>

<file path=ppt/tags/tag232.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31300_2*l_h_f*1_3_1"/>
  <p:tag name="KSO_WM_TEMPLATE_CATEGORY" val="diagram"/>
  <p:tag name="KSO_WM_TEMPLATE_INDEX" val="20231300"/>
  <p:tag name="KSO_WM_UNIT_LAYERLEVEL" val="1_1_1"/>
  <p:tag name="KSO_WM_TAG_VERSION" val="3.0"/>
  <p:tag name="KSO_WM_BEAUTIFY_FLAG" val="#wm#"/>
  <p:tag name="KSO_WM_UNIT_SUBTYPE" val="a"/>
  <p:tag name="KSO_WM_UNIT_VALUE" val="30"/>
  <p:tag name="KSO_WM_DIAGRAM_VERSION" val="3"/>
  <p:tag name="KSO_WM_DIAGRAM_COLOR_TRICK" val="4"/>
  <p:tag name="KSO_WM_DIAGRAM_COLOR_TEXT_CAN_REMOVE" val="n"/>
  <p:tag name="KSO_WM_DIAGRAM_MAX_ITEMCNT" val="6"/>
  <p:tag name="KSO_WM_DIAGRAM_MIN_ITEMCNT" val="2"/>
  <p:tag name="KSO_WM_DIAGRAM_VIRTUALLY_FRAME" val="{&quot;height&quot;:347.8999938964844,&quot;left&quot;:64.85771653543307,&quot;top&quot;:131.90130226435622,&quot;width&quot;:879.485905511811}"/>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2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内容，简明扼要地阐述您。根据需要可酌情增减"/>
  <p:tag name="KSO_WM_UNIT_TEXT_FILL_FORE_SCHEMECOLOR_INDEX" val="1"/>
  <p:tag name="KSO_WM_UNIT_TEXT_FILL_TYPE" val="1"/>
  <p:tag name="KSO_WM_UNIT_USESOURCEFORMAT_APPLY" val="1"/>
</p:tagLst>
</file>

<file path=ppt/tags/tag233.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2_1"/>
  <p:tag name="KSO_WM_UNIT_ID" val="diagram20231300_2*l_h_a*1_2_1"/>
  <p:tag name="KSO_WM_TEMPLATE_CATEGORY" val="diagram"/>
  <p:tag name="KSO_WM_TEMPLATE_INDEX" val="20231300"/>
  <p:tag name="KSO_WM_UNIT_LAYERLEVEL" val="1_1_1"/>
  <p:tag name="KSO_WM_TAG_VERSION" val="3.0"/>
  <p:tag name="KSO_WM_BEAUTIFY_FLAG" val="#wm#"/>
  <p:tag name="KSO_WM_DIAGRAM_GROUP_CODE" val="l1-1"/>
  <p:tag name="KSO_WM_DIAGRAM_VERSION" val="3"/>
  <p:tag name="KSO_WM_DIAGRAM_COLOR_TRICK" val="4"/>
  <p:tag name="KSO_WM_DIAGRAM_COLOR_TEXT_CAN_REMOVE" val="n"/>
  <p:tag name="KSO_WM_DIAGRAM_MAX_ITEMCNT" val="6"/>
  <p:tag name="KSO_WM_DIAGRAM_MIN_ITEMCNT" val="2"/>
  <p:tag name="KSO_WM_DIAGRAM_VIRTUALLY_FRAME" val="{&quot;height&quot;:347.8999938964844,&quot;left&quot;:64.85771653543307,&quot;top&quot;:131.90130226435622,&quot;width&quot;:879.485905511811}"/>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此处添加标题"/>
  <p:tag name="KSO_WM_UNIT_TEXT_FILL_FORE_SCHEMECOLOR_INDEX" val="1"/>
  <p:tag name="KSO_WM_UNIT_TEXT_FILL_TYPE" val="1"/>
  <p:tag name="KSO_WM_UNIT_USESOURCEFORMAT_APPLY" val="1"/>
</p:tagLst>
</file>

<file path=ppt/tags/tag234.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1_1"/>
  <p:tag name="KSO_WM_UNIT_ID" val="diagram20231300_2*l_h_a*1_1_1"/>
  <p:tag name="KSO_WM_TEMPLATE_CATEGORY" val="diagram"/>
  <p:tag name="KSO_WM_TEMPLATE_INDEX" val="20231300"/>
  <p:tag name="KSO_WM_UNIT_LAYERLEVEL" val="1_1_1"/>
  <p:tag name="KSO_WM_TAG_VERSION" val="3.0"/>
  <p:tag name="KSO_WM_BEAUTIFY_FLAG" val="#wm#"/>
  <p:tag name="KSO_WM_DIAGRAM_GROUP_CODE" val="l1-1"/>
  <p:tag name="KSO_WM_DIAGRAM_VERSION" val="3"/>
  <p:tag name="KSO_WM_DIAGRAM_COLOR_TRICK" val="4"/>
  <p:tag name="KSO_WM_DIAGRAM_COLOR_TEXT_CAN_REMOVE" val="n"/>
  <p:tag name="KSO_WM_DIAGRAM_MAX_ITEMCNT" val="6"/>
  <p:tag name="KSO_WM_DIAGRAM_MIN_ITEMCNT" val="2"/>
  <p:tag name="KSO_WM_DIAGRAM_VIRTUALLY_FRAME" val="{&quot;height&quot;:347.8999938964844,&quot;left&quot;:64.85771653543307,&quot;top&quot;:131.90130226435622,&quot;width&quot;:879.485905511811}"/>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此处添加标题"/>
  <p:tag name="KSO_WM_UNIT_TEXT_FILL_FORE_SCHEMECOLOR_INDEX" val="1"/>
  <p:tag name="KSO_WM_UNIT_TEXT_FILL_TYPE" val="1"/>
  <p:tag name="KSO_WM_UNIT_USESOURCEFORMAT_APPLY" val="1"/>
</p:tagLst>
</file>

<file path=ppt/tags/tag23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3_1"/>
  <p:tag name="KSO_WM_UNIT_ID" val="diagram20231300_2*l_h_a*1_3_1"/>
  <p:tag name="KSO_WM_TEMPLATE_CATEGORY" val="diagram"/>
  <p:tag name="KSO_WM_TEMPLATE_INDEX" val="20231300"/>
  <p:tag name="KSO_WM_UNIT_LAYERLEVEL" val="1_1_1"/>
  <p:tag name="KSO_WM_TAG_VERSION" val="3.0"/>
  <p:tag name="KSO_WM_BEAUTIFY_FLAG" val="#wm#"/>
  <p:tag name="KSO_WM_DIAGRAM_GROUP_CODE" val="l1-1"/>
  <p:tag name="KSO_WM_DIAGRAM_VERSION" val="3"/>
  <p:tag name="KSO_WM_DIAGRAM_COLOR_TRICK" val="4"/>
  <p:tag name="KSO_WM_DIAGRAM_COLOR_TEXT_CAN_REMOVE" val="n"/>
  <p:tag name="KSO_WM_DIAGRAM_MAX_ITEMCNT" val="6"/>
  <p:tag name="KSO_WM_DIAGRAM_MIN_ITEMCNT" val="2"/>
  <p:tag name="KSO_WM_DIAGRAM_VIRTUALLY_FRAME" val="{&quot;height&quot;:347.8999938964844,&quot;left&quot;:64.85771653543307,&quot;top&quot;:131.90130226435622,&quot;width&quot;:879.485905511811}"/>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此处添加标题"/>
  <p:tag name="KSO_WM_UNIT_TEXT_FILL_FORE_SCHEMECOLOR_INDEX" val="1"/>
  <p:tag name="KSO_WM_UNIT_TEXT_FILL_TYPE" val="1"/>
  <p:tag name="KSO_WM_UNIT_USESOURCEFORMAT_APPLY" val="1"/>
</p:tagLst>
</file>

<file path=ppt/tags/tag236.xml><?xml version="1.0" encoding="utf-8"?>
<p:tagLst xmlns:p="http://schemas.openxmlformats.org/presentationml/2006/main">
  <p:tag name="KSO_WM_UNIT_VALUE" val="115*116"/>
  <p:tag name="KSO_WM_UNIT_HIGHLIGHT" val="0"/>
  <p:tag name="KSO_WM_UNIT_COMPATIBLE" val="0"/>
  <p:tag name="KSO_WM_UNIT_DIAGRAM_ISNUMVISUAL" val="0"/>
  <p:tag name="KSO_WM_UNIT_DIAGRAM_ISREFERUNIT" val="0"/>
  <p:tag name="KSO_WM_DIAGRAM_GROUP_CODE" val="l1-1"/>
  <p:tag name="KSO_WM_UNIT_TYPE" val="l_h_x"/>
  <p:tag name="KSO_WM_UNIT_INDEX" val="1_3_1"/>
  <p:tag name="KSO_WM_UNIT_ID" val="diagram20231300_2*l_h_x*1_3_1"/>
  <p:tag name="KSO_WM_TEMPLATE_CATEGORY" val="diagram"/>
  <p:tag name="KSO_WM_TEMPLATE_INDEX" val="20231300"/>
  <p:tag name="KSO_WM_UNIT_LAYERLEVEL" val="1_1_1"/>
  <p:tag name="KSO_WM_TAG_VERSION" val="3.0"/>
  <p:tag name="KSO_WM_BEAUTIFY_FLAG" val="#wm#"/>
  <p:tag name="KSO_WM_DIAGRAM_VERSION" val="3"/>
  <p:tag name="KSO_WM_DIAGRAM_COLOR_TRICK" val="4"/>
  <p:tag name="KSO_WM_DIAGRAM_COLOR_TEXT_CAN_REMOVE" val="n"/>
  <p:tag name="KSO_WM_DIAGRAM_MAX_ITEMCNT" val="6"/>
  <p:tag name="KSO_WM_DIAGRAM_MIN_ITEMCNT" val="2"/>
  <p:tag name="KSO_WM_DIAGRAM_VIRTUALLY_FRAME" val="{&quot;height&quot;:347.8999938964844,&quot;left&quot;:64.85771653543307,&quot;top&quot;:131.90130226435622,&quot;width&quot;:879.485905511811}"/>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USESOURCEFORMAT_APPLY" val="1"/>
</p:tagLst>
</file>

<file path=ppt/tags/tag237.xml><?xml version="1.0" encoding="utf-8"?>
<p:tagLst xmlns:p="http://schemas.openxmlformats.org/presentationml/2006/main">
  <p:tag name="KSO_WM_UNIT_VALUE" val="121*122"/>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31300_2*l_h_x*1_2_1"/>
  <p:tag name="KSO_WM_TEMPLATE_CATEGORY" val="diagram"/>
  <p:tag name="KSO_WM_TEMPLATE_INDEX" val="20231300"/>
  <p:tag name="KSO_WM_UNIT_LAYERLEVEL" val="1_1_1"/>
  <p:tag name="KSO_WM_TAG_VERSION" val="3.0"/>
  <p:tag name="KSO_WM_BEAUTIFY_FLAG" val="#wm#"/>
  <p:tag name="KSO_WM_DIAGRAM_VERSION" val="3"/>
  <p:tag name="KSO_WM_DIAGRAM_COLOR_TRICK" val="4"/>
  <p:tag name="KSO_WM_DIAGRAM_COLOR_TEXT_CAN_REMOVE" val="n"/>
  <p:tag name="KSO_WM_DIAGRAM_MAX_ITEMCNT" val="6"/>
  <p:tag name="KSO_WM_DIAGRAM_MIN_ITEMCNT" val="2"/>
  <p:tag name="KSO_WM_DIAGRAM_VIRTUALLY_FRAME" val="{&quot;height&quot;:347.8999938964844,&quot;left&quot;:64.85771653543307,&quot;top&quot;:131.90130226435622,&quot;width&quot;:879.485905511811}"/>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USESOURCEFORMAT_APPLY" val="1"/>
</p:tagLst>
</file>

<file path=ppt/tags/tag238.xml><?xml version="1.0" encoding="utf-8"?>
<p:tagLst xmlns:p="http://schemas.openxmlformats.org/presentationml/2006/main">
  <p:tag name="KSO_WM_UNIT_VALUE" val="103*88"/>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31300_2*l_h_x*1_1_1"/>
  <p:tag name="KSO_WM_TEMPLATE_CATEGORY" val="diagram"/>
  <p:tag name="KSO_WM_TEMPLATE_INDEX" val="20231300"/>
  <p:tag name="KSO_WM_UNIT_LAYERLEVEL" val="1_1_1"/>
  <p:tag name="KSO_WM_TAG_VERSION" val="3.0"/>
  <p:tag name="KSO_WM_BEAUTIFY_FLAG" val="#wm#"/>
  <p:tag name="KSO_WM_DIAGRAM_VERSION" val="3"/>
  <p:tag name="KSO_WM_DIAGRAM_COLOR_TRICK" val="4"/>
  <p:tag name="KSO_WM_DIAGRAM_COLOR_TEXT_CAN_REMOVE" val="n"/>
  <p:tag name="KSO_WM_DIAGRAM_MAX_ITEMCNT" val="6"/>
  <p:tag name="KSO_WM_DIAGRAM_MIN_ITEMCNT" val="2"/>
  <p:tag name="KSO_WM_DIAGRAM_VIRTUALLY_FRAME" val="{&quot;height&quot;:347.8999938964844,&quot;left&quot;:64.85771653543307,&quot;top&quot;:131.90130226435622,&quot;width&quot;:879.485905511811}"/>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USESOURCEFORMAT_APPLY" val="1"/>
</p:tagLst>
</file>

<file path=ppt/tags/tag239.xml><?xml version="1.0" encoding="utf-8"?>
<p:tagLst xmlns:p="http://schemas.openxmlformats.org/presentationml/2006/main">
  <p:tag name="KSO_WM_CHIP_INFOS" val="{&quot;name&quot;:&quot;Slide3&quot;,&quot;width&quot;:399.578,&quot;height&quot;:450.362,&quot;tags&quot;:{&quot;style&quot;:[&quot;简约&quot;],&quot;coloring&quot;:[&quot;多彩色&quot;]},&quot;slide_type&quot;:[&quot;text&quot;],&quot;type&quot;:&quot;diagram&quot;,&quot;match_code&quot;:&quot;l(h(f)h(f)h(f))&quot;,&quot;adjust_rule&quot;:{&quot;width_max&quot;:479.493,&quot;width_min&quot;:319.662,&quot;height_max&quot;:540.434,&quot;height_min&quot;:360.29},&quot;fill_rule&quot;:{&quot;fill_mode&quot;:&quot;adaptive&quot;,&quot;fill_align&quot;:&quot;cm&quot;},&quot;adapt_layouttype&quot;:[&quot;leftright&quot;,&quot;navigation&quot;],&quot;zoom_adjust&quot;:20}"/>
  <p:tag name="KSO_WM_CHIP_XID" val="5e72d6780bf9d44aae6d4d1e"/>
  <p:tag name="KSO_WM_SLIDE_ID" val="diagram20231300_2"/>
  <p:tag name="KSO_WM_TEMPLATE_SUBCATEGORY" val="0"/>
  <p:tag name="KSO_WM_TEMPLATE_MASTER_TYPE" val="0"/>
  <p:tag name="KSO_WM_TEMPLATE_COLOR_TYPE" val="0"/>
  <p:tag name="KSO_WM_SLIDE_TYPE" val="text"/>
  <p:tag name="KSO_WM_SLIDE_SUBTYPE" val="diag"/>
  <p:tag name="KSO_WM_SLIDE_ITEM_CNT" val="3"/>
  <p:tag name="KSO_WM_SLIDE_INDEX" val="2"/>
  <p:tag name="KSO_WM_SLIDE_SIZE" val="834.203*200.774"/>
  <p:tag name="KSO_WM_SLIDE_POSITION" val="61.334*204.42"/>
  <p:tag name="KSO_WM_DIAGRAM_GROUP_CODE" val="l1-1"/>
  <p:tag name="KSO_WM_SLIDE_DIAGTYPE" val="l"/>
  <p:tag name="KSO_WM_TAG_VERSION" val="3.0"/>
  <p:tag name="KSO_WM_BEAUTIFY_FLAG" val="#wm#"/>
  <p:tag name="KSO_WM_TEMPLATE_CATEGORY" val="diagram"/>
  <p:tag name="KSO_WM_TEMPLATE_INDEX" val="20231300"/>
  <p:tag name="KSO_WM_SLIDE_LAYOUT" val="a_l"/>
  <p:tag name="KSO_WM_SLIDE_LAYOUT_CNT" val="1_1"/>
</p:tagLst>
</file>

<file path=ppt/tags/tag2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l_h_i"/>
  <p:tag name="KSO_WM_UNIT_INDEX" val="1_3_1"/>
  <p:tag name="KSO_WM_UNIT_ID" val="diagram20231799_2*l_h_i*1_3_1"/>
  <p:tag name="KSO_WM_TEMPLATE_CATEGORY" val="diagram"/>
  <p:tag name="KSO_WM_TEMPLATE_INDEX" val="20231799"/>
  <p:tag name="KSO_WM_UNIT_LAYERLEVEL" val="1_1_1"/>
  <p:tag name="KSO_WM_TAG_VERSION" val="3.0"/>
  <p:tag name="KSO_WM_DIAGRAM_GROUP_CODE" val="l1-1"/>
  <p:tag name="KSO_WM_DIAGRAM_VERSION" val="3"/>
  <p:tag name="KSO_WM_DIAGRAM_COLOR_TRICK" val="3"/>
  <p:tag name="KSO_WM_DIAGRAM_COLOR_TEXT_CAN_REMOVE" val="n"/>
  <p:tag name="KSO_WM_DIAGRAM_MAX_ITEMCNT" val="3"/>
  <p:tag name="KSO_WM_DIAGRAM_MIN_ITEMCNT" val="2"/>
  <p:tag name="KSO_WM_DIAGRAM_VIRTUALLY_FRAME" val="{&quot;height&quot;:423.2492913385828,&quot;left&quot;:61.05,&quot;top&quot;:172.25440944881888,&quot;width&quot;:896.5720472440944}"/>
  <p:tag name="KSO_WM_DIAGRAM_COLOR_MATCH_VALUE" val="{&quot;shape&quot;:{&quot;fill&quot;:{&quot;solid&quot;:{&quot;brightness&quot;:0,&quot;colorType&quot;:2,&quot;rgb&quot;:&quot;#ffffff&quot;,&quot;transparency&quot;:0},&quot;type&quot;:1},&quot;glow&quot;:{&quot;colorType&quot;:0},&quot;line&quot;:{&quot;type&quot;:0},&quot;shadow&quot;:{&quot;brightness&quot;:0.25,&quot;colorType&quot;:1,&quot;foreColorIndex&quot;:13,&quot;transparency&quot;:0.850000023841857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SHADOW_SCHEMECOLOR_INDEX" val="13"/>
  <p:tag name="KSO_WM_UNIT_USESOURCEFORMAT_APPLY" val="1"/>
</p:tagLst>
</file>

<file path=ppt/tags/tag240.xml><?xml version="1.0" encoding="utf-8"?>
<p:tagLst xmlns:p="http://schemas.openxmlformats.org/presentationml/2006/main">
  <p:tag name="ISPRING_ULTRA_SCORM_COURSE_ID" val="5D9740C9-1BD9-4DA8-8D84-9F0C1FBDEE7A"/>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bt691.pptx"/>
  <p:tag name="commondata" val="eyJoZGlkIjoiOTg3ZGYwZjc1MzhmOTI3YWQ0YzNhNWYwMDBmN2QzZjEifQ=="/>
</p:tagLst>
</file>

<file path=ppt/tags/tag25.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3_1"/>
  <p:tag name="KSO_WM_UNIT_ID" val="diagram20231799_2*l_h_f*1_3_1"/>
  <p:tag name="KSO_WM_TEMPLATE_CATEGORY" val="diagram"/>
  <p:tag name="KSO_WM_TEMPLATE_INDEX" val="20231799"/>
  <p:tag name="KSO_WM_UNIT_LAYERLEVEL" val="1_1_1"/>
  <p:tag name="KSO_WM_TAG_VERSION" val="3.0"/>
  <p:tag name="KSO_WM_BEAUTIFY_FLAG" val="#wm#"/>
  <p:tag name="KSO_WM_UNIT_TEXT_FILL_FORE_SCHEMECOLOR_INDEX_BRIGHTNESS" val="0.15"/>
  <p:tag name="KSO_WM_UNIT_TEXT_FILL_TYPE" val="1"/>
  <p:tag name="KSO_WM_DIAGRAM_VERSION" val="3"/>
  <p:tag name="KSO_WM_DIAGRAM_COLOR_TRICK" val="3"/>
  <p:tag name="KSO_WM_DIAGRAM_COLOR_TEXT_CAN_REMOVE" val="n"/>
  <p:tag name="KSO_WM_DIAGRAM_GROUP_CODE" val="l1-1"/>
  <p:tag name="KSO_WM_DIAGRAM_MAX_ITEMCNT" val="3"/>
  <p:tag name="KSO_WM_DIAGRAM_MIN_ITEMCNT" val="2"/>
  <p:tag name="KSO_WM_DIAGRAM_VIRTUALLY_FRAME" val="{&quot;height&quot;:423.2492913385828,&quot;left&quot;:61.05,&quot;top&quot;:172.25440944881888,&quot;width&quot;:896.5720472440944}"/>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333333&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
  <p:tag name="KSO_WM_UNIT_USESOURCEFORMAT_APPLY" val="1"/>
</p:tagLst>
</file>

<file path=ppt/tags/tag26.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3_1"/>
  <p:tag name="KSO_WM_UNIT_ID" val="diagram20231799_2*l_h_a*1_3_1"/>
  <p:tag name="KSO_WM_TEMPLATE_CATEGORY" val="diagram"/>
  <p:tag name="KSO_WM_TEMPLATE_INDEX" val="20231799"/>
  <p:tag name="KSO_WM_UNIT_LAYERLEVEL" val="1_1_1"/>
  <p:tag name="KSO_WM_TAG_VERSION" val="3.0"/>
  <p:tag name="KSO_WM_BEAUTIFY_FLAG" val="#wm#"/>
  <p:tag name="KSO_WM_UNIT_TEXT_FILL_FORE_SCHEMECOLOR_INDEX_BRIGHTNESS" val="0.15"/>
  <p:tag name="KSO_WM_DIAGRAM_VERSION" val="3"/>
  <p:tag name="KSO_WM_DIAGRAM_COLOR_TRICK" val="3"/>
  <p:tag name="KSO_WM_DIAGRAM_COLOR_TEXT_CAN_REMOVE" val="n"/>
  <p:tag name="KSO_WM_DIAGRAM_GROUP_CODE" val="l1-1"/>
  <p:tag name="KSO_WM_DIAGRAM_MAX_ITEMCNT" val="3"/>
  <p:tag name="KSO_WM_DIAGRAM_MIN_ITEMCNT" val="2"/>
  <p:tag name="KSO_WM_DIAGRAM_VIRTUALLY_FRAME" val="{&quot;height&quot;:423.2492913385828,&quot;left&quot;:61.05,&quot;top&quot;:172.25440944881888,&quot;width&quot;:896.5720472440944}"/>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添加项标题"/>
  <p:tag name="KSO_WM_UNIT_USESOURCEFORMAT_APPLY" val="1"/>
</p:tagLst>
</file>

<file path=ppt/tags/tag27.xml><?xml version="1.0" encoding="utf-8"?>
<p:tagLst xmlns:p="http://schemas.openxmlformats.org/presentationml/2006/main">
  <p:tag name="KSO_WM_SLIDE_ID" val="diagram20231799_2"/>
  <p:tag name="KSO_WM_TEMPLATE_SUBCATEGORY" val="0"/>
  <p:tag name="KSO_WM_TEMPLATE_MASTER_TYPE" val="0"/>
  <p:tag name="KSO_WM_TEMPLATE_COLOR_TYPE" val="0"/>
  <p:tag name="KSO_WM_SLIDE_ITEM_CNT" val="3"/>
  <p:tag name="KSO_WM_SLIDE_INDEX" val="2"/>
  <p:tag name="KSO_WM_DIAGRAM_GROUP_CODE" val="l1-1"/>
  <p:tag name="KSO_WM_SLIDE_DIAGTYPE" val="l"/>
  <p:tag name="KSO_WM_TAG_VERSION" val="3.0"/>
  <p:tag name="KSO_WM_BEAUTIFY_FLAG" val="#wm#"/>
  <p:tag name="KSO_WM_TEMPLATE_CATEGORY" val="diagram"/>
  <p:tag name="KSO_WM_TEMPLATE_INDEX" val="20231799"/>
  <p:tag name="KSO_WM_SLIDE_LAYOUT" val="a_l"/>
  <p:tag name="KSO_WM_SLIDE_LAYOUT_CNT" val="1_1"/>
  <p:tag name="KSO_WM_SLIDE_TYPE" val="text"/>
  <p:tag name="KSO_WM_SLIDE_SUBTYPE" val="diag"/>
  <p:tag name="KSO_WM_SLIDE_SIZE" val="850.4*374.662"/>
  <p:tag name="KSO_WM_SLIDE_POSITION" val="54.8001*110.838"/>
  <p:tag name="KSO_WM_SPECIAL_SOURCE" val="bdnull"/>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2459_2*a*1"/>
  <p:tag name="KSO_WM_TEMPLATE_CATEGORY" val="diagram"/>
  <p:tag name="KSO_WM_TEMPLATE_INDEX" val="20232459"/>
  <p:tag name="KSO_WM_UNIT_LAYERLEVEL" val="1"/>
  <p:tag name="KSO_WM_TAG_VERSION" val="3.0"/>
  <p:tag name="KSO_WM_BEAUTIFY_FLAG" val="#wm#"/>
  <p:tag name="KSO_WM_UNIT_ISCONTENTSTITLE" val="0"/>
  <p:tag name="KSO_WM_UNIT_ISNUMDGMTITLE" val="0"/>
  <p:tag name="KSO_WM_UNIT_NOCLEAR" val="0"/>
  <p:tag name="KSO_WM_UNIT_VALUE" val="25"/>
  <p:tag name="KSO_WM_DIAGRAM_GROUP_CODE" val="l1-1"/>
  <p:tag name="KSO_WM_UNIT_TYPE" val="a"/>
  <p:tag name="KSO_WM_UNIT_INDEX" val="1"/>
  <p:tag name="KSO_WM_UNIT_PRESET_TEXT" val="单击此处添加标题"/>
  <p:tag name="KSO_WM_UNIT_TEXT_FILL_FORE_SCHEMECOLOR_INDEX" val="13"/>
  <p:tag name="KSO_WM_UNIT_TEXT_FILL_TYPE" val="1"/>
  <p:tag name="KSO_WM_UNIT_USESOURCEFORMAT_APPLY" val="1"/>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2459_2*l_h_i*1_1_2"/>
  <p:tag name="KSO_WM_TEMPLATE_CATEGORY" val="diagram"/>
  <p:tag name="KSO_WM_TEMPLATE_INDEX" val="20232459"/>
  <p:tag name="KSO_WM_UNIT_LAYERLEVEL" val="1_1_1"/>
  <p:tag name="KSO_WM_TAG_VERSION" val="3.0"/>
  <p:tag name="KSO_WM_BEAUTIFY_FLAG" val="#wm#"/>
  <p:tag name="KSO_WM_DIAGRAM_VERSION" val="3"/>
  <p:tag name="KSO_WM_DIAGRAM_COLOR_TRICK" val="1"/>
  <p:tag name="KSO_WM_DIAGRAM_COLOR_TEXT_CAN_REMOVE" val="n"/>
  <p:tag name="KSO_WM_DIAGRAM_GROUP_CODE" val="l1-1"/>
  <p:tag name="KSO_WM_UNIT_TYPE" val="l_h_i"/>
  <p:tag name="KSO_WM_UNIT_INDEX" val="1_1_2"/>
  <p:tag name="KSO_WM_DIAGRAM_MAX_ITEMCNT" val="6"/>
  <p:tag name="KSO_WM_DIAGRAM_MIN_ITEMCNT" val="2"/>
  <p:tag name="KSO_WM_DIAGRAM_VIRTUALLY_FRAME" val="{&quot;height&quot;:472.455196850394,&quot;left&quot;:342.2,&quot;top&quot;:45.6,&quot;width&quot;:626.2295888181782}"/>
  <p:tag name="KSO_WM_DIAGRAM_COLOR_MATCH_VALUE" val="{&quot;shape&quot;:{&quot;fill&quot;:{&quot;solid&quot;:{&quot;brightness&quot;:0,&quot;colorType&quot;:2,&quot;rgb&quot;:&quot;#ffffff&quot;,&quot;transparency&quot;:0},&quot;type&quot;:1},&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SHADOW_SCHEMECOLOR_INDEX" val="5"/>
  <p:tag name="KSO_WM_UNIT_TEXT_FILL_FORE_SCHEMECOLOR_INDEX" val="13"/>
  <p:tag name="KSO_WM_UNIT_TEXT_FILL_TYPE" val="1"/>
  <p:tag name="KSO_WM_UNIT_USESOURCEFORMAT_APPLY" val="1"/>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1_1"/>
  <p:tag name="KSO_WM_UNIT_ID" val="diagram20232459_2*l_h_i*1_1_1"/>
  <p:tag name="KSO_WM_TEMPLATE_CATEGORY" val="diagram"/>
  <p:tag name="KSO_WM_TEMPLATE_INDEX" val="20232459"/>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6"/>
  <p:tag name="KSO_WM_DIAGRAM_MIN_ITEMCNT" val="2"/>
  <p:tag name="KSO_WM_DIAGRAM_VIRTUALLY_FRAME" val="{&quot;height&quot;:472.455196850394,&quot;left&quot;:342.2,&quot;top&quot;:45.6,&quot;width&quot;:626.229588818178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1"/>
  <p:tag name="KSO_WM_UNIT_TEXT_FILL_FORE_SCHEMECOLOR_INDEX" val="1"/>
  <p:tag name="KSO_WM_UNIT_TEXT_FILL_TYPE" val="1"/>
  <p:tag name="KSO_WM_UNIT_USESOURCEFORMAT_APPLY" val="1"/>
</p:tagLst>
</file>

<file path=ppt/tags/tag31.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1_1"/>
  <p:tag name="KSO_WM_UNIT_ID" val="diagram20232459_2*l_h_f*1_1_1"/>
  <p:tag name="KSO_WM_TEMPLATE_CATEGORY" val="diagram"/>
  <p:tag name="KSO_WM_TEMPLATE_INDEX" val="20232459"/>
  <p:tag name="KSO_WM_UNIT_LAYERLEVEL" val="1_1_1"/>
  <p:tag name="KSO_WM_TAG_VERSION" val="3.0"/>
  <p:tag name="KSO_WM_BEAUTIFY_FLAG" val="#wm#"/>
  <p:tag name="KSO_WM_UNIT_TEXT_FILL_FORE_SCHEMECOLOR_INDEX_BRIGHTNESS" val="0.15"/>
  <p:tag name="KSO_WM_UNIT_TEXT_FILL_TYPE" val="1"/>
  <p:tag name="KSO_WM_DIAGRAM_VERSION" val="3"/>
  <p:tag name="KSO_WM_DIAGRAM_COLOR_TRICK" val="1"/>
  <p:tag name="KSO_WM_DIAGRAM_COLOR_TEXT_CAN_REMOVE" val="n"/>
  <p:tag name="KSO_WM_DIAGRAM_GROUP_CODE" val="l1-1"/>
  <p:tag name="KSO_WM_DIAGRAM_MAX_ITEMCNT" val="6"/>
  <p:tag name="KSO_WM_DIAGRAM_MIN_ITEMCNT" val="2"/>
  <p:tag name="KSO_WM_DIAGRAM_VIRTUALLY_FRAME" val="{&quot;height&quot;:472.455196850394,&quot;left&quot;:342.2,&quot;top&quot;:45.6,&quot;width&quot;:626.229588818178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404040&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您的项正文，文字是您思想的提炼，请尽量言简意赅的阐述观点。单击此处输入您的项正文，文字是您思想的提炼，请尽量言简意赅的阐述观点。"/>
  <p:tag name="KSO_WM_UNIT_USESOURCEFORMAT_APPLY" val="1"/>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2459_2*l_h_i*1_2_2"/>
  <p:tag name="KSO_WM_TEMPLATE_CATEGORY" val="diagram"/>
  <p:tag name="KSO_WM_TEMPLATE_INDEX" val="20232459"/>
  <p:tag name="KSO_WM_UNIT_LAYERLEVEL" val="1_1_1"/>
  <p:tag name="KSO_WM_TAG_VERSION" val="3.0"/>
  <p:tag name="KSO_WM_BEAUTIFY_FLAG" val="#wm#"/>
  <p:tag name="KSO_WM_DIAGRAM_VERSION" val="3"/>
  <p:tag name="KSO_WM_DIAGRAM_COLOR_TRICK" val="1"/>
  <p:tag name="KSO_WM_DIAGRAM_COLOR_TEXT_CAN_REMOVE" val="n"/>
  <p:tag name="KSO_WM_DIAGRAM_GROUP_CODE" val="l1-1"/>
  <p:tag name="KSO_WM_UNIT_TYPE" val="l_h_i"/>
  <p:tag name="KSO_WM_UNIT_INDEX" val="1_2_2"/>
  <p:tag name="KSO_WM_DIAGRAM_MAX_ITEMCNT" val="6"/>
  <p:tag name="KSO_WM_DIAGRAM_MIN_ITEMCNT" val="2"/>
  <p:tag name="KSO_WM_DIAGRAM_VIRTUALLY_FRAME" val="{&quot;height&quot;:472.455196850394,&quot;left&quot;:342.2,&quot;top&quot;:45.6,&quot;width&quot;:626.2295888181782}"/>
  <p:tag name="KSO_WM_DIAGRAM_COLOR_MATCH_VALUE" val="{&quot;shape&quot;:{&quot;fill&quot;:{&quot;solid&quot;:{&quot;brightness&quot;:0,&quot;colorType&quot;:2,&quot;rgb&quot;:&quot;#ffffff&quot;,&quot;transparency&quot;:0},&quot;type&quot;:1},&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SHADOW_SCHEMECOLOR_INDEX" val="5"/>
  <p:tag name="KSO_WM_UNIT_TEXT_FILL_FORE_SCHEMECOLOR_INDEX" val="13"/>
  <p:tag name="KSO_WM_UNIT_TEXT_FILL_TYPE" val="1"/>
  <p:tag name="KSO_WM_UNIT_USESOURCEFORMAT_APPLY" val="1"/>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2_1"/>
  <p:tag name="KSO_WM_UNIT_ID" val="diagram20232459_2*l_h_i*1_2_1"/>
  <p:tag name="KSO_WM_TEMPLATE_CATEGORY" val="diagram"/>
  <p:tag name="KSO_WM_TEMPLATE_INDEX" val="20232459"/>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6"/>
  <p:tag name="KSO_WM_DIAGRAM_MIN_ITEMCNT" val="2"/>
  <p:tag name="KSO_WM_DIAGRAM_VIRTUALLY_FRAME" val="{&quot;height&quot;:472.455196850394,&quot;left&quot;:342.2,&quot;top&quot;:45.6,&quot;width&quot;:626.229588818178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2"/>
  <p:tag name="KSO_WM_UNIT_TEXT_FILL_FORE_SCHEMECOLOR_INDEX" val="1"/>
  <p:tag name="KSO_WM_UNIT_TEXT_FILL_TYPE" val="1"/>
  <p:tag name="KSO_WM_UNIT_USESOURCEFORMAT_APPLY" val="1"/>
</p:tagLst>
</file>

<file path=ppt/tags/tag34.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2_1"/>
  <p:tag name="KSO_WM_UNIT_ID" val="diagram20232459_2*l_h_f*1_2_1"/>
  <p:tag name="KSO_WM_TEMPLATE_CATEGORY" val="diagram"/>
  <p:tag name="KSO_WM_TEMPLATE_INDEX" val="20232459"/>
  <p:tag name="KSO_WM_UNIT_LAYERLEVEL" val="1_1_1"/>
  <p:tag name="KSO_WM_TAG_VERSION" val="3.0"/>
  <p:tag name="KSO_WM_BEAUTIFY_FLAG" val="#wm#"/>
  <p:tag name="KSO_WM_UNIT_TEXT_FILL_FORE_SCHEMECOLOR_INDEX_BRIGHTNESS" val="0.15"/>
  <p:tag name="KSO_WM_UNIT_TEXT_FILL_TYPE" val="1"/>
  <p:tag name="KSO_WM_DIAGRAM_VERSION" val="3"/>
  <p:tag name="KSO_WM_DIAGRAM_COLOR_TRICK" val="1"/>
  <p:tag name="KSO_WM_DIAGRAM_COLOR_TEXT_CAN_REMOVE" val="n"/>
  <p:tag name="KSO_WM_DIAGRAM_GROUP_CODE" val="l1-1"/>
  <p:tag name="KSO_WM_DIAGRAM_MAX_ITEMCNT" val="6"/>
  <p:tag name="KSO_WM_DIAGRAM_MIN_ITEMCNT" val="2"/>
  <p:tag name="KSO_WM_DIAGRAM_VIRTUALLY_FRAME" val="{&quot;height&quot;:472.455196850394,&quot;left&quot;:342.2,&quot;top&quot;:45.6,&quot;width&quot;:626.229588818178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404040&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您的项正文，文字是您思想的提炼，请尽量言简意赅的阐述观点。单击此处输入您的项正文，文字是您思想的提炼，请尽量言简意赅的阐述观点。"/>
  <p:tag name="KSO_WM_UNIT_USESOURCEFORMAT_APPLY" val="1"/>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2459_2*l_h_i*1_3_2"/>
  <p:tag name="KSO_WM_TEMPLATE_CATEGORY" val="diagram"/>
  <p:tag name="KSO_WM_TEMPLATE_INDEX" val="20232459"/>
  <p:tag name="KSO_WM_UNIT_LAYERLEVEL" val="1_1_1"/>
  <p:tag name="KSO_WM_TAG_VERSION" val="3.0"/>
  <p:tag name="KSO_WM_BEAUTIFY_FLAG" val="#wm#"/>
  <p:tag name="KSO_WM_DIAGRAM_VERSION" val="3"/>
  <p:tag name="KSO_WM_DIAGRAM_COLOR_TRICK" val="1"/>
  <p:tag name="KSO_WM_DIAGRAM_COLOR_TEXT_CAN_REMOVE" val="n"/>
  <p:tag name="KSO_WM_DIAGRAM_GROUP_CODE" val="l1-1"/>
  <p:tag name="KSO_WM_UNIT_TYPE" val="l_h_i"/>
  <p:tag name="KSO_WM_UNIT_INDEX" val="1_3_2"/>
  <p:tag name="KSO_WM_DIAGRAM_MAX_ITEMCNT" val="6"/>
  <p:tag name="KSO_WM_DIAGRAM_MIN_ITEMCNT" val="2"/>
  <p:tag name="KSO_WM_DIAGRAM_VIRTUALLY_FRAME" val="{&quot;height&quot;:472.455196850394,&quot;left&quot;:342.2,&quot;top&quot;:45.6,&quot;width&quot;:626.2295888181782}"/>
  <p:tag name="KSO_WM_DIAGRAM_COLOR_MATCH_VALUE" val="{&quot;shape&quot;:{&quot;fill&quot;:{&quot;solid&quot;:{&quot;brightness&quot;:0,&quot;colorType&quot;:2,&quot;rgb&quot;:&quot;#ffffff&quot;,&quot;transparency&quot;:0},&quot;type&quot;:1},&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SHADOW_SCHEMECOLOR_INDEX" val="5"/>
  <p:tag name="KSO_WM_UNIT_TEXT_FILL_FORE_SCHEMECOLOR_INDEX" val="13"/>
  <p:tag name="KSO_WM_UNIT_TEXT_FILL_TYPE" val="1"/>
  <p:tag name="KSO_WM_UNIT_USESOURCEFORMAT_APPLY" val="1"/>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3_1"/>
  <p:tag name="KSO_WM_UNIT_ID" val="diagram20232459_2*l_h_i*1_3_1"/>
  <p:tag name="KSO_WM_TEMPLATE_CATEGORY" val="diagram"/>
  <p:tag name="KSO_WM_TEMPLATE_INDEX" val="20232459"/>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6"/>
  <p:tag name="KSO_WM_DIAGRAM_MIN_ITEMCNT" val="2"/>
  <p:tag name="KSO_WM_DIAGRAM_VIRTUALLY_FRAME" val="{&quot;height&quot;:472.455196850394,&quot;left&quot;:342.2,&quot;top&quot;:45.6,&quot;width&quot;:626.229588818178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3"/>
  <p:tag name="KSO_WM_UNIT_TEXT_FILL_FORE_SCHEMECOLOR_INDEX" val="1"/>
  <p:tag name="KSO_WM_UNIT_TEXT_FILL_TYPE" val="1"/>
  <p:tag name="KSO_WM_UNIT_USESOURCEFORMAT_APPLY" val="1"/>
</p:tagLst>
</file>

<file path=ppt/tags/tag37.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3_1"/>
  <p:tag name="KSO_WM_UNIT_ID" val="diagram20232459_2*l_h_f*1_3_1"/>
  <p:tag name="KSO_WM_TEMPLATE_CATEGORY" val="diagram"/>
  <p:tag name="KSO_WM_TEMPLATE_INDEX" val="20232459"/>
  <p:tag name="KSO_WM_UNIT_LAYERLEVEL" val="1_1_1"/>
  <p:tag name="KSO_WM_TAG_VERSION" val="3.0"/>
  <p:tag name="KSO_WM_BEAUTIFY_FLAG" val="#wm#"/>
  <p:tag name="KSO_WM_UNIT_TEXT_FILL_FORE_SCHEMECOLOR_INDEX_BRIGHTNESS" val="0.15"/>
  <p:tag name="KSO_WM_UNIT_TEXT_FILL_TYPE" val="1"/>
  <p:tag name="KSO_WM_DIAGRAM_VERSION" val="3"/>
  <p:tag name="KSO_WM_DIAGRAM_COLOR_TRICK" val="1"/>
  <p:tag name="KSO_WM_DIAGRAM_COLOR_TEXT_CAN_REMOVE" val="n"/>
  <p:tag name="KSO_WM_DIAGRAM_GROUP_CODE" val="l1-1"/>
  <p:tag name="KSO_WM_DIAGRAM_MAX_ITEMCNT" val="6"/>
  <p:tag name="KSO_WM_DIAGRAM_MIN_ITEMCNT" val="2"/>
  <p:tag name="KSO_WM_DIAGRAM_VIRTUALLY_FRAME" val="{&quot;height&quot;:472.455196850394,&quot;left&quot;:342.2,&quot;top&quot;:45.6,&quot;width&quot;:626.229588818178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404040&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您的项正文，文字是您思想的提炼，请尽量言简意赅的阐述观点。单击此处输入您的项正文，文字是您思想的提炼，请尽量言简意赅的阐述观点。"/>
  <p:tag name="KSO_WM_UNIT_USESOURCEFORMAT_APPLY" val="1"/>
</p:tagLst>
</file>

<file path=ppt/tags/tag38.xml><?xml version="1.0" encoding="utf-8"?>
<p:tagLst xmlns:p="http://schemas.openxmlformats.org/presentationml/2006/main">
  <p:tag name="KSO_WM_SLIDE_ID" val="diagram20232459_2"/>
  <p:tag name="KSO_WM_TEMPLATE_SUBCATEGORY" val="0"/>
  <p:tag name="KSO_WM_TEMPLATE_MASTER_TYPE" val="0"/>
  <p:tag name="KSO_WM_TEMPLATE_COLOR_TYPE" val="0"/>
  <p:tag name="KSO_WM_SLIDE_ITEM_CNT" val="3"/>
  <p:tag name="KSO_WM_SLIDE_INDEX" val="2"/>
  <p:tag name="KSO_WM_TAG_VERSION" val="3.0"/>
  <p:tag name="KSO_WM_BEAUTIFY_FLAG" val="#wm#"/>
  <p:tag name="KSO_WM_TEMPLATE_CATEGORY" val="diagram"/>
  <p:tag name="KSO_WM_TEMPLATE_INDEX" val="20232459"/>
  <p:tag name="KSO_WM_SLIDE_TYPE" val="text"/>
  <p:tag name="KSO_WM_SLIDE_SUBTYPE" val="diag"/>
  <p:tag name="KSO_WM_SLIDE_SIZE" val="802.8*343.686"/>
  <p:tag name="KSO_WM_SLIDE_POSITION" val="78.6*138.264"/>
  <p:tag name="KSO_WM_SLIDE_LAYOUT" val="a_l"/>
  <p:tag name="KSO_WM_SLIDE_LAYOUT_CNT" val="1_1"/>
  <p:tag name="KSO_WM_SPECIAL_SOURCE" val="bdnull"/>
  <p:tag name="KSO_WM_DIAGRAM_GROUP_CODE" val="l1-1"/>
  <p:tag name="KSO_WM_SLIDE_DIAGTYPE" val="l"/>
</p:tagLst>
</file>

<file path=ppt/tags/tag39.xml><?xml version="1.0" encoding="utf-8"?>
<p:tagLst xmlns:p="http://schemas.openxmlformats.org/presentationml/2006/main">
  <p:tag name="KSO_WM_BEAUTIFY_FLAG" val="#wm#"/>
  <p:tag name="KSO_WM_TEMPLATE_CATEGORY" val="diagram"/>
  <p:tag name="KSO_WM_TEMPLATE_INDEX" val="20232459"/>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Lst>
</file>

<file path=ppt/tags/tag40.xml><?xml version="1.0" encoding="utf-8"?>
<p:tagLst xmlns:p="http://schemas.openxmlformats.org/presentationml/2006/main">
  <p:tag name="KSO_WM_DIAGRAM_VIRTUALLY_FRAME" val="{&quot;height&quot;:425.2856692913386,&quot;left&quot;:69.78551181102361,&quot;top&quot;:106.91433070866142,&quot;width&quot;:867.3802362204724}"/>
</p:tagLst>
</file>

<file path=ppt/tags/tag41.xml><?xml version="1.0" encoding="utf-8"?>
<p:tagLst xmlns:p="http://schemas.openxmlformats.org/presentationml/2006/main">
  <p:tag name="KSO_WM_DIAGRAM_VIRTUALLY_FRAME" val="{&quot;height&quot;:425.2856692913386,&quot;left&quot;:69.78551181102361,&quot;top&quot;:106.91433070866142,&quot;width&quot;:867.3802362204724}"/>
</p:tagLst>
</file>

<file path=ppt/tags/tag42.xml><?xml version="1.0" encoding="utf-8"?>
<p:tagLst xmlns:p="http://schemas.openxmlformats.org/presentationml/2006/main">
  <p:tag name="KSO_WM_DIAGRAM_VIRTUALLY_FRAME" val="{&quot;height&quot;:425.2856692913386,&quot;left&quot;:69.78551181102361,&quot;top&quot;:106.91433070866142,&quot;width&quot;:867.3802362204724}"/>
</p:tagLst>
</file>

<file path=ppt/tags/tag43.xml><?xml version="1.0" encoding="utf-8"?>
<p:tagLst xmlns:p="http://schemas.openxmlformats.org/presentationml/2006/main">
  <p:tag name="KSO_WM_DIAGRAM_VIRTUALLY_FRAME" val="{&quot;height&quot;:425.2856692913386,&quot;left&quot;:69.78551181102361,&quot;top&quot;:106.91433070866142,&quot;width&quot;:867.3802362204724}"/>
</p:tagLst>
</file>

<file path=ppt/tags/tag44.xml><?xml version="1.0" encoding="utf-8"?>
<p:tagLst xmlns:p="http://schemas.openxmlformats.org/presentationml/2006/main">
  <p:tag name="KSO_WM_DIAGRAM_VIRTUALLY_FRAME" val="{&quot;height&quot;:425.2856692913386,&quot;left&quot;:69.78551181102361,&quot;top&quot;:106.91433070866142,&quot;width&quot;:867.3802362204724}"/>
</p:tagLst>
</file>

<file path=ppt/tags/tag45.xml><?xml version="1.0" encoding="utf-8"?>
<p:tagLst xmlns:p="http://schemas.openxmlformats.org/presentationml/2006/main">
  <p:tag name="KSO_WM_DIAGRAM_VIRTUALLY_FRAME" val="{&quot;height&quot;:425.2856692913386,&quot;left&quot;:69.78551181102361,&quot;top&quot;:106.91433070866142,&quot;width&quot;:867.3802362204724}"/>
</p:tagLst>
</file>

<file path=ppt/tags/tag46.xml><?xml version="1.0" encoding="utf-8"?>
<p:tagLst xmlns:p="http://schemas.openxmlformats.org/presentationml/2006/main">
  <p:tag name="KSO_WM_DIAGRAM_VIRTUALLY_FRAME" val="{&quot;height&quot;:425.2856692913386,&quot;left&quot;:69.78551181102361,&quot;top&quot;:106.91433070866142,&quot;width&quot;:867.3802362204724}"/>
</p:tagLst>
</file>

<file path=ppt/tags/tag47.xml><?xml version="1.0" encoding="utf-8"?>
<p:tagLst xmlns:p="http://schemas.openxmlformats.org/presentationml/2006/main">
  <p:tag name="KSO_WM_DIAGRAM_VIRTUALLY_FRAME" val="{&quot;height&quot;:425.2856692913386,&quot;left&quot;:69.78551181102361,&quot;top&quot;:106.91433070866142,&quot;width&quot;:867.3802362204724}"/>
</p:tagLst>
</file>

<file path=ppt/tags/tag48.xml><?xml version="1.0" encoding="utf-8"?>
<p:tagLst xmlns:p="http://schemas.openxmlformats.org/presentationml/2006/main">
  <p:tag name="KSO_WM_DIAGRAM_VIRTUALLY_FRAME" val="{&quot;height&quot;:425.2856692913386,&quot;left&quot;:69.78551181102361,&quot;top&quot;:106.91433070866142,&quot;width&quot;:867.3802362204724}"/>
</p:tagLst>
</file>

<file path=ppt/tags/tag49.xml><?xml version="1.0" encoding="utf-8"?>
<p:tagLst xmlns:p="http://schemas.openxmlformats.org/presentationml/2006/main">
  <p:tag name="KSO_WM_DIAGRAM_VIRTUALLY_FRAME" val="{&quot;height&quot;:425.2856692913386,&quot;left&quot;:69.78551181102361,&quot;top&quot;:106.91433070866142,&quot;width&quot;:867.3802362204724}"/>
</p:tagLst>
</file>

<file path=ppt/tags/tag5.xml><?xml version="1.0" encoding="utf-8"?>
<p:tagLst xmlns:p="http://schemas.openxmlformats.org/presentationml/2006/main">
  <p:tag name="MH" val="20160830110146"/>
  <p:tag name="MH_LIBRARY" val="CONTENTS"/>
  <p:tag name="MH_TYPE" val="NUMBER"/>
  <p:tag name="ID" val="553512"/>
  <p:tag name="MH_ORDER" val="1"/>
  <p:tag name="KSO_WM_DIAGRAM_VIRTUALLY_FRAME" val="{&quot;height&quot;:254.14110236220478,&quot;left&quot;:517.589842519685,&quot;top&quot;:121.69874015748027,&quot;width&quot;:425.244094488189}"/>
</p:tagLst>
</file>

<file path=ppt/tags/tag50.xml><?xml version="1.0" encoding="utf-8"?>
<p:tagLst xmlns:p="http://schemas.openxmlformats.org/presentationml/2006/main">
  <p:tag name="KSO_WM_DIAGRAM_VIRTUALLY_FRAME" val="{&quot;height&quot;:425.2856692913386,&quot;left&quot;:69.78551181102361,&quot;top&quot;:106.91433070866142,&quot;width&quot;:867.3802362204724}"/>
</p:tagLst>
</file>

<file path=ppt/tags/tag51.xml><?xml version="1.0" encoding="utf-8"?>
<p:tagLst xmlns:p="http://schemas.openxmlformats.org/presentationml/2006/main">
  <p:tag name="KSO_WM_DIAGRAM_VIRTUALLY_FRAME" val="{&quot;height&quot;:425.2856692913386,&quot;left&quot;:69.78551181102361,&quot;top&quot;:106.91433070866142,&quot;width&quot;:867.3802362204724}"/>
</p:tagLst>
</file>

<file path=ppt/tags/tag52.xml><?xml version="1.0" encoding="utf-8"?>
<p:tagLst xmlns:p="http://schemas.openxmlformats.org/presentationml/2006/main">
  <p:tag name="KSO_WM_DIAGRAM_VIRTUALLY_FRAME" val="{&quot;height&quot;:401.1286614173228,&quot;left&quot;:283.99519685039365,&quot;top&quot;:85.51551181102363,&quot;width&quot;:516.895590551181}"/>
</p:tagLst>
</file>

<file path=ppt/tags/tag53.xml><?xml version="1.0" encoding="utf-8"?>
<p:tagLst xmlns:p="http://schemas.openxmlformats.org/presentationml/2006/main">
  <p:tag name="KSO_WM_DIAGRAM_VIRTUALLY_FRAME" val="{&quot;height&quot;:401.1286614173228,&quot;left&quot;:283.99519685039365,&quot;top&quot;:85.51551181102363,&quot;width&quot;:516.895590551181}"/>
</p:tagLst>
</file>

<file path=ppt/tags/tag54.xml><?xml version="1.0" encoding="utf-8"?>
<p:tagLst xmlns:p="http://schemas.openxmlformats.org/presentationml/2006/main">
  <p:tag name="KSO_WM_DIAGRAM_VIRTUALLY_FRAME" val="{&quot;height&quot;:401.1286614173228,&quot;left&quot;:283.99519685039365,&quot;top&quot;:85.51551181102363,&quot;width&quot;:516.895590551181}"/>
</p:tagLst>
</file>

<file path=ppt/tags/tag55.xml><?xml version="1.0" encoding="utf-8"?>
<p:tagLst xmlns:p="http://schemas.openxmlformats.org/presentationml/2006/main">
  <p:tag name="KSO_WM_DIAGRAM_VIRTUALLY_FRAME" val="{&quot;height&quot;:401.1286614173228,&quot;left&quot;:283.99519685039365,&quot;top&quot;:85.51551181102363,&quot;width&quot;:516.895590551181}"/>
</p:tagLst>
</file>

<file path=ppt/tags/tag56.xml><?xml version="1.0" encoding="utf-8"?>
<p:tagLst xmlns:p="http://schemas.openxmlformats.org/presentationml/2006/main">
  <p:tag name="KSO_WM_DIAGRAM_VIRTUALLY_FRAME" val="{&quot;height&quot;:401.1286614173228,&quot;left&quot;:283.99519685039365,&quot;top&quot;:85.51551181102363,&quot;width&quot;:516.895590551181}"/>
</p:tagLst>
</file>

<file path=ppt/tags/tag57.xml><?xml version="1.0" encoding="utf-8"?>
<p:tagLst xmlns:p="http://schemas.openxmlformats.org/presentationml/2006/main">
  <p:tag name="KSO_WM_DIAGRAM_VIRTUALLY_FRAME" val="{&quot;height&quot;:401.1286614173228,&quot;left&quot;:283.99519685039365,&quot;top&quot;:85.51551181102363,&quot;width&quot;:516.895590551181}"/>
</p:tagLst>
</file>

<file path=ppt/tags/tag58.xml><?xml version="1.0" encoding="utf-8"?>
<p:tagLst xmlns:p="http://schemas.openxmlformats.org/presentationml/2006/main">
  <p:tag name="KSO_WM_DIAGRAM_VIRTUALLY_FRAME" val="{&quot;height&quot;:401.1286614173228,&quot;left&quot;:283.99519685039365,&quot;top&quot;:85.51551181102363,&quot;width&quot;:516.895590551181}"/>
</p:tagLst>
</file>

<file path=ppt/tags/tag59.xml><?xml version="1.0" encoding="utf-8"?>
<p:tagLst xmlns:p="http://schemas.openxmlformats.org/presentationml/2006/main">
  <p:tag name="KSO_WM_DIAGRAM_VIRTUALLY_FRAME" val="{&quot;height&quot;:401.1286614173228,&quot;left&quot;:283.99519685039365,&quot;top&quot;:85.51551181102363,&quot;width&quot;:516.895590551181}"/>
</p:tagLst>
</file>

<file path=ppt/tags/tag6.xml><?xml version="1.0" encoding="utf-8"?>
<p:tagLst xmlns:p="http://schemas.openxmlformats.org/presentationml/2006/main">
  <p:tag name="MH" val="20160830110146"/>
  <p:tag name="MH_LIBRARY" val="CONTENTS"/>
  <p:tag name="MH_TYPE" val="ENTRY"/>
  <p:tag name="ID" val="553512"/>
  <p:tag name="MH_ORDER" val="1"/>
  <p:tag name="KSO_WM_DIAGRAM_VIRTUALLY_FRAME" val="{&quot;height&quot;:254.14110236220478,&quot;left&quot;:517.589842519685,&quot;top&quot;:121.69874015748027,&quot;width&quot;:425.244094488189}"/>
</p:tagLst>
</file>

<file path=ppt/tags/tag60.xml><?xml version="1.0" encoding="utf-8"?>
<p:tagLst xmlns:p="http://schemas.openxmlformats.org/presentationml/2006/main">
  <p:tag name="KSO_WM_DIAGRAM_VIRTUALLY_FRAME" val="{&quot;height&quot;:401.1286614173228,&quot;left&quot;:283.99519685039365,&quot;top&quot;:85.51551181102363,&quot;width&quot;:516.895590551181}"/>
</p:tagLst>
</file>

<file path=ppt/tags/tag61.xml><?xml version="1.0" encoding="utf-8"?>
<p:tagLst xmlns:p="http://schemas.openxmlformats.org/presentationml/2006/main">
  <p:tag name="KSO_WM_DIAGRAM_VIRTUALLY_FRAME" val="{&quot;height&quot;:401.1286614173228,&quot;left&quot;:283.99519685039365,&quot;top&quot;:85.51551181102363,&quot;width&quot;:516.895590551181}"/>
</p:tagLst>
</file>

<file path=ppt/tags/tag62.xml><?xml version="1.0" encoding="utf-8"?>
<p:tagLst xmlns:p="http://schemas.openxmlformats.org/presentationml/2006/main">
  <p:tag name="KSO_WM_DIAGRAM_VIRTUALLY_FRAME" val="{&quot;height&quot;:401.1286614173228,&quot;left&quot;:283.99519685039365,&quot;top&quot;:85.51551181102363,&quot;width&quot;:516.895590551181}"/>
</p:tagLst>
</file>

<file path=ppt/tags/tag63.xml><?xml version="1.0" encoding="utf-8"?>
<p:tagLst xmlns:p="http://schemas.openxmlformats.org/presentationml/2006/main">
  <p:tag name="KSO_WM_DIAGRAM_VIRTUALLY_FRAME" val="{&quot;height&quot;:401.1286614173228,&quot;left&quot;:283.99519685039365,&quot;top&quot;:85.51551181102363,&quot;width&quot;:516.895590551181}"/>
</p:tagLst>
</file>

<file path=ppt/tags/tag64.xml><?xml version="1.0" encoding="utf-8"?>
<p:tagLst xmlns:p="http://schemas.openxmlformats.org/presentationml/2006/main">
  <p:tag name="KSO_WM_DIAGRAM_VIRTUALLY_FRAME" val="{&quot;height&quot;:401.1286614173228,&quot;left&quot;:283.99519685039365,&quot;top&quot;:85.51551181102363,&quot;width&quot;:516.895590551181}"/>
</p:tagLst>
</file>

<file path=ppt/tags/tag65.xml><?xml version="1.0" encoding="utf-8"?>
<p:tagLst xmlns:p="http://schemas.openxmlformats.org/presentationml/2006/main">
  <p:tag name="KSO_WM_DIAGRAM_VIRTUALLY_FRAME" val="{&quot;height&quot;:401.1286614173228,&quot;left&quot;:283.99519685039365,&quot;top&quot;:85.51551181102363,&quot;width&quot;:516.895590551181}"/>
</p:tagLst>
</file>

<file path=ppt/tags/tag66.xml><?xml version="1.0" encoding="utf-8"?>
<p:tagLst xmlns:p="http://schemas.openxmlformats.org/presentationml/2006/main">
  <p:tag name="KSO_WM_DIAGRAM_VIRTUALLY_FRAME" val="{&quot;height&quot;:401.1286614173228,&quot;left&quot;:283.99519685039365,&quot;top&quot;:85.51551181102363,&quot;width&quot;:516.895590551181}"/>
</p:tagLst>
</file>

<file path=ppt/tags/tag67.xml><?xml version="1.0" encoding="utf-8"?>
<p:tagLst xmlns:p="http://schemas.openxmlformats.org/presentationml/2006/main">
  <p:tag name="KSO_WM_DIAGRAM_VIRTUALLY_FRAME" val="{&quot;height&quot;:401.1286614173228,&quot;left&quot;:283.99519685039365,&quot;top&quot;:85.51551181102363,&quot;width&quot;:516.895590551181}"/>
</p:tagLst>
</file>

<file path=ppt/tags/tag68.xml><?xml version="1.0" encoding="utf-8"?>
<p:tagLst xmlns:p="http://schemas.openxmlformats.org/presentationml/2006/main">
  <p:tag name="KSO_WM_DIAGRAM_VIRTUALLY_FRAME" val="{&quot;height&quot;:401.1286614173228,&quot;left&quot;:283.99519685039365,&quot;top&quot;:85.51551181102363,&quot;width&quot;:516.895590551181}"/>
</p:tagLst>
</file>

<file path=ppt/tags/tag69.xml><?xml version="1.0" encoding="utf-8"?>
<p:tagLst xmlns:p="http://schemas.openxmlformats.org/presentationml/2006/main">
  <p:tag name="KSO_WM_DIAGRAM_VIRTUALLY_FRAME" val="{&quot;height&quot;:401.1286614173228,&quot;left&quot;:283.99519685039365,&quot;top&quot;:85.51551181102363,&quot;width&quot;:516.895590551181}"/>
</p:tagLst>
</file>

<file path=ppt/tags/tag7.xml><?xml version="1.0" encoding="utf-8"?>
<p:tagLst xmlns:p="http://schemas.openxmlformats.org/presentationml/2006/main">
  <p:tag name="MH" val="20160830110146"/>
  <p:tag name="MH_LIBRARY" val="CONTENTS"/>
  <p:tag name="MH_TYPE" val="NUMBER"/>
  <p:tag name="ID" val="553512"/>
  <p:tag name="MH_ORDER" val="2"/>
  <p:tag name="KSO_WM_DIAGRAM_VIRTUALLY_FRAME" val="{&quot;height&quot;:254.14110236220478,&quot;left&quot;:517.589842519685,&quot;top&quot;:121.69874015748027,&quot;width&quot;:425.244094488189}"/>
</p:tagLst>
</file>

<file path=ppt/tags/tag70.xml><?xml version="1.0" encoding="utf-8"?>
<p:tagLst xmlns:p="http://schemas.openxmlformats.org/presentationml/2006/main">
  <p:tag name="KSO_WM_DIAGRAM_VIRTUALLY_FRAME" val="{&quot;height&quot;:357.55,&quot;left&quot;:78.95,&quot;top&quot;:144.45,&quot;width&quot;:848.5}"/>
</p:tagLst>
</file>

<file path=ppt/tags/tag71.xml><?xml version="1.0" encoding="utf-8"?>
<p:tagLst xmlns:p="http://schemas.openxmlformats.org/presentationml/2006/main">
  <p:tag name="KSO_WM_DIAGRAM_VIRTUALLY_FRAME" val="{&quot;height&quot;:357.55,&quot;left&quot;:78.95,&quot;top&quot;:144.45,&quot;width&quot;:848.5}"/>
</p:tagLst>
</file>

<file path=ppt/tags/tag72.xml><?xml version="1.0" encoding="utf-8"?>
<p:tagLst xmlns:p="http://schemas.openxmlformats.org/presentationml/2006/main">
  <p:tag name="KSO_WM_DIAGRAM_VIRTUALLY_FRAME" val="{&quot;height&quot;:357.55,&quot;left&quot;:78.95,&quot;top&quot;:144.45,&quot;width&quot;:848.5}"/>
</p:tagLst>
</file>

<file path=ppt/tags/tag73.xml><?xml version="1.0" encoding="utf-8"?>
<p:tagLst xmlns:p="http://schemas.openxmlformats.org/presentationml/2006/main">
  <p:tag name="KSO_WM_DIAGRAM_VIRTUALLY_FRAME" val="{&quot;height&quot;:357.55,&quot;left&quot;:78.95,&quot;top&quot;:144.45,&quot;width&quot;:848.5}"/>
</p:tagLst>
</file>

<file path=ppt/tags/tag74.xml><?xml version="1.0" encoding="utf-8"?>
<p:tagLst xmlns:p="http://schemas.openxmlformats.org/presentationml/2006/main">
  <p:tag name="KSO_WM_DIAGRAM_VIRTUALLY_FRAME" val="{&quot;height&quot;:357.55,&quot;left&quot;:78.95,&quot;top&quot;:144.45,&quot;width&quot;:848.5}"/>
</p:tagLst>
</file>

<file path=ppt/tags/tag75.xml><?xml version="1.0" encoding="utf-8"?>
<p:tagLst xmlns:p="http://schemas.openxmlformats.org/presentationml/2006/main">
  <p:tag name="KSO_WM_DIAGRAM_VIRTUALLY_FRAME" val="{&quot;height&quot;:357.55,&quot;left&quot;:78.95,&quot;top&quot;:144.45,&quot;width&quot;:848.5}"/>
</p:tagLst>
</file>

<file path=ppt/tags/tag76.xml><?xml version="1.0" encoding="utf-8"?>
<p:tagLst xmlns:p="http://schemas.openxmlformats.org/presentationml/2006/main">
  <p:tag name="KSO_WM_DIAGRAM_VIRTUALLY_FRAME" val="{&quot;height&quot;:357.55,&quot;left&quot;:78.95,&quot;top&quot;:144.45,&quot;width&quot;:848.5}"/>
</p:tagLst>
</file>

<file path=ppt/tags/tag77.xml><?xml version="1.0" encoding="utf-8"?>
<p:tagLst xmlns:p="http://schemas.openxmlformats.org/presentationml/2006/main">
  <p:tag name="KSO_WM_DIAGRAM_VIRTUALLY_FRAME" val="{&quot;height&quot;:357.55,&quot;left&quot;:78.95,&quot;top&quot;:144.45,&quot;width&quot;:848.5}"/>
</p:tagLst>
</file>

<file path=ppt/tags/tag78.xml><?xml version="1.0" encoding="utf-8"?>
<p:tagLst xmlns:p="http://schemas.openxmlformats.org/presentationml/2006/main">
  <p:tag name="KSO_WM_DIAGRAM_VIRTUALLY_FRAME" val="{&quot;height&quot;:357.55,&quot;left&quot;:78.95,&quot;top&quot;:144.45,&quot;width&quot;:848.5}"/>
</p:tagLst>
</file>

<file path=ppt/tags/tag79.xml><?xml version="1.0" encoding="utf-8"?>
<p:tagLst xmlns:p="http://schemas.openxmlformats.org/presentationml/2006/main">
  <p:tag name="KSO_WM_DIAGRAM_VIRTUALLY_FRAME" val="{&quot;height&quot;:357.55,&quot;left&quot;:78.95,&quot;top&quot;:144.45,&quot;width&quot;:848.5}"/>
</p:tagLst>
</file>

<file path=ppt/tags/tag8.xml><?xml version="1.0" encoding="utf-8"?>
<p:tagLst xmlns:p="http://schemas.openxmlformats.org/presentationml/2006/main">
  <p:tag name="MH" val="20160830110146"/>
  <p:tag name="MH_LIBRARY" val="CONTENTS"/>
  <p:tag name="MH_TYPE" val="ENTRY"/>
  <p:tag name="ID" val="553512"/>
  <p:tag name="MH_ORDER" val="2"/>
  <p:tag name="KSO_WM_DIAGRAM_VIRTUALLY_FRAME" val="{&quot;height&quot;:254.14110236220478,&quot;left&quot;:517.589842519685,&quot;top&quot;:121.69874015748027,&quot;width&quot;:425.244094488189}"/>
</p:tagLst>
</file>

<file path=ppt/tags/tag80.xml><?xml version="1.0" encoding="utf-8"?>
<p:tagLst xmlns:p="http://schemas.openxmlformats.org/presentationml/2006/main">
  <p:tag name="KSO_WM_DIAGRAM_VIRTUALLY_FRAME" val="{&quot;height&quot;:357.55,&quot;left&quot;:78.95,&quot;top&quot;:144.45,&quot;width&quot;:848.5}"/>
</p:tagLst>
</file>

<file path=ppt/tags/tag81.xml><?xml version="1.0" encoding="utf-8"?>
<p:tagLst xmlns:p="http://schemas.openxmlformats.org/presentationml/2006/main">
  <p:tag name="KSO_WM_DIAGRAM_VIRTUALLY_FRAME" val="{&quot;height&quot;:357.55,&quot;left&quot;:78.95,&quot;top&quot;:144.45,&quot;width&quot;:848.5}"/>
</p:tagLst>
</file>

<file path=ppt/tags/tag82.xml><?xml version="1.0" encoding="utf-8"?>
<p:tagLst xmlns:p="http://schemas.openxmlformats.org/presentationml/2006/main">
  <p:tag name="KSO_WM_DIAGRAM_VIRTUALLY_FRAME" val="{&quot;height&quot;:357.55,&quot;left&quot;:78.95,&quot;top&quot;:144.45,&quot;width&quot;:848.5}"/>
</p:tagLst>
</file>

<file path=ppt/tags/tag83.xml><?xml version="1.0" encoding="utf-8"?>
<p:tagLst xmlns:p="http://schemas.openxmlformats.org/presentationml/2006/main">
  <p:tag name="KSO_WM_DIAGRAM_VIRTUALLY_FRAME" val="{&quot;height&quot;:357.55,&quot;left&quot;:78.95,&quot;top&quot;:144.45,&quot;width&quot;:848.5}"/>
</p:tagLst>
</file>

<file path=ppt/tags/tag84.xml><?xml version="1.0" encoding="utf-8"?>
<p:tagLst xmlns:p="http://schemas.openxmlformats.org/presentationml/2006/main">
  <p:tag name="KSO_WM_DIAGRAM_VIRTUALLY_FRAME" val="{&quot;height&quot;:357.55,&quot;left&quot;:78.95,&quot;top&quot;:144.45,&quot;width&quot;:848.5}"/>
</p:tagLst>
</file>

<file path=ppt/tags/tag85.xml><?xml version="1.0" encoding="utf-8"?>
<p:tagLst xmlns:p="http://schemas.openxmlformats.org/presentationml/2006/main">
  <p:tag name="KSO_WM_DIAGRAM_VIRTUALLY_FRAME" val="{&quot;height&quot;:357.55,&quot;left&quot;:78.95,&quot;top&quot;:144.45,&quot;width&quot;:848.5}"/>
</p:tagLst>
</file>

<file path=ppt/tags/tag86.xml><?xml version="1.0" encoding="utf-8"?>
<p:tagLst xmlns:p="http://schemas.openxmlformats.org/presentationml/2006/main">
  <p:tag name="KSO_WM_DIAGRAM_VIRTUALLY_FRAME" val="{&quot;height&quot;:357.55,&quot;left&quot;:78.95,&quot;top&quot;:144.45,&quot;width&quot;:848.5}"/>
</p:tagLst>
</file>

<file path=ppt/tags/tag87.xml><?xml version="1.0" encoding="utf-8"?>
<p:tagLst xmlns:p="http://schemas.openxmlformats.org/presentationml/2006/main">
  <p:tag name="KSO_WM_DIAGRAM_VIRTUALLY_FRAME" val="{&quot;height&quot;:357.55,&quot;left&quot;:78.95,&quot;top&quot;:144.45,&quot;width&quot;:848.5}"/>
</p:tagLst>
</file>

<file path=ppt/tags/tag88.xml><?xml version="1.0" encoding="utf-8"?>
<p:tagLst xmlns:p="http://schemas.openxmlformats.org/presentationml/2006/main">
  <p:tag name="KSO_WM_DIAGRAM_VIRTUALLY_FRAME" val="{&quot;height&quot;:357.55,&quot;left&quot;:78.95,&quot;top&quot;:144.45,&quot;width&quot;:848.5}"/>
</p:tagLst>
</file>

<file path=ppt/tags/tag89.xml><?xml version="1.0" encoding="utf-8"?>
<p:tagLst xmlns:p="http://schemas.openxmlformats.org/presentationml/2006/main">
  <p:tag name="KSO_WM_DIAGRAM_VIRTUALLY_FRAME" val="{&quot;height&quot;:357.55,&quot;left&quot;:78.95,&quot;top&quot;:144.45,&quot;width&quot;:848.5}"/>
</p:tagLst>
</file>

<file path=ppt/tags/tag9.xml><?xml version="1.0" encoding="utf-8"?>
<p:tagLst xmlns:p="http://schemas.openxmlformats.org/presentationml/2006/main">
  <p:tag name="MH" val="20160830110146"/>
  <p:tag name="MH_LIBRARY" val="CONTENTS"/>
  <p:tag name="MH_TYPE" val="NUMBER"/>
  <p:tag name="ID" val="553512"/>
  <p:tag name="MH_ORDER" val="3"/>
  <p:tag name="KSO_WM_DIAGRAM_VIRTUALLY_FRAME" val="{&quot;height&quot;:254.14110236220478,&quot;left&quot;:517.589842519685,&quot;top&quot;:121.69874015748027,&quot;width&quot;:425.244094488189}"/>
</p:tagLst>
</file>

<file path=ppt/tags/tag90.xml><?xml version="1.0" encoding="utf-8"?>
<p:tagLst xmlns:p="http://schemas.openxmlformats.org/presentationml/2006/main">
  <p:tag name="KSO_WM_DIAGRAM_VIRTUALLY_FRAME" val="{&quot;height&quot;:357.55,&quot;left&quot;:78.95,&quot;top&quot;:144.45,&quot;width&quot;:848.5}"/>
</p:tagLst>
</file>

<file path=ppt/tags/tag91.xml><?xml version="1.0" encoding="utf-8"?>
<p:tagLst xmlns:p="http://schemas.openxmlformats.org/presentationml/2006/main">
  <p:tag name="KSO_WM_DIAGRAM_VIRTUALLY_FRAME" val="{&quot;height&quot;:357.55,&quot;left&quot;:78.95,&quot;top&quot;:144.45,&quot;width&quot;:848.5}"/>
</p:tagLst>
</file>

<file path=ppt/tags/tag92.xml><?xml version="1.0" encoding="utf-8"?>
<p:tagLst xmlns:p="http://schemas.openxmlformats.org/presentationml/2006/main">
  <p:tag name="KSO_WM_DIAGRAM_VIRTUALLY_FRAME" val="{&quot;height&quot;:357.55,&quot;left&quot;:78.95,&quot;top&quot;:144.45,&quot;width&quot;:848.5}"/>
</p:tagLst>
</file>

<file path=ppt/tags/tag93.xml><?xml version="1.0" encoding="utf-8"?>
<p:tagLst xmlns:p="http://schemas.openxmlformats.org/presentationml/2006/main">
  <p:tag name="KSO_WM_DIAGRAM_VIRTUALLY_FRAME" val="{&quot;height&quot;:357.55,&quot;left&quot;:78.95,&quot;top&quot;:144.45,&quot;width&quot;:848.5}"/>
</p:tagLst>
</file>

<file path=ppt/tags/tag94.xml><?xml version="1.0" encoding="utf-8"?>
<p:tagLst xmlns:p="http://schemas.openxmlformats.org/presentationml/2006/main">
  <p:tag name="KSO_WM_DIAGRAM_VIRTUALLY_FRAME" val="{&quot;height&quot;:357.55,&quot;left&quot;:78.95,&quot;top&quot;:144.45,&quot;width&quot;:848.5}"/>
</p:tagLst>
</file>

<file path=ppt/tags/tag95.xml><?xml version="1.0" encoding="utf-8"?>
<p:tagLst xmlns:p="http://schemas.openxmlformats.org/presentationml/2006/main">
  <p:tag name="KSO_WM_DIAGRAM_VIRTUALLY_FRAME" val="{&quot;height&quot;:357.55,&quot;left&quot;:78.95,&quot;top&quot;:144.45,&quot;width&quot;:848.5}"/>
</p:tagLst>
</file>

<file path=ppt/tags/tag96.xml><?xml version="1.0" encoding="utf-8"?>
<p:tagLst xmlns:p="http://schemas.openxmlformats.org/presentationml/2006/main">
  <p:tag name="KSO_WM_DIAGRAM_VIRTUALLY_FRAME" val="{&quot;height&quot;:357.55,&quot;left&quot;:78.95,&quot;top&quot;:144.45,&quot;width&quot;:848.5}"/>
</p:tagLst>
</file>

<file path=ppt/tags/tag97.xml><?xml version="1.0" encoding="utf-8"?>
<p:tagLst xmlns:p="http://schemas.openxmlformats.org/presentationml/2006/main">
  <p:tag name="KSO_WM_DIAGRAM_VIRTUALLY_FRAME" val="{&quot;height&quot;:357.55,&quot;left&quot;:78.95,&quot;top&quot;:144.45,&quot;width&quot;:848.5}"/>
</p:tagLst>
</file>

<file path=ppt/tags/tag98.xml><?xml version="1.0" encoding="utf-8"?>
<p:tagLst xmlns:p="http://schemas.openxmlformats.org/presentationml/2006/main">
  <p:tag name="KSO_WM_DIAGRAM_VIRTUALLY_FRAME" val="{&quot;height&quot;:357.55,&quot;left&quot;:78.95,&quot;top&quot;:144.45,&quot;width&quot;:848.5}"/>
</p:tagLst>
</file>

<file path=ppt/tags/tag99.xml><?xml version="1.0" encoding="utf-8"?>
<p:tagLst xmlns:p="http://schemas.openxmlformats.org/presentationml/2006/main">
  <p:tag name="KSO_WM_DIAGRAM_VIRTUALLY_FRAME" val="{&quot;height&quot;:357.55,&quot;left&quot;:78.95,&quot;top&quot;:144.45,&quot;width&quot;:848.5}"/>
</p:tagLst>
</file>

<file path=ppt/theme/theme1.xml><?xml version="1.0" encoding="utf-8"?>
<a:theme xmlns:a="http://schemas.openxmlformats.org/drawingml/2006/main" name="第一PPT，www.1ppt.com">
  <a:themeElements>
    <a:clrScheme name="自定义 295">
      <a:dk1>
        <a:sysClr val="windowText" lastClr="000000"/>
      </a:dk1>
      <a:lt1>
        <a:sysClr val="window" lastClr="FFFFFF"/>
      </a:lt1>
      <a:dk2>
        <a:srgbClr val="44546A"/>
      </a:dk2>
      <a:lt2>
        <a:srgbClr val="E7E6E6"/>
      </a:lt2>
      <a:accent1>
        <a:srgbClr val="E89E00"/>
      </a:accent1>
      <a:accent2>
        <a:srgbClr val="157DA8"/>
      </a:accent2>
      <a:accent3>
        <a:srgbClr val="E89E00"/>
      </a:accent3>
      <a:accent4>
        <a:srgbClr val="157DA8"/>
      </a:accent4>
      <a:accent5>
        <a:srgbClr val="E89E00"/>
      </a:accent5>
      <a:accent6>
        <a:srgbClr val="157DA8"/>
      </a:accent6>
      <a:hlink>
        <a:srgbClr val="E89E00"/>
      </a:hlink>
      <a:folHlink>
        <a:srgbClr val="157DA8"/>
      </a:folHlink>
    </a:clrScheme>
    <a:fontScheme name="奥斯汀">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12755</Words>
  <Application>WPS 演示</Application>
  <PresentationFormat>自定义</PresentationFormat>
  <Paragraphs>586</Paragraphs>
  <Slides>68</Slides>
  <Notes>14</Notes>
  <HiddenSlides>0</HiddenSlides>
  <MMClips>0</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68</vt:i4>
      </vt:variant>
    </vt:vector>
  </HeadingPairs>
  <TitlesOfParts>
    <vt:vector size="86" baseType="lpstr">
      <vt:lpstr>Arial</vt:lpstr>
      <vt:lpstr>宋体</vt:lpstr>
      <vt:lpstr>Wingdings</vt:lpstr>
      <vt:lpstr>Calibri</vt:lpstr>
      <vt:lpstr>华文中宋</vt:lpstr>
      <vt:lpstr>Calibri</vt:lpstr>
      <vt:lpstr>微软雅黑</vt:lpstr>
      <vt:lpstr>华文琥珀</vt:lpstr>
      <vt:lpstr>Times New Roman</vt:lpstr>
      <vt:lpstr>Century Gothic</vt:lpstr>
      <vt:lpstr>Arial Unicode MS</vt:lpstr>
      <vt:lpstr>楷体</vt:lpstr>
      <vt:lpstr>黑体</vt:lpstr>
      <vt:lpstr>汉仪文黑-55简</vt:lpstr>
      <vt:lpstr>方正小标宋简体</vt:lpstr>
      <vt:lpstr>方正正中黑简体</vt:lpstr>
      <vt:lpstr>幼圆</vt:lpstr>
      <vt:lpstr>第一PPT，www.1ppt.com</vt:lpstr>
      <vt:lpstr>PowerPoint 演示文稿</vt:lpstr>
      <vt:lpstr>【习近平语录】</vt:lpstr>
      <vt:lpstr>【心语心言】</vt:lpstr>
      <vt:lpstr>PowerPoint 演示文稿</vt:lpstr>
      <vt:lpstr>PowerPoint 演示文稿</vt:lpstr>
      <vt:lpstr>PowerPoint 演示文稿</vt:lpstr>
      <vt:lpstr>         心理咨询需求快速增长 心理咨询行业迎来大发展</vt:lpstr>
      <vt:lpstr>思考</vt:lpstr>
      <vt:lpstr>一、心理咨询的概念</vt:lpstr>
      <vt:lpstr>不同的理论流派对心理咨询的内涵有不尽相同的解释。</vt:lpstr>
      <vt:lpstr>综合各个流派的观点，我们可以把心理咨询理解为咨询师运用心理学的有关理论与方法，通过特殊的人际关系，帮助来访者（即咨询对象）解决心理问题，增进身心健康，提高适应能力，促进个性发展与潜能发挥的过程。</vt:lpstr>
      <vt:lpstr>【心理加油站】心理咨询如登天的感觉</vt:lpstr>
      <vt:lpstr>PowerPoint 演示文稿</vt:lpstr>
      <vt:lpstr>二、心理咨询的对象</vt:lpstr>
      <vt:lpstr>PowerPoint 演示文稿</vt:lpstr>
      <vt:lpstr>PowerPoint 演示文稿</vt:lpstr>
      <vt:lpstr>PowerPoint 演示文稿</vt:lpstr>
      <vt:lpstr>PowerPoint 演示文稿</vt:lpstr>
      <vt:lpstr>从时间的长短来看，心理咨询的目标通常可以分为短期目标和长期目标两种。</vt:lpstr>
      <vt:lpstr>五、心理咨询的类型</vt:lpstr>
      <vt:lpstr>五、心理咨询的类型</vt:lpstr>
      <vt:lpstr>六、心理咨询的形式</vt:lpstr>
      <vt:lpstr>六、心理咨询的形式</vt:lpstr>
      <vt:lpstr>六、心理咨询的形式</vt:lpstr>
      <vt:lpstr>六、心理咨询的形式</vt:lpstr>
      <vt:lpstr>【知识链接】心理咨询的认识误区</vt:lpstr>
      <vt:lpstr>PowerPoint 演示文稿</vt:lpstr>
      <vt:lpstr>心理咨询是什么样的一种体验？</vt:lpstr>
      <vt:lpstr>PowerPoint 演示文稿</vt:lpstr>
      <vt:lpstr>思考</vt:lpstr>
      <vt:lpstr>一、精神分析疗法</vt:lpstr>
      <vt:lpstr>一、精神分析疗法</vt:lpstr>
      <vt:lpstr>一、精神分析疗法</vt:lpstr>
      <vt:lpstr>一、精神分析疗法</vt:lpstr>
      <vt:lpstr>一、精神分析疗法</vt:lpstr>
      <vt:lpstr>一、精神分析疗法</vt:lpstr>
      <vt:lpstr>二、行为疗法</vt:lpstr>
      <vt:lpstr>二、行为疗法</vt:lpstr>
      <vt:lpstr>二、行为疗法</vt:lpstr>
      <vt:lpstr>二、行为疗法</vt:lpstr>
      <vt:lpstr>二、行为疗法</vt:lpstr>
      <vt:lpstr>二、行为疗法</vt:lpstr>
      <vt:lpstr>三、认知疗法</vt:lpstr>
      <vt:lpstr>三、认知疗法</vt:lpstr>
      <vt:lpstr>      认知疗法常用的基本技术包括识别自动思维、列举认知歪曲、检验假设、积极的自我对话、认知重建等，其中认知重建最为关键。       认知扭曲(cognitive distortion)是一种夸大或非理性的思维模式，往往影响精神病理状态的发生和持续。        以下罗列了常见的十种认知扭曲，对照一下，看看自己有没有这些认知问题。</vt:lpstr>
      <vt:lpstr>PowerPoint 演示文稿</vt:lpstr>
      <vt:lpstr>PowerPoint 演示文稿</vt:lpstr>
      <vt:lpstr>四、以人为中心疗法</vt:lpstr>
      <vt:lpstr>五、中医心理治疗法</vt:lpstr>
      <vt:lpstr>五、中医心理治疗法</vt:lpstr>
      <vt:lpstr>五、中医心理治疗法</vt:lpstr>
      <vt:lpstr>六、其他方法</vt:lpstr>
      <vt:lpstr>PowerPoint 演示文稿</vt:lpstr>
      <vt:lpstr>雪绒花学生心理帮助热线</vt:lpstr>
      <vt:lpstr>思考</vt:lpstr>
      <vt:lpstr> 一、心理自助的概念和内容</vt:lpstr>
      <vt:lpstr>PowerPoint 演示文稿</vt:lpstr>
      <vt:lpstr>PowerPoint 演示文稿</vt:lpstr>
      <vt:lpstr>PowerPoint 演示文稿</vt:lpstr>
      <vt:lpstr>二、大学生心理自助能力的培养</vt:lpstr>
      <vt:lpstr>三、朋辈心理互助</vt:lpstr>
      <vt:lpstr>PowerPoint 演示文稿</vt:lpstr>
      <vt:lpstr>【身边的故事】</vt:lpstr>
      <vt:lpstr>倾听技巧训练</vt:lpstr>
      <vt:lpstr>PowerPoint 演示文稿</vt:lpstr>
      <vt:lpstr>   </vt:lpstr>
      <vt:lpstr>【延伸学习】</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公开课</dc:title>
  <dc:creator/>
  <cp:keywords>www.1ppt.com</cp:keywords>
  <cp:lastModifiedBy>psy_娜娜</cp:lastModifiedBy>
  <cp:revision>105</cp:revision>
  <dcterms:created xsi:type="dcterms:W3CDTF">2016-10-17T14:00:00Z</dcterms:created>
  <dcterms:modified xsi:type="dcterms:W3CDTF">2025-07-11T09:09:39Z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2052-12.1.0.21915</vt:lpwstr>
  </property>
  <property fmtid="{D5CDD505-2E9C-101B-9397-08002B2CF9AE}" pid="3" name="ICV">
    <vt:lpwstr>3C328D5841BC48C0A30197E08BF2F902_12</vt:lpwstr>
  </property>
</Properties>
</file>