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3"/>
  </p:handoutMasterIdLst>
  <p:sldIdLst>
    <p:sldId id="3195" r:id="rId3"/>
    <p:sldId id="3337" r:id="rId5"/>
    <p:sldId id="3447" r:id="rId6"/>
    <p:sldId id="3446" r:id="rId7"/>
    <p:sldId id="3150" r:id="rId8"/>
    <p:sldId id="3209" r:id="rId9"/>
    <p:sldId id="3208" r:id="rId10"/>
    <p:sldId id="3227" r:id="rId11"/>
    <p:sldId id="3389" r:id="rId12"/>
    <p:sldId id="3229" r:id="rId13"/>
    <p:sldId id="3230" r:id="rId14"/>
    <p:sldId id="3390" r:id="rId15"/>
    <p:sldId id="3391" r:id="rId16"/>
    <p:sldId id="3273" r:id="rId17"/>
    <p:sldId id="3392" r:id="rId18"/>
    <p:sldId id="3393" r:id="rId19"/>
    <p:sldId id="3297" r:id="rId20"/>
    <p:sldId id="3394" r:id="rId21"/>
    <p:sldId id="3395" r:id="rId22"/>
    <p:sldId id="3396" r:id="rId23"/>
    <p:sldId id="3397" r:id="rId24"/>
    <p:sldId id="3398" r:id="rId25"/>
    <p:sldId id="3399" r:id="rId26"/>
    <p:sldId id="3275" r:id="rId27"/>
    <p:sldId id="3400" r:id="rId28"/>
    <p:sldId id="3401" r:id="rId29"/>
    <p:sldId id="3444" r:id="rId30"/>
    <p:sldId id="3402" r:id="rId31"/>
    <p:sldId id="3403" r:id="rId32"/>
    <p:sldId id="3505" r:id="rId33"/>
    <p:sldId id="3506" r:id="rId34"/>
    <p:sldId id="3405" r:id="rId35"/>
    <p:sldId id="3406" r:id="rId36"/>
    <p:sldId id="3410" r:id="rId37"/>
    <p:sldId id="3411" r:id="rId38"/>
    <p:sldId id="3412" r:id="rId39"/>
    <p:sldId id="3413" r:id="rId40"/>
    <p:sldId id="3414" r:id="rId41"/>
    <p:sldId id="3415" r:id="rId42"/>
    <p:sldId id="3300" r:id="rId43"/>
    <p:sldId id="3419" r:id="rId44"/>
    <p:sldId id="3423" r:id="rId45"/>
    <p:sldId id="3424" r:id="rId46"/>
    <p:sldId id="3425" r:id="rId47"/>
    <p:sldId id="3426" r:id="rId48"/>
    <p:sldId id="3427" r:id="rId49"/>
    <p:sldId id="3428" r:id="rId50"/>
    <p:sldId id="3429" r:id="rId51"/>
    <p:sldId id="3430" r:id="rId52"/>
    <p:sldId id="3433" r:id="rId53"/>
    <p:sldId id="3437" r:id="rId54"/>
    <p:sldId id="3438" r:id="rId55"/>
    <p:sldId id="3439" r:id="rId56"/>
    <p:sldId id="3440" r:id="rId57"/>
    <p:sldId id="3441" r:id="rId58"/>
    <p:sldId id="3442" r:id="rId59"/>
    <p:sldId id="3443" r:id="rId60"/>
    <p:sldId id="3435" r:id="rId61"/>
    <p:sldId id="3201" r:id="rId62"/>
  </p:sldIdLst>
  <p:sldSz cx="12858750" cy="7232650"/>
  <p:notesSz cx="6858000" cy="9144000"/>
  <p:custDataLst>
    <p:tags r:id="rId6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49" userDrawn="1">
          <p15:clr>
            <a:srgbClr val="A4A3A4"/>
          </p15:clr>
        </p15:guide>
        <p15:guide id="2" orient="horz" pos="4213" userDrawn="1">
          <p15:clr>
            <a:srgbClr val="A4A3A4"/>
          </p15:clr>
        </p15:guide>
        <p15:guide id="3" pos="4050" userDrawn="1">
          <p15:clr>
            <a:srgbClr val="A4A3A4"/>
          </p15:clr>
        </p15:guide>
        <p15:guide id="4" pos="557" userDrawn="1">
          <p15:clr>
            <a:srgbClr val="A4A3A4"/>
          </p15:clr>
        </p15:guide>
        <p15:guide id="5" pos="7622" userDrawn="1">
          <p15:clr>
            <a:srgbClr val="A4A3A4"/>
          </p15:clr>
        </p15:guide>
        <p15:guide id="6" pos="376" userDrawn="1">
          <p15:clr>
            <a:srgbClr val="A4A3A4"/>
          </p15:clr>
        </p15:guide>
        <p15:guide id="7" pos="13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10D7"/>
    <a:srgbClr val="FEA600"/>
    <a:srgbClr val="FEA702"/>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694" autoAdjust="0"/>
    <p:restoredTop sz="92986" autoAdjust="0"/>
  </p:normalViewPr>
  <p:slideViewPr>
    <p:cSldViewPr showGuides="1">
      <p:cViewPr varScale="1">
        <p:scale>
          <a:sx n="67" d="100"/>
          <a:sy n="67" d="100"/>
        </p:scale>
        <p:origin x="-774" y="-96"/>
      </p:cViewPr>
      <p:guideLst>
        <p:guide orient="horz" pos="349"/>
        <p:guide orient="horz" pos="4213"/>
        <p:guide pos="4050"/>
        <p:guide pos="557"/>
        <p:guide pos="7622"/>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965"/>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9.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handoutMaster" Target="handoutMasters/handoutMaster1.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FDA3CA2-ED80-485D-B299-8A316E111A10}" type="doc">
      <dgm:prSet loTypeId="list" loCatId="list" qsTypeId="urn:microsoft.com/office/officeart/2005/8/quickstyle/simple1" qsCatId="simple" csTypeId="urn:microsoft.com/office/officeart/2005/8/colors/accent1_1" csCatId="accent1"/>
      <dgm:spPr/>
      <dgm:t>
        <a:bodyPr/>
        <a:lstStyle/>
        <a:p>
          <a:endParaRPr lang="zh-CN" altLang="en-US"/>
        </a:p>
      </dgm:t>
    </dgm:pt>
    <dgm:pt modelId="{77C6D318-11DE-4742-9C3D-95F82F0DA31E}">
      <dgm:prSet phldr="0" custT="1"/>
      <dgm:spPr/>
      <dgm:t>
        <a:bodyPr vert="horz" wrap="square"/>
        <a:p>
          <a:pPr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1. </a:t>
          </a:r>
          <a:r>
            <a:rPr lang="zh-CN" sz="2400" dirty="0" smtClean="0">
              <a:latin typeface="华文中宋" panose="02010600040101010101" pitchFamily="2" charset="-122"/>
              <a:ea typeface="华文中宋" panose="02010600040101010101" pitchFamily="2" charset="-122"/>
            </a:rPr>
            <a:t>自然环境变化。</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E2911AC3-23E4-44E1-88C8-FAA5265BEFB1}" cxnId="{BE29BCED-7C99-4419-8EFE-63D13E9EC8C2}" type="parTrans">
      <dgm:prSet/>
      <dgm:spPr/>
      <dgm:t>
        <a:bodyPr/>
        <a:lstStyle/>
        <a:p>
          <a:endParaRPr lang="zh-CN" altLang="en-US"/>
        </a:p>
      </dgm:t>
    </dgm:pt>
    <dgm:pt modelId="{BA6DCFDC-F0B9-4C52-AB7C-C78447103FF0}" cxnId="{BE29BCED-7C99-4419-8EFE-63D13E9EC8C2}" type="sibTrans">
      <dgm:prSet/>
      <dgm:spPr/>
      <dgm:t>
        <a:bodyPr/>
        <a:lstStyle/>
        <a:p>
          <a:endParaRPr lang="zh-CN" altLang="en-US"/>
        </a:p>
      </dgm:t>
    </dgm:pt>
    <dgm:pt modelId="{E484824D-F2C2-46AA-97BB-29320060C1A8}">
      <dgm:prSet phldr="0" custT="1"/>
      <dgm:spPr/>
      <dgm:t>
        <a:bodyPr vert="horz" wrap="square"/>
        <a:p>
          <a:pPr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2.</a:t>
          </a:r>
          <a:r>
            <a:rPr lang="zh-CN" sz="2400" dirty="0" smtClean="0">
              <a:latin typeface="华文中宋" panose="02010600040101010101" pitchFamily="2" charset="-122"/>
              <a:ea typeface="华文中宋" panose="02010600040101010101" pitchFamily="2" charset="-122"/>
            </a:rPr>
            <a:t>文化环境变化。</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FA262BAB-3F4C-4ED0-B101-C01A9E8F75C9}" cxnId="{D5F85106-F524-4F5A-9BBE-9F083DD8041B}" type="parTrans">
      <dgm:prSet/>
      <dgm:spPr/>
      <dgm:t>
        <a:bodyPr/>
        <a:lstStyle/>
        <a:p>
          <a:endParaRPr lang="zh-CN" altLang="en-US"/>
        </a:p>
      </dgm:t>
    </dgm:pt>
    <dgm:pt modelId="{898CB554-795A-441C-99E6-0A8C0C0F6B8C}" cxnId="{D5F85106-F524-4F5A-9BBE-9F083DD8041B}" type="sibTrans">
      <dgm:prSet/>
      <dgm:spPr/>
      <dgm:t>
        <a:bodyPr/>
        <a:lstStyle/>
        <a:p>
          <a:endParaRPr lang="zh-CN" altLang="en-US"/>
        </a:p>
      </dgm:t>
    </dgm:pt>
    <dgm:pt modelId="{AB2CA878-DC72-4E92-ABF7-5152C64840C2}">
      <dgm:prSet phldr="0" custT="1"/>
      <dgm:spPr/>
      <dgm:t>
        <a:bodyPr vert="horz" wrap="square"/>
        <a:p>
          <a:pPr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3.</a:t>
          </a:r>
          <a:r>
            <a:rPr lang="zh-CN" sz="2400" dirty="0" smtClean="0">
              <a:latin typeface="华文中宋" panose="02010600040101010101" pitchFamily="2" charset="-122"/>
              <a:ea typeface="华文中宋" panose="02010600040101010101" pitchFamily="2" charset="-122"/>
            </a:rPr>
            <a:t>竞争环境变化。</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CE330825-6850-4C9F-BA4B-DD58DF14A5EB}" cxnId="{363B861D-858C-4B4F-890F-9CCA7B6C10D7}" type="parTrans">
      <dgm:prSet/>
      <dgm:spPr/>
      <dgm:t>
        <a:bodyPr/>
        <a:lstStyle/>
        <a:p>
          <a:endParaRPr lang="zh-CN" altLang="en-US"/>
        </a:p>
      </dgm:t>
    </dgm:pt>
    <dgm:pt modelId="{D9AC18E9-B270-4BC6-9BC4-1C28550ECD9E}" cxnId="{363B861D-858C-4B4F-890F-9CCA7B6C10D7}" type="sibTrans">
      <dgm:prSet/>
      <dgm:spPr/>
      <dgm:t>
        <a:bodyPr/>
        <a:lstStyle/>
        <a:p>
          <a:endParaRPr lang="zh-CN" altLang="en-US"/>
        </a:p>
      </dgm:t>
    </dgm:pt>
    <dgm:pt modelId="{82C077BF-258F-411E-B4C9-B683A514D018}">
      <dgm:prSet phldr="0" custT="1"/>
      <dgm:spPr/>
      <dgm:t>
        <a:bodyPr vert="horz" wrap="square"/>
        <a:p>
          <a:pPr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4.</a:t>
          </a:r>
          <a:r>
            <a:rPr lang="zh-CN" sz="2400" dirty="0" smtClean="0">
              <a:latin typeface="华文中宋" panose="02010600040101010101" pitchFamily="2" charset="-122"/>
              <a:ea typeface="华文中宋" panose="02010600040101010101" pitchFamily="2" charset="-122"/>
            </a:rPr>
            <a:t>信息环境变化。</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7D48B396-69EC-400C-AAAD-EB26304CAFA2}" cxnId="{1D743F00-B3DF-4144-96A8-3737CBF8DB34}" type="parTrans">
      <dgm:prSet/>
      <dgm:spPr/>
      <dgm:t>
        <a:bodyPr/>
        <a:lstStyle/>
        <a:p>
          <a:endParaRPr lang="zh-CN" altLang="en-US"/>
        </a:p>
      </dgm:t>
    </dgm:pt>
    <dgm:pt modelId="{ACFB327D-944A-40DD-B7D9-3FB9262E67D5}" cxnId="{1D743F00-B3DF-4144-96A8-3737CBF8DB34}" type="sibTrans">
      <dgm:prSet/>
      <dgm:spPr/>
      <dgm:t>
        <a:bodyPr/>
        <a:lstStyle/>
        <a:p>
          <a:endParaRPr lang="zh-CN" altLang="en-US"/>
        </a:p>
      </dgm:t>
    </dgm:pt>
    <dgm:pt modelId="{53123204-096E-46AB-9D32-FD9EF0E357F1}" type="pres">
      <dgm:prSet presAssocID="{1FDA3CA2-ED80-485D-B299-8A316E111A10}" presName="linear" presStyleCnt="0">
        <dgm:presLayoutVars>
          <dgm:animLvl val="lvl"/>
          <dgm:resizeHandles val="exact"/>
        </dgm:presLayoutVars>
      </dgm:prSet>
      <dgm:spPr/>
      <dgm:t>
        <a:bodyPr/>
        <a:lstStyle/>
        <a:p>
          <a:endParaRPr lang="zh-CN" altLang="en-US"/>
        </a:p>
      </dgm:t>
    </dgm:pt>
    <dgm:pt modelId="{E3555295-425A-4395-AD6A-696C554F650D}" type="pres">
      <dgm:prSet presAssocID="{77C6D318-11DE-4742-9C3D-95F82F0DA31E}" presName="parentText" presStyleLbl="node1" presStyleIdx="0" presStyleCnt="4">
        <dgm:presLayoutVars>
          <dgm:chMax val="0"/>
          <dgm:bulletEnabled val="1"/>
        </dgm:presLayoutVars>
      </dgm:prSet>
      <dgm:spPr/>
      <dgm:t>
        <a:bodyPr/>
        <a:lstStyle/>
        <a:p>
          <a:endParaRPr lang="zh-CN" altLang="en-US"/>
        </a:p>
      </dgm:t>
    </dgm:pt>
    <dgm:pt modelId="{9E060AE9-3FA4-44F2-B2D8-19382FB246D0}" type="pres">
      <dgm:prSet presAssocID="{BA6DCFDC-F0B9-4C52-AB7C-C78447103FF0}" presName="spacer" presStyleCnt="0"/>
      <dgm:spPr/>
    </dgm:pt>
    <dgm:pt modelId="{7775DF29-7DA0-44D1-B2C4-003B2671FEB6}" type="pres">
      <dgm:prSet presAssocID="{E484824D-F2C2-46AA-97BB-29320060C1A8}" presName="parentText" presStyleLbl="node1" presStyleIdx="1" presStyleCnt="4">
        <dgm:presLayoutVars>
          <dgm:chMax val="0"/>
          <dgm:bulletEnabled val="1"/>
        </dgm:presLayoutVars>
      </dgm:prSet>
      <dgm:spPr/>
      <dgm:t>
        <a:bodyPr/>
        <a:lstStyle/>
        <a:p>
          <a:endParaRPr lang="zh-CN" altLang="en-US"/>
        </a:p>
      </dgm:t>
    </dgm:pt>
    <dgm:pt modelId="{E75BCAFE-4C7D-4561-AC70-D4A9761342D5}" type="pres">
      <dgm:prSet presAssocID="{898CB554-795A-441C-99E6-0A8C0C0F6B8C}" presName="spacer" presStyleCnt="0"/>
      <dgm:spPr/>
    </dgm:pt>
    <dgm:pt modelId="{9DF5B88B-B0A5-4EBF-897E-E571EB5FC499}" type="pres">
      <dgm:prSet presAssocID="{AB2CA878-DC72-4E92-ABF7-5152C64840C2}" presName="parentText" presStyleLbl="node1" presStyleIdx="2" presStyleCnt="4">
        <dgm:presLayoutVars>
          <dgm:chMax val="0"/>
          <dgm:bulletEnabled val="1"/>
        </dgm:presLayoutVars>
      </dgm:prSet>
      <dgm:spPr/>
      <dgm:t>
        <a:bodyPr/>
        <a:lstStyle/>
        <a:p>
          <a:endParaRPr lang="zh-CN" altLang="en-US"/>
        </a:p>
      </dgm:t>
    </dgm:pt>
    <dgm:pt modelId="{E575F6D9-495C-4C5D-8F75-038239007E25}" type="pres">
      <dgm:prSet presAssocID="{D9AC18E9-B270-4BC6-9BC4-1C28550ECD9E}" presName="spacer" presStyleCnt="0"/>
      <dgm:spPr/>
    </dgm:pt>
    <dgm:pt modelId="{89E1A8C9-F8C8-4A16-B586-0534E8A2FE7F}" type="pres">
      <dgm:prSet presAssocID="{82C077BF-258F-411E-B4C9-B683A514D018}" presName="parentText" presStyleLbl="node1" presStyleIdx="3" presStyleCnt="4">
        <dgm:presLayoutVars>
          <dgm:chMax val="0"/>
          <dgm:bulletEnabled val="1"/>
        </dgm:presLayoutVars>
      </dgm:prSet>
      <dgm:spPr/>
      <dgm:t>
        <a:bodyPr/>
        <a:lstStyle/>
        <a:p>
          <a:endParaRPr lang="zh-CN" altLang="en-US"/>
        </a:p>
      </dgm:t>
    </dgm:pt>
  </dgm:ptLst>
  <dgm:cxnLst>
    <dgm:cxn modelId="{BE29BCED-7C99-4419-8EFE-63D13E9EC8C2}" srcId="{1FDA3CA2-ED80-485D-B299-8A316E111A10}" destId="{77C6D318-11DE-4742-9C3D-95F82F0DA31E}" srcOrd="0" destOrd="0" parTransId="{E2911AC3-23E4-44E1-88C8-FAA5265BEFB1}" sibTransId="{BA6DCFDC-F0B9-4C52-AB7C-C78447103FF0}"/>
    <dgm:cxn modelId="{D5F85106-F524-4F5A-9BBE-9F083DD8041B}" srcId="{1FDA3CA2-ED80-485D-B299-8A316E111A10}" destId="{E484824D-F2C2-46AA-97BB-29320060C1A8}" srcOrd="1" destOrd="0" parTransId="{FA262BAB-3F4C-4ED0-B101-C01A9E8F75C9}" sibTransId="{898CB554-795A-441C-99E6-0A8C0C0F6B8C}"/>
    <dgm:cxn modelId="{363B861D-858C-4B4F-890F-9CCA7B6C10D7}" srcId="{1FDA3CA2-ED80-485D-B299-8A316E111A10}" destId="{AB2CA878-DC72-4E92-ABF7-5152C64840C2}" srcOrd="2" destOrd="0" parTransId="{CE330825-6850-4C9F-BA4B-DD58DF14A5EB}" sibTransId="{D9AC18E9-B270-4BC6-9BC4-1C28550ECD9E}"/>
    <dgm:cxn modelId="{1D743F00-B3DF-4144-96A8-3737CBF8DB34}" srcId="{1FDA3CA2-ED80-485D-B299-8A316E111A10}" destId="{82C077BF-258F-411E-B4C9-B683A514D018}" srcOrd="3" destOrd="0" parTransId="{7D48B396-69EC-400C-AAAD-EB26304CAFA2}" sibTransId="{ACFB327D-944A-40DD-B7D9-3FB9262E67D5}"/>
    <dgm:cxn modelId="{1E54BE16-35FB-40D5-AFF0-F51B2FFBE593}" type="presOf" srcId="{1FDA3CA2-ED80-485D-B299-8A316E111A10}" destId="{53123204-096E-46AB-9D32-FD9EF0E357F1}" srcOrd="0" destOrd="0" presId="urn:microsoft.com/office/officeart/2005/8/layout/vList2"/>
    <dgm:cxn modelId="{D15899EC-EC4E-43D5-BDB5-1317721F6936}" type="presParOf" srcId="{53123204-096E-46AB-9D32-FD9EF0E357F1}" destId="{E3555295-425A-4395-AD6A-696C554F650D}" srcOrd="0" destOrd="0" presId="urn:microsoft.com/office/officeart/2005/8/layout/vList2"/>
    <dgm:cxn modelId="{85221C7E-620C-4EF0-B21B-BAE21262B8B9}" type="presOf" srcId="{77C6D318-11DE-4742-9C3D-95F82F0DA31E}" destId="{E3555295-425A-4395-AD6A-696C554F650D}" srcOrd="0" destOrd="0" presId="urn:microsoft.com/office/officeart/2005/8/layout/vList2"/>
    <dgm:cxn modelId="{3FDB0918-73E2-4D81-8A57-474A7BAC6297}" type="presParOf" srcId="{53123204-096E-46AB-9D32-FD9EF0E357F1}" destId="{9E060AE9-3FA4-44F2-B2D8-19382FB246D0}" srcOrd="1" destOrd="0" presId="urn:microsoft.com/office/officeart/2005/8/layout/vList2"/>
    <dgm:cxn modelId="{F76E03C0-C250-478A-B101-13F6485289DA}" type="presParOf" srcId="{53123204-096E-46AB-9D32-FD9EF0E357F1}" destId="{7775DF29-7DA0-44D1-B2C4-003B2671FEB6}" srcOrd="2" destOrd="0" presId="urn:microsoft.com/office/officeart/2005/8/layout/vList2"/>
    <dgm:cxn modelId="{D06CCE20-2C86-48DF-A377-8722ECAC4655}" type="presOf" srcId="{E484824D-F2C2-46AA-97BB-29320060C1A8}" destId="{7775DF29-7DA0-44D1-B2C4-003B2671FEB6}" srcOrd="0" destOrd="0" presId="urn:microsoft.com/office/officeart/2005/8/layout/vList2"/>
    <dgm:cxn modelId="{66BE1F96-EAB4-4F8F-AE33-66450E3C9D57}" type="presParOf" srcId="{53123204-096E-46AB-9D32-FD9EF0E357F1}" destId="{E75BCAFE-4C7D-4561-AC70-D4A9761342D5}" srcOrd="3" destOrd="0" presId="urn:microsoft.com/office/officeart/2005/8/layout/vList2"/>
    <dgm:cxn modelId="{0B53CA63-7059-4193-AAB2-9AF66D32E0A2}" type="presParOf" srcId="{53123204-096E-46AB-9D32-FD9EF0E357F1}" destId="{9DF5B88B-B0A5-4EBF-897E-E571EB5FC499}" srcOrd="4" destOrd="0" presId="urn:microsoft.com/office/officeart/2005/8/layout/vList2"/>
    <dgm:cxn modelId="{B94C36CC-B2B5-413A-99AD-2BBAF0C39E12}" type="presOf" srcId="{AB2CA878-DC72-4E92-ABF7-5152C64840C2}" destId="{9DF5B88B-B0A5-4EBF-897E-E571EB5FC499}" srcOrd="0" destOrd="0" presId="urn:microsoft.com/office/officeart/2005/8/layout/vList2"/>
    <dgm:cxn modelId="{6E563FDD-0432-4E42-A1B2-0714EA8C742E}" type="presParOf" srcId="{53123204-096E-46AB-9D32-FD9EF0E357F1}" destId="{E575F6D9-495C-4C5D-8F75-038239007E25}" srcOrd="5" destOrd="0" presId="urn:microsoft.com/office/officeart/2005/8/layout/vList2"/>
    <dgm:cxn modelId="{3496057F-7745-49FC-9F71-20FCBC0EE878}" type="presParOf" srcId="{53123204-096E-46AB-9D32-FD9EF0E357F1}" destId="{89E1A8C9-F8C8-4A16-B586-0534E8A2FE7F}" srcOrd="6" destOrd="0" presId="urn:microsoft.com/office/officeart/2005/8/layout/vList2"/>
    <dgm:cxn modelId="{C3AE50AD-DFBA-47F0-B1E8-CD74D2E85C20}" type="presOf" srcId="{82C077BF-258F-411E-B4C9-B683A514D018}" destId="{89E1A8C9-F8C8-4A16-B586-0534E8A2FE7F}"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915410" cy="4827905"/>
        <a:chOff x="0" y="0"/>
        <a:chExt cx="3915410" cy="4827905"/>
      </a:xfrm>
    </dsp:grpSpPr>
    <dsp:sp modelId="{E3555295-425A-4395-AD6A-696C554F650D}">
      <dsp:nvSpPr>
        <dsp:cNvPr id="3" name="圆角矩形 2"/>
        <dsp:cNvSpPr/>
      </dsp:nvSpPr>
      <dsp:spPr bwMode="white">
        <a:xfrm>
          <a:off x="0" y="33632"/>
          <a:ext cx="3915410" cy="106704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5700"/>
          </a:lvl1pPr>
          <a:lvl2pPr marL="285750" indent="-285750" algn="l">
            <a:defRPr sz="4400"/>
          </a:lvl2pPr>
          <a:lvl3pPr marL="571500" indent="-285750" algn="l">
            <a:defRPr sz="4400"/>
          </a:lvl3pPr>
          <a:lvl4pPr marL="857250" indent="-285750" algn="l">
            <a:defRPr sz="4400"/>
          </a:lvl4pPr>
          <a:lvl5pPr marL="1143000" indent="-285750" algn="l">
            <a:defRPr sz="4400"/>
          </a:lvl5pPr>
          <a:lvl6pPr marL="1428750" indent="-285750" algn="l">
            <a:defRPr sz="4400"/>
          </a:lvl6pPr>
          <a:lvl7pPr marL="1714500" indent="-285750" algn="l">
            <a:defRPr sz="4400"/>
          </a:lvl7pPr>
          <a:lvl8pPr marL="2000250" indent="-285750" algn="l">
            <a:defRPr sz="4400"/>
          </a:lvl8pPr>
          <a:lvl9pPr marL="2286000" indent="-285750" algn="l">
            <a:defRPr sz="4400"/>
          </a:lvl9pPr>
        </a:lstStyle>
        <a:p>
          <a:pPr lvl="0" rtl="0">
            <a:lnSpc>
              <a:spcPct val="100000"/>
            </a:lnSpc>
            <a:spcBef>
              <a:spcPct val="0"/>
            </a:spcBef>
            <a:spcAft>
              <a:spcPct val="35000"/>
            </a:spcAft>
          </a:pPr>
          <a:r>
            <a:rPr lang="en-US" sz="2400" dirty="0" smtClean="0">
              <a:solidFill>
                <a:schemeClr val="dk1"/>
              </a:solidFill>
              <a:latin typeface="华文中宋" panose="02010600040101010101" pitchFamily="2" charset="-122"/>
              <a:ea typeface="华文中宋" panose="02010600040101010101" pitchFamily="2" charset="-122"/>
            </a:rPr>
            <a:t>1. </a:t>
          </a:r>
          <a:r>
            <a:rPr lang="zh-CN" sz="2400" dirty="0" smtClean="0">
              <a:solidFill>
                <a:schemeClr val="dk1"/>
              </a:solidFill>
              <a:latin typeface="华文中宋" panose="02010600040101010101" pitchFamily="2" charset="-122"/>
              <a:ea typeface="华文中宋" panose="02010600040101010101" pitchFamily="2" charset="-122"/>
            </a:rPr>
            <a:t>自然环境变化。</a:t>
          </a:r>
          <a:endParaRPr lang="zh-CN" sz="2400" dirty="0">
            <a:solidFill>
              <a:schemeClr val="dk1"/>
            </a:solidFill>
            <a:latin typeface="华文中宋" panose="02010600040101010101" pitchFamily="2" charset="-122"/>
            <a:ea typeface="华文中宋" panose="02010600040101010101" pitchFamily="2" charset="-122"/>
          </a:endParaRPr>
        </a:p>
      </dsp:txBody>
      <dsp:txXfrm>
        <a:off x="0" y="33632"/>
        <a:ext cx="3915410" cy="1067040"/>
      </dsp:txXfrm>
    </dsp:sp>
    <dsp:sp modelId="{7775DF29-7DA0-44D1-B2C4-003B2671FEB6}">
      <dsp:nvSpPr>
        <dsp:cNvPr id="4" name="圆角矩形 3"/>
        <dsp:cNvSpPr/>
      </dsp:nvSpPr>
      <dsp:spPr bwMode="white">
        <a:xfrm>
          <a:off x="0" y="1264833"/>
          <a:ext cx="3915410" cy="106704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5700"/>
          </a:lvl1pPr>
          <a:lvl2pPr marL="285750" indent="-285750" algn="l">
            <a:defRPr sz="4400"/>
          </a:lvl2pPr>
          <a:lvl3pPr marL="571500" indent="-285750" algn="l">
            <a:defRPr sz="4400"/>
          </a:lvl3pPr>
          <a:lvl4pPr marL="857250" indent="-285750" algn="l">
            <a:defRPr sz="4400"/>
          </a:lvl4pPr>
          <a:lvl5pPr marL="1143000" indent="-285750" algn="l">
            <a:defRPr sz="4400"/>
          </a:lvl5pPr>
          <a:lvl6pPr marL="1428750" indent="-285750" algn="l">
            <a:defRPr sz="4400"/>
          </a:lvl6pPr>
          <a:lvl7pPr marL="1714500" indent="-285750" algn="l">
            <a:defRPr sz="4400"/>
          </a:lvl7pPr>
          <a:lvl8pPr marL="2000250" indent="-285750" algn="l">
            <a:defRPr sz="4400"/>
          </a:lvl8pPr>
          <a:lvl9pPr marL="2286000" indent="-285750" algn="l">
            <a:defRPr sz="4400"/>
          </a:lvl9pPr>
        </a:lstStyle>
        <a:p>
          <a:pPr lvl="0" rtl="0">
            <a:lnSpc>
              <a:spcPct val="100000"/>
            </a:lnSpc>
            <a:spcBef>
              <a:spcPct val="0"/>
            </a:spcBef>
            <a:spcAft>
              <a:spcPct val="35000"/>
            </a:spcAft>
          </a:pPr>
          <a:r>
            <a:rPr lang="en-US" sz="2400" dirty="0" smtClean="0">
              <a:solidFill>
                <a:schemeClr val="dk1"/>
              </a:solidFill>
              <a:latin typeface="华文中宋" panose="02010600040101010101" pitchFamily="2" charset="-122"/>
              <a:ea typeface="华文中宋" panose="02010600040101010101" pitchFamily="2" charset="-122"/>
            </a:rPr>
            <a:t>2.</a:t>
          </a:r>
          <a:r>
            <a:rPr lang="zh-CN" sz="2400" dirty="0" smtClean="0">
              <a:solidFill>
                <a:schemeClr val="dk1"/>
              </a:solidFill>
              <a:latin typeface="华文中宋" panose="02010600040101010101" pitchFamily="2" charset="-122"/>
              <a:ea typeface="华文中宋" panose="02010600040101010101" pitchFamily="2" charset="-122"/>
            </a:rPr>
            <a:t>文化环境变化。</a:t>
          </a:r>
          <a:endParaRPr lang="zh-CN" sz="2400" dirty="0">
            <a:solidFill>
              <a:schemeClr val="dk1"/>
            </a:solidFill>
            <a:latin typeface="华文中宋" panose="02010600040101010101" pitchFamily="2" charset="-122"/>
            <a:ea typeface="华文中宋" panose="02010600040101010101" pitchFamily="2" charset="-122"/>
          </a:endParaRPr>
        </a:p>
      </dsp:txBody>
      <dsp:txXfrm>
        <a:off x="0" y="1264833"/>
        <a:ext cx="3915410" cy="1067040"/>
      </dsp:txXfrm>
    </dsp:sp>
    <dsp:sp modelId="{9DF5B88B-B0A5-4EBF-897E-E571EB5FC499}">
      <dsp:nvSpPr>
        <dsp:cNvPr id="5" name="圆角矩形 4"/>
        <dsp:cNvSpPr/>
      </dsp:nvSpPr>
      <dsp:spPr bwMode="white">
        <a:xfrm>
          <a:off x="0" y="2496033"/>
          <a:ext cx="3915410" cy="106704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5700"/>
          </a:lvl1pPr>
          <a:lvl2pPr marL="285750" indent="-285750" algn="l">
            <a:defRPr sz="4400"/>
          </a:lvl2pPr>
          <a:lvl3pPr marL="571500" indent="-285750" algn="l">
            <a:defRPr sz="4400"/>
          </a:lvl3pPr>
          <a:lvl4pPr marL="857250" indent="-285750" algn="l">
            <a:defRPr sz="4400"/>
          </a:lvl4pPr>
          <a:lvl5pPr marL="1143000" indent="-285750" algn="l">
            <a:defRPr sz="4400"/>
          </a:lvl5pPr>
          <a:lvl6pPr marL="1428750" indent="-285750" algn="l">
            <a:defRPr sz="4400"/>
          </a:lvl6pPr>
          <a:lvl7pPr marL="1714500" indent="-285750" algn="l">
            <a:defRPr sz="4400"/>
          </a:lvl7pPr>
          <a:lvl8pPr marL="2000250" indent="-285750" algn="l">
            <a:defRPr sz="4400"/>
          </a:lvl8pPr>
          <a:lvl9pPr marL="2286000" indent="-285750" algn="l">
            <a:defRPr sz="4400"/>
          </a:lvl9pPr>
        </a:lstStyle>
        <a:p>
          <a:pPr lvl="0" rtl="0">
            <a:lnSpc>
              <a:spcPct val="100000"/>
            </a:lnSpc>
            <a:spcBef>
              <a:spcPct val="0"/>
            </a:spcBef>
            <a:spcAft>
              <a:spcPct val="35000"/>
            </a:spcAft>
          </a:pPr>
          <a:r>
            <a:rPr lang="en-US" sz="2400" dirty="0" smtClean="0">
              <a:solidFill>
                <a:schemeClr val="dk1"/>
              </a:solidFill>
              <a:latin typeface="华文中宋" panose="02010600040101010101" pitchFamily="2" charset="-122"/>
              <a:ea typeface="华文中宋" panose="02010600040101010101" pitchFamily="2" charset="-122"/>
            </a:rPr>
            <a:t>3.</a:t>
          </a:r>
          <a:r>
            <a:rPr lang="zh-CN" sz="2400" dirty="0" smtClean="0">
              <a:solidFill>
                <a:schemeClr val="dk1"/>
              </a:solidFill>
              <a:latin typeface="华文中宋" panose="02010600040101010101" pitchFamily="2" charset="-122"/>
              <a:ea typeface="华文中宋" panose="02010600040101010101" pitchFamily="2" charset="-122"/>
            </a:rPr>
            <a:t>竞争环境变化。</a:t>
          </a:r>
          <a:endParaRPr lang="zh-CN" sz="2400" dirty="0">
            <a:solidFill>
              <a:schemeClr val="dk1"/>
            </a:solidFill>
            <a:latin typeface="华文中宋" panose="02010600040101010101" pitchFamily="2" charset="-122"/>
            <a:ea typeface="华文中宋" panose="02010600040101010101" pitchFamily="2" charset="-122"/>
          </a:endParaRPr>
        </a:p>
      </dsp:txBody>
      <dsp:txXfrm>
        <a:off x="0" y="2496033"/>
        <a:ext cx="3915410" cy="1067040"/>
      </dsp:txXfrm>
    </dsp:sp>
    <dsp:sp modelId="{89E1A8C9-F8C8-4A16-B586-0534E8A2FE7F}">
      <dsp:nvSpPr>
        <dsp:cNvPr id="6" name="圆角矩形 5"/>
        <dsp:cNvSpPr/>
      </dsp:nvSpPr>
      <dsp:spPr bwMode="white">
        <a:xfrm>
          <a:off x="0" y="3727233"/>
          <a:ext cx="3915410" cy="1067040"/>
        </a:xfrm>
        <a:prstGeom prst="roundRect">
          <a:avLst/>
        </a:prstGeom>
      </dsp:spPr>
      <dsp:style>
        <a:lnRef idx="2">
          <a:schemeClr val="accent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5700"/>
          </a:lvl1pPr>
          <a:lvl2pPr marL="285750" indent="-285750" algn="l">
            <a:defRPr sz="4400"/>
          </a:lvl2pPr>
          <a:lvl3pPr marL="571500" indent="-285750" algn="l">
            <a:defRPr sz="4400"/>
          </a:lvl3pPr>
          <a:lvl4pPr marL="857250" indent="-285750" algn="l">
            <a:defRPr sz="4400"/>
          </a:lvl4pPr>
          <a:lvl5pPr marL="1143000" indent="-285750" algn="l">
            <a:defRPr sz="4400"/>
          </a:lvl5pPr>
          <a:lvl6pPr marL="1428750" indent="-285750" algn="l">
            <a:defRPr sz="4400"/>
          </a:lvl6pPr>
          <a:lvl7pPr marL="1714500" indent="-285750" algn="l">
            <a:defRPr sz="4400"/>
          </a:lvl7pPr>
          <a:lvl8pPr marL="2000250" indent="-285750" algn="l">
            <a:defRPr sz="4400"/>
          </a:lvl8pPr>
          <a:lvl9pPr marL="2286000" indent="-285750" algn="l">
            <a:defRPr sz="4400"/>
          </a:lvl9pPr>
        </a:lstStyle>
        <a:p>
          <a:pPr lvl="0" rtl="0">
            <a:lnSpc>
              <a:spcPct val="100000"/>
            </a:lnSpc>
            <a:spcBef>
              <a:spcPct val="0"/>
            </a:spcBef>
            <a:spcAft>
              <a:spcPct val="35000"/>
            </a:spcAft>
          </a:pPr>
          <a:r>
            <a:rPr lang="en-US" sz="2400" dirty="0" smtClean="0">
              <a:solidFill>
                <a:schemeClr val="dk1"/>
              </a:solidFill>
              <a:latin typeface="华文中宋" panose="02010600040101010101" pitchFamily="2" charset="-122"/>
              <a:ea typeface="华文中宋" panose="02010600040101010101" pitchFamily="2" charset="-122"/>
            </a:rPr>
            <a:t>4.</a:t>
          </a:r>
          <a:r>
            <a:rPr lang="zh-CN" sz="2400" dirty="0" smtClean="0">
              <a:solidFill>
                <a:schemeClr val="dk1"/>
              </a:solidFill>
              <a:latin typeface="华文中宋" panose="02010600040101010101" pitchFamily="2" charset="-122"/>
              <a:ea typeface="华文中宋" panose="02010600040101010101" pitchFamily="2" charset="-122"/>
            </a:rPr>
            <a:t>信息环境变化。</a:t>
          </a:r>
          <a:endParaRPr lang="zh-CN" sz="2400" dirty="0">
            <a:solidFill>
              <a:schemeClr val="dk1"/>
            </a:solidFill>
            <a:latin typeface="华文中宋" panose="02010600040101010101" pitchFamily="2" charset="-122"/>
            <a:ea typeface="华文中宋" panose="02010600040101010101" pitchFamily="2" charset="-122"/>
          </a:endParaRPr>
        </a:p>
      </dsp:txBody>
      <dsp:txXfrm>
        <a:off x="0" y="3727233"/>
        <a:ext cx="3915410" cy="10670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12.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jpe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jpeg"/><Relationship Id="rId1" Type="http://schemas.openxmlformats.org/officeDocument/2006/relationships/image" Target="../media/image23.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1624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chemeClr val="accent1"/>
                </a:solidFill>
                <a:cs typeface="Arial" panose="020B0604020202020204" pitchFamily="34" charset="0"/>
              </a:rPr>
              <a:t> </a:t>
            </a: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第二章 适应多彩的大学生活</a:t>
            </a:r>
            <a:endPar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a:p>
            <a:pPr algn="ctr">
              <a:buNone/>
            </a:pPr>
            <a:r>
              <a:rPr lang="zh-CN" altLang="en-US" sz="48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                    </a:t>
            </a:r>
            <a:endParaRPr lang="zh-CN" altLang="en-US" sz="4800" cap="all" dirty="0" smtClean="0">
              <a:solidFill>
                <a:schemeClr val="accent1"/>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26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smtClean="0">
                <a:sym typeface="+mn-ea"/>
              </a:rPr>
              <a:t>初入大学，你对大学的印象有</a:t>
            </a:r>
            <a:r>
              <a:rPr lang="zh-CN" altLang="en-US" dirty="0" smtClean="0">
                <a:sym typeface="+mn-ea"/>
              </a:rPr>
              <a:t>哪些？</a:t>
            </a:r>
            <a:endParaRPr lang="zh-CN" altLang="en-US" dirty="0" smtClean="0">
              <a:sym typeface="+mn-ea"/>
            </a:endParaRPr>
          </a:p>
          <a:p>
            <a:pPr>
              <a:lnSpc>
                <a:spcPct val="150000"/>
              </a:lnSpc>
            </a:pPr>
            <a:r>
              <a:rPr lang="zh-CN" altLang="en-US" dirty="0" smtClean="0">
                <a:sym typeface="+mn-ea"/>
              </a:rPr>
              <a:t>你理解的大学之道是怎样的？</a:t>
            </a:r>
            <a:endParaRPr lang="zh-CN" altLang="en-US" dirty="0"/>
          </a:p>
          <a:p>
            <a:pPr>
              <a:lnSpc>
                <a:spcPct val="150000"/>
              </a:lnSpc>
            </a:pPr>
            <a:endParaRPr lang="zh-CN" altLang="en-US" dirty="0" smtClean="0"/>
          </a:p>
          <a:p>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a:t>
            </a:r>
            <a:r>
              <a:rPr lang="zh-CN" altLang="en-US" dirty="0" smtClean="0"/>
              <a:t>、大学与中学的</a:t>
            </a:r>
            <a:r>
              <a:rPr lang="zh-CN" altLang="en-US" dirty="0" smtClean="0"/>
              <a:t>不同</a:t>
            </a:r>
            <a:endParaRPr lang="zh-CN" altLang="en-US" dirty="0" smtClean="0"/>
          </a:p>
        </p:txBody>
      </p:sp>
      <p:sp>
        <p:nvSpPr>
          <p:cNvPr id="3" name="内容占位符 2"/>
          <p:cNvSpPr/>
          <p:nvPr>
            <p:ph idx="1"/>
          </p:nvPr>
        </p:nvSpPr>
        <p:spPr>
          <a:xfrm>
            <a:off x="884238" y="1383348"/>
            <a:ext cx="11090275" cy="4589462"/>
          </a:xfrm>
        </p:spPr>
        <p:txBody>
          <a:bodyPr>
            <a:normAutofit lnSpcReduction="10000"/>
          </a:bodyPr>
          <a:p>
            <a:pPr marL="0" indent="0">
              <a:buNone/>
            </a:pPr>
            <a:r>
              <a:rPr lang="zh-CN" altLang="en-US"/>
              <a:t>（</a:t>
            </a:r>
            <a:r>
              <a:rPr lang="zh-CN" altLang="en-US"/>
              <a:t>一）学习目标与方式不同</a:t>
            </a:r>
            <a:endParaRPr lang="zh-CN" altLang="en-US"/>
          </a:p>
          <a:p>
            <a:pPr marL="0" indent="0" algn="l">
              <a:buClrTx/>
              <a:buSzTx/>
              <a:buNone/>
            </a:pPr>
            <a:r>
              <a:rPr lang="zh-CN" altLang="en-US"/>
              <a:t>（</a:t>
            </a:r>
            <a:r>
              <a:rPr lang="zh-CN" altLang="en-US"/>
              <a:t>二）课余生活不同</a:t>
            </a:r>
            <a:endParaRPr lang="zh-CN" altLang="en-US"/>
          </a:p>
          <a:p>
            <a:pPr marL="0" indent="0" algn="l">
              <a:buClrTx/>
              <a:buSzTx/>
              <a:buNone/>
            </a:pPr>
            <a:r>
              <a:rPr lang="zh-CN" altLang="en-US"/>
              <a:t>（</a:t>
            </a:r>
            <a:r>
              <a:rPr lang="zh-CN" altLang="en-US"/>
              <a:t>三）自我管理水平不同</a:t>
            </a:r>
            <a:endParaRPr lang="zh-CN" altLang="en-US"/>
          </a:p>
          <a:p>
            <a:pPr marL="0" indent="0" algn="l">
              <a:buClrTx/>
              <a:buSzTx/>
              <a:buNone/>
            </a:pPr>
            <a:endParaRPr lang="zh-CN" altLang="en-US"/>
          </a:p>
        </p:txBody>
      </p:sp>
      <p:pic>
        <p:nvPicPr>
          <p:cNvPr id="4" name="图片 3" descr="21"/>
          <p:cNvPicPr>
            <a:picLocks noChangeAspect="1"/>
          </p:cNvPicPr>
          <p:nvPr/>
        </p:nvPicPr>
        <p:blipFill>
          <a:blip r:embed="rId1"/>
          <a:stretch>
            <a:fillRect/>
          </a:stretch>
        </p:blipFill>
        <p:spPr>
          <a:xfrm>
            <a:off x="308610" y="3112135"/>
            <a:ext cx="3746500" cy="3232150"/>
          </a:xfrm>
          <a:prstGeom prst="rect">
            <a:avLst/>
          </a:prstGeom>
        </p:spPr>
      </p:pic>
      <p:pic>
        <p:nvPicPr>
          <p:cNvPr id="5" name="图片 4" descr="22"/>
          <p:cNvPicPr>
            <a:picLocks noChangeAspect="1"/>
          </p:cNvPicPr>
          <p:nvPr/>
        </p:nvPicPr>
        <p:blipFill>
          <a:blip r:embed="rId2"/>
          <a:stretch>
            <a:fillRect/>
          </a:stretch>
        </p:blipFill>
        <p:spPr>
          <a:xfrm>
            <a:off x="4269105" y="3183890"/>
            <a:ext cx="3132455" cy="3221990"/>
          </a:xfrm>
          <a:prstGeom prst="rect">
            <a:avLst/>
          </a:prstGeom>
        </p:spPr>
      </p:pic>
      <p:pic>
        <p:nvPicPr>
          <p:cNvPr id="6" name="图片 5" descr="2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7509510" y="2967990"/>
            <a:ext cx="3293745" cy="35521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大学校园环境的变化</a:t>
            </a:r>
            <a:endParaRPr lang="zh-CN" altLang="en-US" dirty="0"/>
          </a:p>
        </p:txBody>
      </p:sp>
      <p:graphicFrame>
        <p:nvGraphicFramePr>
          <p:cNvPr id="4" name="内容占位符 3"/>
          <p:cNvGraphicFramePr>
            <a:graphicFrameLocks noGrp="1"/>
          </p:cNvGraphicFramePr>
          <p:nvPr>
            <p:ph idx="1"/>
          </p:nvPr>
        </p:nvGraphicFramePr>
        <p:xfrm>
          <a:off x="884555" y="1687195"/>
          <a:ext cx="3915410" cy="482790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5" name="图片 4"/>
          <p:cNvPicPr>
            <a:picLocks noChangeAspect="1"/>
          </p:cNvPicPr>
          <p:nvPr/>
        </p:nvPicPr>
        <p:blipFill>
          <a:blip r:embed="rId6"/>
          <a:stretch>
            <a:fillRect/>
          </a:stretch>
        </p:blipFill>
        <p:spPr>
          <a:xfrm>
            <a:off x="6213475" y="1887855"/>
            <a:ext cx="5921375" cy="367093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smtClean="0"/>
          </a:p>
        </p:txBody>
      </p:sp>
      <p:sp>
        <p:nvSpPr>
          <p:cNvPr id="3" name="内容占位符 2"/>
          <p:cNvSpPr/>
          <p:nvPr>
            <p:ph idx="1"/>
          </p:nvPr>
        </p:nvSpPr>
        <p:spPr>
          <a:xfrm>
            <a:off x="812483" y="1888173"/>
            <a:ext cx="11090275" cy="4589462"/>
          </a:xfrm>
        </p:spPr>
        <p:txBody>
          <a:bodyPr>
            <a:normAutofit lnSpcReduction="10000"/>
          </a:bodyPr>
          <a:p>
            <a:pPr marL="0" indent="0">
              <a:buNone/>
            </a:pPr>
            <a:r>
              <a:rPr lang="zh-CN" altLang="en-US"/>
              <a:t>入学一个月，你觉得：</a:t>
            </a:r>
            <a:endParaRPr lang="zh-CN" altLang="en-US"/>
          </a:p>
          <a:p>
            <a:endParaRPr lang="zh-CN" altLang="en-US"/>
          </a:p>
          <a:p>
            <a:r>
              <a:rPr lang="zh-CN" altLang="en-US"/>
              <a:t>校园里最美的一栋楼</a:t>
            </a:r>
            <a:r>
              <a:rPr lang="zh-CN" altLang="en-US"/>
              <a:t>是？</a:t>
            </a:r>
            <a:endParaRPr lang="zh-CN" altLang="en-US"/>
          </a:p>
          <a:p>
            <a:endParaRPr lang="zh-CN" altLang="en-US"/>
          </a:p>
          <a:p>
            <a:r>
              <a:rPr lang="zh-CN" altLang="en-US"/>
              <a:t>校园里最浪漫的</a:t>
            </a:r>
            <a:r>
              <a:rPr lang="zh-CN" altLang="en-US"/>
              <a:t>景观在</a:t>
            </a:r>
            <a:r>
              <a:rPr lang="zh-CN" altLang="en-US"/>
              <a:t>哪里？</a:t>
            </a:r>
            <a:endParaRPr lang="zh-CN" altLang="en-US"/>
          </a:p>
          <a:p>
            <a:endParaRPr lang="zh-CN" altLang="en-US"/>
          </a:p>
          <a:p>
            <a:r>
              <a:rPr lang="zh-CN" altLang="en-US"/>
              <a:t>学校里最好吃的</a:t>
            </a:r>
            <a:r>
              <a:rPr lang="zh-CN" altLang="en-US"/>
              <a:t>餐是</a:t>
            </a:r>
            <a:r>
              <a:rPr lang="zh-CN" altLang="en-US"/>
              <a:t>哪家？</a:t>
            </a:r>
            <a:endParaRPr lang="zh-CN" altLang="en-US"/>
          </a:p>
          <a:p>
            <a:endParaRPr lang="zh-CN" altLang="en-US"/>
          </a:p>
          <a:p>
            <a:r>
              <a:rPr lang="en-US" altLang="zh-CN"/>
              <a:t>……</a:t>
            </a:r>
            <a:endParaRPr lang="zh-CN" altLang="en-US"/>
          </a:p>
          <a:p>
            <a:endParaRPr lang="zh-CN" altLang="en-US"/>
          </a:p>
          <a:p>
            <a:endParaRPr lang="zh-CN" altLang="en-US"/>
          </a:p>
        </p:txBody>
      </p:sp>
      <p:pic>
        <p:nvPicPr>
          <p:cNvPr id="4" name="图片 3"/>
          <p:cNvPicPr/>
          <p:nvPr/>
        </p:nvPicPr>
        <p:blipFill>
          <a:blip r:embed="rId1"/>
        </p:blipFill>
        <p:spPr>
          <a:xfrm>
            <a:off x="6645275" y="1980565"/>
            <a:ext cx="5437505" cy="349440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873" y="231458"/>
            <a:ext cx="11090275" cy="1397000"/>
          </a:xfrm>
        </p:spPr>
        <p:txBody>
          <a:bodyPr/>
          <a:lstStyle/>
          <a:p>
            <a:r>
              <a:rPr lang="zh-CN" altLang="en-US" dirty="0"/>
              <a:t>二</a:t>
            </a:r>
            <a:r>
              <a:rPr lang="zh-CN" altLang="en-US" dirty="0" smtClean="0"/>
              <a:t>、大学的特点</a:t>
            </a:r>
            <a:endParaRPr lang="zh-CN" altLang="en-US" dirty="0"/>
          </a:p>
        </p:txBody>
      </p:sp>
      <p:sp>
        <p:nvSpPr>
          <p:cNvPr id="3" name="内容占位符 2"/>
          <p:cNvSpPr>
            <a:spLocks noGrp="1"/>
          </p:cNvSpPr>
          <p:nvPr>
            <p:ph idx="1"/>
          </p:nvPr>
        </p:nvSpPr>
        <p:spPr>
          <a:xfrm>
            <a:off x="596900" y="1628775"/>
            <a:ext cx="11850370" cy="4965700"/>
          </a:xfrm>
        </p:spPr>
        <p:txBody>
          <a:bodyPr>
            <a:normAutofit fontScale="90000"/>
          </a:bodyPr>
          <a:lstStyle/>
          <a:p>
            <a:pPr marL="0" indent="0">
              <a:lnSpc>
                <a:spcPct val="150000"/>
              </a:lnSpc>
              <a:buNone/>
            </a:pPr>
            <a:r>
              <a:rPr dirty="0" smtClean="0"/>
              <a:t>“大学者，‘囊括大典，网罗众家’之学府也。”</a:t>
            </a:r>
            <a:endParaRPr dirty="0" smtClean="0"/>
          </a:p>
          <a:p>
            <a:pPr marL="0" indent="0">
              <a:lnSpc>
                <a:spcPct val="150000"/>
              </a:lnSpc>
              <a:buNone/>
            </a:pPr>
            <a:r>
              <a:rPr lang="en-US" altLang="zh-CN" dirty="0" smtClean="0"/>
              <a:t>——</a:t>
            </a:r>
            <a:r>
              <a:rPr lang="zh-CN" dirty="0" smtClean="0"/>
              <a:t>大学的特点，在于其</a:t>
            </a:r>
            <a:r>
              <a:rPr lang="en-US" altLang="zh-CN" dirty="0" smtClean="0"/>
              <a:t>“</a:t>
            </a:r>
            <a:r>
              <a:rPr lang="zh-CN" altLang="en-US" dirty="0" smtClean="0"/>
              <a:t>大</a:t>
            </a:r>
            <a:r>
              <a:rPr lang="en-US" altLang="zh-CN" dirty="0" smtClean="0"/>
              <a:t>”</a:t>
            </a:r>
            <a:endParaRPr lang="en-US" altLang="zh-CN" dirty="0" smtClean="0"/>
          </a:p>
          <a:p>
            <a:pPr algn="l">
              <a:lnSpc>
                <a:spcPct val="150000"/>
              </a:lnSpc>
              <a:buClrTx/>
              <a:buSzTx/>
            </a:pPr>
            <a:r>
              <a:rPr lang="zh-CN" altLang="en-US">
                <a:solidFill>
                  <a:srgbClr val="FF0000"/>
                </a:solidFill>
              </a:rPr>
              <a:t>大学之大，大在学者</a:t>
            </a:r>
            <a:r>
              <a:rPr lang="zh-CN" altLang="en-US"/>
              <a:t>。一个大学之所以成为大学，并不在于它有多少幢大楼，而在于它有多少名大师。各学科</a:t>
            </a:r>
            <a:r>
              <a:rPr lang="zh-CN" altLang="en-US"/>
              <a:t>师生在各自不同的学科领域著书立说、潜心学术，用各种渠道传播科学信仰、弘扬优秀文化、启迪美好心灵、讲授知识技能。</a:t>
            </a:r>
            <a:endParaRPr lang="zh-CN" altLang="en-US"/>
          </a:p>
          <a:p>
            <a:pPr>
              <a:lnSpc>
                <a:spcPct val="150000"/>
              </a:lnSpc>
            </a:pPr>
            <a:r>
              <a:rPr lang="en-US" altLang="zh-CN" dirty="0" smtClean="0">
                <a:solidFill>
                  <a:srgbClr val="FF0000"/>
                </a:solidFill>
              </a:rPr>
              <a:t>大学之大，大在学术。</a:t>
            </a:r>
            <a:r>
              <a:rPr lang="en-US" altLang="zh-CN" dirty="0" smtClean="0"/>
              <a:t>大学是知识的海洋、学术的高地。大学的宗旨是研究高深学问</a:t>
            </a:r>
            <a:r>
              <a:rPr lang="zh-CN" altLang="en-US" dirty="0" smtClean="0"/>
              <a:t>。</a:t>
            </a:r>
            <a:endParaRPr lang="zh-CN" alt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873" y="231458"/>
            <a:ext cx="11090275" cy="1397000"/>
          </a:xfrm>
        </p:spPr>
        <p:txBody>
          <a:bodyPr/>
          <a:lstStyle/>
          <a:p>
            <a:r>
              <a:rPr lang="zh-CN" altLang="en-US" dirty="0"/>
              <a:t>二</a:t>
            </a:r>
            <a:r>
              <a:rPr lang="zh-CN" altLang="en-US" dirty="0" smtClean="0"/>
              <a:t>、大学的特点</a:t>
            </a:r>
            <a:endParaRPr lang="zh-CN" altLang="en-US" dirty="0"/>
          </a:p>
        </p:txBody>
      </p:sp>
      <p:sp>
        <p:nvSpPr>
          <p:cNvPr id="3" name="内容占位符 2"/>
          <p:cNvSpPr>
            <a:spLocks noGrp="1"/>
          </p:cNvSpPr>
          <p:nvPr>
            <p:ph idx="1"/>
          </p:nvPr>
        </p:nvSpPr>
        <p:spPr>
          <a:xfrm>
            <a:off x="741045" y="1671955"/>
            <a:ext cx="11346180" cy="4589145"/>
          </a:xfrm>
        </p:spPr>
        <p:txBody>
          <a:bodyPr>
            <a:normAutofit lnSpcReduction="20000"/>
          </a:bodyPr>
          <a:lstStyle/>
          <a:p>
            <a:pPr marL="0" indent="0">
              <a:lnSpc>
                <a:spcPct val="150000"/>
              </a:lnSpc>
              <a:buNone/>
            </a:pPr>
            <a:r>
              <a:rPr lang="en-US" altLang="zh-CN" dirty="0" smtClean="0"/>
              <a:t>——</a:t>
            </a:r>
            <a:r>
              <a:rPr lang="zh-CN" dirty="0" smtClean="0"/>
              <a:t>大学的特点，在于其</a:t>
            </a:r>
            <a:r>
              <a:rPr lang="en-US" altLang="zh-CN" dirty="0" smtClean="0"/>
              <a:t>“</a:t>
            </a:r>
            <a:r>
              <a:rPr lang="zh-CN" altLang="en-US" dirty="0" smtClean="0"/>
              <a:t>大</a:t>
            </a:r>
            <a:r>
              <a:rPr lang="en-US" altLang="zh-CN" dirty="0" smtClean="0"/>
              <a:t>”</a:t>
            </a:r>
            <a:endParaRPr lang="en-US" altLang="zh-CN" dirty="0" smtClean="0"/>
          </a:p>
          <a:p>
            <a:pPr algn="l">
              <a:lnSpc>
                <a:spcPct val="150000"/>
              </a:lnSpc>
              <a:buClrTx/>
              <a:buSzTx/>
            </a:pPr>
            <a:r>
              <a:rPr lang="zh-CN" altLang="en-US">
                <a:solidFill>
                  <a:srgbClr val="FF0000"/>
                </a:solidFill>
              </a:rPr>
              <a:t>大学之大，大在学子。</a:t>
            </a:r>
            <a:r>
              <a:rPr dirty="0" smtClean="0"/>
              <a:t>习近平总书记指出，我们建设教育强国的目的，就是培养一代又一代德智体美劳全面发展的社会主义建设者和接班人，培养一代又一代在社会主义现代化建设中可堪大用、能担重任的栋梁之才</a:t>
            </a:r>
            <a:r>
              <a:rPr lang="zh-CN" dirty="0" smtClean="0"/>
              <a:t>。</a:t>
            </a:r>
            <a:endParaRPr lang="zh-CN" dirty="0" smtClean="0"/>
          </a:p>
          <a:p>
            <a:pPr algn="l">
              <a:lnSpc>
                <a:spcPct val="150000"/>
              </a:lnSpc>
              <a:buClrTx/>
              <a:buSzTx/>
            </a:pPr>
            <a:r>
              <a:rPr lang="zh-CN" dirty="0" smtClean="0">
                <a:solidFill>
                  <a:srgbClr val="FF0000"/>
                </a:solidFill>
              </a:rPr>
              <a:t>大学之大，大在学风。</a:t>
            </a:r>
            <a:r>
              <a:rPr lang="zh-CN" dirty="0" smtClean="0"/>
              <a:t>用优良的学风培养各位</a:t>
            </a:r>
            <a:r>
              <a:rPr lang="zh-CN" dirty="0" smtClean="0"/>
              <a:t>同学勤奋刻苦的精神，磨练学习意志，增强学习主动性，树立终身学习的理念和习惯。</a:t>
            </a:r>
            <a:endParaRPr lang="zh-CN"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873" y="231458"/>
            <a:ext cx="11090275" cy="1397000"/>
          </a:xfrm>
        </p:spPr>
        <p:txBody>
          <a:bodyPr/>
          <a:lstStyle/>
          <a:p>
            <a:r>
              <a:rPr lang="zh-CN" altLang="en-US" dirty="0"/>
              <a:t>二</a:t>
            </a:r>
            <a:r>
              <a:rPr lang="zh-CN" altLang="en-US" dirty="0" smtClean="0"/>
              <a:t>、大学的特点</a:t>
            </a:r>
            <a:endParaRPr lang="zh-CN" altLang="en-US" dirty="0"/>
          </a:p>
        </p:txBody>
      </p:sp>
      <p:sp>
        <p:nvSpPr>
          <p:cNvPr id="3" name="内容占位符 2"/>
          <p:cNvSpPr>
            <a:spLocks noGrp="1"/>
          </p:cNvSpPr>
          <p:nvPr>
            <p:ph idx="1"/>
          </p:nvPr>
        </p:nvSpPr>
        <p:spPr>
          <a:xfrm>
            <a:off x="741006" y="1816086"/>
            <a:ext cx="11090275" cy="4589462"/>
          </a:xfrm>
        </p:spPr>
        <p:txBody>
          <a:bodyPr>
            <a:normAutofit/>
          </a:bodyPr>
          <a:lstStyle/>
          <a:p>
            <a:pPr marL="0" indent="0">
              <a:lnSpc>
                <a:spcPct val="150000"/>
              </a:lnSpc>
              <a:buNone/>
            </a:pPr>
            <a:r>
              <a:rPr lang="en-US" altLang="zh-CN" dirty="0" smtClean="0">
                <a:solidFill>
                  <a:srgbClr val="FF0000"/>
                </a:solidFill>
              </a:rPr>
              <a:t>——</a:t>
            </a:r>
            <a:r>
              <a:rPr lang="zh-CN" dirty="0" smtClean="0">
                <a:solidFill>
                  <a:srgbClr val="FF0000"/>
                </a:solidFill>
              </a:rPr>
              <a:t>大学之</a:t>
            </a:r>
            <a:r>
              <a:rPr lang="en-US" altLang="zh-CN" dirty="0" smtClean="0">
                <a:solidFill>
                  <a:srgbClr val="FF0000"/>
                </a:solidFill>
              </a:rPr>
              <a:t>“</a:t>
            </a:r>
            <a:r>
              <a:rPr lang="zh-CN" altLang="en-US" dirty="0" smtClean="0">
                <a:solidFill>
                  <a:srgbClr val="FF0000"/>
                </a:solidFill>
              </a:rPr>
              <a:t>学</a:t>
            </a:r>
            <a:r>
              <a:rPr lang="en-US" altLang="zh-CN" dirty="0" smtClean="0">
                <a:solidFill>
                  <a:srgbClr val="FF0000"/>
                </a:solidFill>
              </a:rPr>
              <a:t>”</a:t>
            </a:r>
            <a:r>
              <a:rPr lang="zh-CN" dirty="0" smtClean="0">
                <a:solidFill>
                  <a:srgbClr val="FF0000"/>
                </a:solidFill>
              </a:rPr>
              <a:t>，学以致</a:t>
            </a:r>
            <a:r>
              <a:rPr lang="en-US" altLang="zh-CN" dirty="0" smtClean="0">
                <a:solidFill>
                  <a:srgbClr val="FF0000"/>
                </a:solidFill>
              </a:rPr>
              <a:t>“</a:t>
            </a:r>
            <a:r>
              <a:rPr lang="zh-CN" altLang="en-US" dirty="0" smtClean="0">
                <a:solidFill>
                  <a:srgbClr val="FF0000"/>
                </a:solidFill>
              </a:rPr>
              <a:t>大</a:t>
            </a:r>
            <a:r>
              <a:rPr lang="en-US" altLang="zh-CN" dirty="0" smtClean="0">
                <a:solidFill>
                  <a:srgbClr val="FF0000"/>
                </a:solidFill>
              </a:rPr>
              <a:t>”</a:t>
            </a:r>
            <a:endParaRPr lang="en-US" altLang="zh-CN" dirty="0" smtClean="0">
              <a:solidFill>
                <a:srgbClr val="FF0000"/>
              </a:solidFill>
            </a:endParaRPr>
          </a:p>
          <a:p>
            <a:pPr algn="l">
              <a:lnSpc>
                <a:spcPct val="150000"/>
              </a:lnSpc>
              <a:buClrTx/>
              <a:buSzTx/>
            </a:pPr>
            <a:r>
              <a:t>开拓大视野，勇担使命。</a:t>
            </a:r>
          </a:p>
          <a:p>
            <a:pPr algn="l">
              <a:lnSpc>
                <a:spcPct val="150000"/>
              </a:lnSpc>
              <a:buClrTx/>
              <a:buSzTx/>
            </a:pPr>
            <a:r>
              <a:rPr lang="zh-CN" dirty="0" smtClean="0"/>
              <a:t>开阔大胸怀，培养大格局。</a:t>
            </a:r>
            <a:endParaRPr lang="zh-CN" dirty="0" smtClean="0"/>
          </a:p>
          <a:p>
            <a:pPr algn="l">
              <a:lnSpc>
                <a:spcPct val="150000"/>
              </a:lnSpc>
              <a:buClrTx/>
              <a:buSzTx/>
            </a:pPr>
            <a:r>
              <a:rPr lang="zh-CN" dirty="0" smtClean="0"/>
              <a:t>培育大情怀，塑造理想人格。</a:t>
            </a:r>
            <a:endParaRPr lang="zh-CN"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t>三</a:t>
            </a:r>
            <a:r>
              <a:rPr lang="zh-CN" altLang="en-US" dirty="0" smtClean="0"/>
              <a:t>、大学生活的</a:t>
            </a:r>
            <a:r>
              <a:rPr lang="zh-CN" altLang="en-US" dirty="0" smtClean="0"/>
              <a:t>转变</a:t>
            </a:r>
            <a:endParaRPr lang="zh-CN" altLang="en-US" dirty="0" smtClean="0"/>
          </a:p>
        </p:txBody>
      </p:sp>
      <p:sp>
        <p:nvSpPr>
          <p:cNvPr id="2" name="内容占位符 1"/>
          <p:cNvSpPr/>
          <p:nvPr>
            <p:ph idx="1"/>
          </p:nvPr>
        </p:nvSpPr>
        <p:spPr/>
        <p:txBody>
          <a:bodyPr/>
          <a:p>
            <a:r>
              <a:rPr lang="zh-CN" altLang="en-US"/>
              <a:t>思考：进入大学生活，你的生活方式、</a:t>
            </a:r>
            <a:r>
              <a:rPr lang="zh-CN" altLang="en-US"/>
              <a:t>角色有哪些方面的</a:t>
            </a:r>
            <a:r>
              <a:rPr lang="zh-CN" altLang="en-US"/>
              <a:t>转变？</a:t>
            </a:r>
            <a:endParaRPr lang="zh-CN" altLang="en-US"/>
          </a:p>
        </p:txBody>
      </p:sp>
      <p:pic>
        <p:nvPicPr>
          <p:cNvPr id="3" name="图片 2" descr="323"/>
          <p:cNvPicPr>
            <a:picLocks noChangeAspect="1"/>
          </p:cNvPicPr>
          <p:nvPr/>
        </p:nvPicPr>
        <p:blipFill>
          <a:blip r:embed="rId1"/>
          <a:stretch>
            <a:fillRect/>
          </a:stretch>
        </p:blipFill>
        <p:spPr>
          <a:xfrm>
            <a:off x="380365" y="2823845"/>
            <a:ext cx="2536190" cy="36188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t>三</a:t>
            </a:r>
            <a:r>
              <a:rPr lang="zh-CN" altLang="en-US" dirty="0" smtClean="0"/>
              <a:t>、大学生活的</a:t>
            </a:r>
            <a:r>
              <a:rPr lang="zh-CN" altLang="en-US" dirty="0" smtClean="0"/>
              <a:t>转变</a:t>
            </a:r>
            <a:endParaRPr lang="zh-CN" altLang="en-US" dirty="0" smtClean="0"/>
          </a:p>
        </p:txBody>
      </p:sp>
      <p:sp>
        <p:nvSpPr>
          <p:cNvPr id="2" name="内容占位符 1"/>
          <p:cNvSpPr/>
          <p:nvPr>
            <p:ph idx="1"/>
          </p:nvPr>
        </p:nvSpPr>
        <p:spPr/>
        <p:txBody>
          <a:bodyPr>
            <a:normAutofit fontScale="90000" lnSpcReduction="10000"/>
          </a:bodyPr>
          <a:p>
            <a:pPr>
              <a:lnSpc>
                <a:spcPct val="150000"/>
              </a:lnSpc>
            </a:pPr>
            <a:r>
              <a:rPr lang="zh-CN" altLang="en-US"/>
              <a:t>进入大学后，大学生们首先要完成六个方面的转变：</a:t>
            </a:r>
            <a:endParaRPr lang="zh-CN" altLang="en-US"/>
          </a:p>
          <a:p>
            <a:pPr marL="0" indent="0">
              <a:lnSpc>
                <a:spcPct val="150000"/>
              </a:lnSpc>
              <a:buNone/>
            </a:pPr>
            <a:r>
              <a:rPr lang="zh-CN" altLang="en-US"/>
              <a:t>（一）社会角色的</a:t>
            </a:r>
            <a:r>
              <a:rPr lang="zh-CN" altLang="en-US"/>
              <a:t>转变</a:t>
            </a:r>
            <a:endParaRPr lang="zh-CN" altLang="en-US"/>
          </a:p>
          <a:p>
            <a:pPr marL="0" indent="0">
              <a:lnSpc>
                <a:spcPct val="150000"/>
              </a:lnSpc>
              <a:buNone/>
            </a:pPr>
            <a:r>
              <a:rPr lang="zh-CN" altLang="en-US"/>
              <a:t>（二）奋斗目标的</a:t>
            </a:r>
            <a:r>
              <a:rPr lang="zh-CN" altLang="en-US"/>
              <a:t>转变</a:t>
            </a:r>
            <a:endParaRPr lang="zh-CN" altLang="en-US"/>
          </a:p>
          <a:p>
            <a:pPr marL="0" indent="0">
              <a:lnSpc>
                <a:spcPct val="150000"/>
              </a:lnSpc>
              <a:buNone/>
            </a:pPr>
            <a:r>
              <a:rPr lang="zh-CN" altLang="en-US"/>
              <a:t>（三）思维方式的</a:t>
            </a:r>
            <a:r>
              <a:rPr lang="zh-CN" altLang="en-US"/>
              <a:t>转变</a:t>
            </a:r>
            <a:endParaRPr lang="zh-CN" altLang="en-US"/>
          </a:p>
          <a:p>
            <a:pPr marL="0" indent="0">
              <a:lnSpc>
                <a:spcPct val="150000"/>
              </a:lnSpc>
              <a:buNone/>
            </a:pPr>
            <a:r>
              <a:rPr lang="zh-CN" altLang="en-US"/>
              <a:t>（四）学习方式的</a:t>
            </a:r>
            <a:r>
              <a:rPr lang="zh-CN" altLang="en-US"/>
              <a:t>转变</a:t>
            </a:r>
            <a:endParaRPr lang="zh-CN" altLang="en-US"/>
          </a:p>
          <a:p>
            <a:pPr marL="0" indent="0">
              <a:lnSpc>
                <a:spcPct val="150000"/>
              </a:lnSpc>
              <a:buNone/>
            </a:pPr>
            <a:r>
              <a:rPr lang="zh-CN" altLang="en-US"/>
              <a:t>（五）生活方式的</a:t>
            </a:r>
            <a:r>
              <a:rPr lang="zh-CN" altLang="en-US"/>
              <a:t>转变</a:t>
            </a:r>
            <a:endParaRPr lang="zh-CN" altLang="en-US"/>
          </a:p>
          <a:p>
            <a:pPr marL="0" indent="0">
              <a:lnSpc>
                <a:spcPct val="150000"/>
              </a:lnSpc>
              <a:buNone/>
            </a:pPr>
            <a:r>
              <a:rPr lang="zh-CN" altLang="en-US"/>
              <a:t>（六）交往方式的</a:t>
            </a:r>
            <a:r>
              <a:rPr lang="zh-CN" altLang="en-US"/>
              <a:t>转变</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t>【心理加油站】大学生活</a:t>
            </a:r>
            <a:r>
              <a:rPr lang="en-US" altLang="zh-CN" dirty="0"/>
              <a:t>=ctrl+?</a:t>
            </a:r>
            <a:endParaRPr lang="en-US" altLang="zh-CN" dirty="0"/>
          </a:p>
        </p:txBody>
      </p:sp>
      <p:sp>
        <p:nvSpPr>
          <p:cNvPr id="2" name="内容占位符 1"/>
          <p:cNvSpPr/>
          <p:nvPr>
            <p:ph idx="1"/>
          </p:nvPr>
        </p:nvSpPr>
        <p:spPr/>
        <p:txBody>
          <a:bodyPr>
            <a:normAutofit lnSpcReduction="20000"/>
          </a:bodyPr>
          <a:p>
            <a:r>
              <a:rPr lang="zh-CN" altLang="en-US"/>
              <a:t>当快捷键和大学生活碰撞，会产生什么样的火花？</a:t>
            </a:r>
            <a:endParaRPr lang="zh-CN" altLang="en-US"/>
          </a:p>
          <a:p>
            <a:pPr marL="0" indent="0">
              <a:buNone/>
            </a:pPr>
            <a:r>
              <a:rPr lang="en-US" altLang="zh-CN"/>
              <a:t>1. ctrl+0 </a:t>
            </a:r>
            <a:r>
              <a:rPr lang="zh-CN" altLang="en-US"/>
              <a:t>打开</a:t>
            </a:r>
            <a:r>
              <a:rPr lang="zh-CN" altLang="en-US"/>
              <a:t>键</a:t>
            </a:r>
            <a:endParaRPr lang="zh-CN" altLang="en-US"/>
          </a:p>
          <a:p>
            <a:pPr marL="0" indent="0">
              <a:buNone/>
            </a:pPr>
            <a:r>
              <a:rPr lang="zh-CN" altLang="en-US" sz="2400"/>
              <a:t>一日之计在于晨，按下“Ctrl+O”键，开启大学美好的一天。</a:t>
            </a:r>
            <a:endParaRPr lang="zh-CN" altLang="en-US" sz="2400"/>
          </a:p>
          <a:p>
            <a:pPr marL="0" indent="0">
              <a:buNone/>
            </a:pPr>
            <a:r>
              <a:rPr lang="en-US" altLang="zh-CN"/>
              <a:t>2. ctrl+V</a:t>
            </a:r>
            <a:r>
              <a:rPr lang="zh-CN" altLang="en-US"/>
              <a:t>粘贴</a:t>
            </a:r>
            <a:r>
              <a:rPr lang="zh-CN" altLang="en-US"/>
              <a:t>键</a:t>
            </a:r>
            <a:endParaRPr lang="zh-CN" altLang="en-US"/>
          </a:p>
          <a:p>
            <a:pPr marL="0" indent="0">
              <a:buNone/>
            </a:pPr>
            <a:r>
              <a:rPr lang="zh-CN" altLang="en-US" sz="2400"/>
              <a:t>世间的美好有时会转瞬即逝，按下“Ctrl+V”键，粘贴美好的时刻。</a:t>
            </a:r>
            <a:endParaRPr lang="zh-CN" altLang="en-US" sz="2400"/>
          </a:p>
          <a:p>
            <a:pPr marL="0" indent="0">
              <a:buNone/>
            </a:pPr>
            <a:r>
              <a:rPr lang="en-US" altLang="zh-CN"/>
              <a:t>3. Ctrl+D 收藏键</a:t>
            </a:r>
            <a:endParaRPr lang="en-US" altLang="zh-CN"/>
          </a:p>
          <a:p>
            <a:pPr marL="0" indent="0">
              <a:buNone/>
            </a:pPr>
            <a:r>
              <a:rPr lang="en-US" altLang="zh-CN" sz="2400"/>
              <a:t>大学生活有很多美好的记忆，按下“Ctrl+D”键，将这些记忆移入我们的收藏夹。</a:t>
            </a:r>
            <a:endParaRPr lang="en-US" altLang="zh-CN" sz="2400"/>
          </a:p>
          <a:p>
            <a:pPr marL="0" indent="0">
              <a:buNone/>
            </a:pPr>
            <a:r>
              <a:rPr lang="en-US" altLang="zh-CN"/>
              <a:t>4. Ctrl+R 刷新键</a:t>
            </a:r>
            <a:endParaRPr lang="en-US" altLang="zh-CN"/>
          </a:p>
          <a:p>
            <a:pPr marL="0" indent="0">
              <a:lnSpc>
                <a:spcPct val="150000"/>
              </a:lnSpc>
              <a:buNone/>
            </a:pPr>
            <a:r>
              <a:rPr lang="en-US" altLang="zh-CN" sz="2400"/>
              <a:t>朝着目标前进是大学的主旋律，按下“Ctrl+R”键，刷新好心情，刷掉所有的烦恼，刷新我们的知识和技能，迎接活力满满的下一秒。</a:t>
            </a:r>
            <a:endParaRPr lang="en-US" altLang="zh-CN" sz="2400"/>
          </a:p>
        </p:txBody>
      </p:sp>
      <p:pic>
        <p:nvPicPr>
          <p:cNvPr id="3" name="图片 2" descr="222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64465" y="-56515"/>
            <a:ext cx="1909445" cy="14903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916" y="87541"/>
            <a:ext cx="11090275" cy="1397000"/>
          </a:xfrm>
        </p:spPr>
        <p:txBody>
          <a:bodyPr/>
          <a:lstStyle/>
          <a:p>
            <a:pPr algn="l"/>
            <a:r>
              <a:rPr lang="en-US" altLang="zh-CN" dirty="0"/>
              <a:t>【</a:t>
            </a:r>
            <a:r>
              <a:rPr lang="zh-CN" altLang="en-US" dirty="0"/>
              <a:t>习近平语录</a:t>
            </a:r>
            <a:r>
              <a:rPr lang="en-US" altLang="zh-CN" dirty="0" smtClean="0"/>
              <a:t>】</a:t>
            </a:r>
            <a:endParaRPr lang="zh-CN" altLang="en-US" dirty="0"/>
          </a:p>
        </p:txBody>
      </p:sp>
      <p:sp>
        <p:nvSpPr>
          <p:cNvPr id="3" name="内容占位符 2"/>
          <p:cNvSpPr>
            <a:spLocks noGrp="1"/>
          </p:cNvSpPr>
          <p:nvPr>
            <p:ph idx="1"/>
          </p:nvPr>
        </p:nvSpPr>
        <p:spPr>
          <a:xfrm>
            <a:off x="4135755" y="1743075"/>
            <a:ext cx="8054975" cy="4236085"/>
          </a:xfrm>
        </p:spPr>
        <p:txBody>
          <a:bodyPr>
            <a:normAutofit/>
          </a:bodyPr>
          <a:lstStyle/>
          <a:p>
            <a:pPr marL="0" indent="0" algn="l">
              <a:lnSpc>
                <a:spcPct val="120000"/>
              </a:lnSpc>
              <a:buClrTx/>
              <a:buSzTx/>
              <a:buNone/>
            </a:pPr>
            <a:r>
              <a:rPr lang="zh-CN" altLang="en-US" dirty="0"/>
              <a:t>广大青年要保持初生牛犊不怕虎的劲头，不懂就学，不会就练，没有条件就努力创造条件。“志之所趋，无远弗届，穷山距海，不能限也。”对想做爱做的事要敢试敢为，努力从无到有、从小到大，把理想变为现实。</a:t>
            </a:r>
            <a:endParaRPr lang="zh-CN" altLang="en-US" dirty="0"/>
          </a:p>
          <a:p>
            <a:pPr marL="0" indent="0" algn="l">
              <a:lnSpc>
                <a:spcPct val="120000"/>
              </a:lnSpc>
              <a:buClrTx/>
              <a:buSzTx/>
              <a:buNone/>
            </a:pPr>
            <a:r>
              <a:rPr lang="zh-CN" altLang="en-US" dirty="0"/>
              <a:t>——2016年4月26日，习近平在知识分子、劳动模范、青年代表座谈会上的讲话</a:t>
            </a:r>
            <a:endParaRPr lang="zh-CN" altLang="en-US" dirty="0"/>
          </a:p>
        </p:txBody>
      </p:sp>
      <p:pic>
        <p:nvPicPr>
          <p:cNvPr id="4" name="图片 3" descr="787"/>
          <p:cNvPicPr>
            <a:picLocks noChangeAspect="1"/>
          </p:cNvPicPr>
          <p:nvPr/>
        </p:nvPicPr>
        <p:blipFill>
          <a:blip r:embed="rId1"/>
          <a:stretch>
            <a:fillRect/>
          </a:stretch>
        </p:blipFill>
        <p:spPr>
          <a:xfrm>
            <a:off x="165100" y="1096010"/>
            <a:ext cx="3552825" cy="5507990"/>
          </a:xfrm>
          <a:prstGeom prst="rect">
            <a:avLst/>
          </a:prstGeom>
          <a:effectLst>
            <a:softEdge rad="1270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p:nvPr>
            <p:ph idx="1"/>
          </p:nvPr>
        </p:nvSpPr>
        <p:spPr>
          <a:xfrm>
            <a:off x="740728" y="1168083"/>
            <a:ext cx="11090275" cy="4589462"/>
          </a:xfrm>
        </p:spPr>
        <p:txBody>
          <a:bodyPr>
            <a:noAutofit/>
          </a:bodyPr>
          <a:p>
            <a:pPr marL="0" indent="0">
              <a:buNone/>
            </a:pPr>
            <a:r>
              <a:rPr lang="en-US" altLang="zh-CN" sz="2400"/>
              <a:t>5. </a:t>
            </a:r>
            <a:r>
              <a:rPr sz="2400"/>
              <a:t>Ctrl+S 保存键</a:t>
            </a:r>
            <a:endParaRPr sz="2400"/>
          </a:p>
          <a:p>
            <a:pPr marL="0" indent="0">
              <a:buNone/>
            </a:pPr>
            <a:r>
              <a:rPr lang="zh-CN" altLang="en-US" sz="2400"/>
              <a:t>但凡经过，总有收获，按下“Ctrl+S”键，将生活中学习到的点滴都牢牢地保存进脑海。</a:t>
            </a:r>
            <a:endParaRPr lang="zh-CN" altLang="en-US" sz="2400"/>
          </a:p>
          <a:p>
            <a:pPr marL="0" indent="0">
              <a:buNone/>
            </a:pPr>
            <a:r>
              <a:rPr lang="en-US" altLang="zh-CN" sz="2400"/>
              <a:t>6. Ctrl+F 查找键</a:t>
            </a:r>
            <a:endParaRPr lang="en-US" altLang="zh-CN" sz="2400"/>
          </a:p>
          <a:p>
            <a:pPr marL="0" indent="0">
              <a:buNone/>
            </a:pPr>
            <a:r>
              <a:rPr lang="en-US" altLang="zh-CN" sz="2400"/>
              <a:t>书籍是人类进步的阶梯，按下“Ctrl+F”键，我们可以在藏书丰富的图书馆，查找所需的书籍，畅游在浩瀚的书海，获得无尽的知识。</a:t>
            </a:r>
            <a:endParaRPr lang="en-US" altLang="zh-CN" sz="2400"/>
          </a:p>
          <a:p>
            <a:pPr marL="0" indent="0">
              <a:buNone/>
            </a:pPr>
            <a:r>
              <a:rPr lang="en-US" altLang="zh-CN" sz="2400"/>
              <a:t>7. Ctrl+Tab 切换键</a:t>
            </a:r>
            <a:endParaRPr lang="en-US" altLang="zh-CN" sz="2400"/>
          </a:p>
          <a:p>
            <a:pPr marL="0" indent="0">
              <a:buNone/>
            </a:pPr>
            <a:r>
              <a:rPr lang="en-US" altLang="zh-CN" sz="2400"/>
              <a:t>在大学里，我们每个人都演绎了不同的角色，按下“Ctrl+Tab”键，一键切换不同的角色，兼顾学业的同时兼顾多彩的大学生活。</a:t>
            </a:r>
            <a:endParaRPr lang="en-US" altLang="zh-CN" sz="2400"/>
          </a:p>
          <a:p>
            <a:pPr marL="0" indent="0">
              <a:buNone/>
            </a:pPr>
            <a:r>
              <a:rPr lang="en-US" altLang="zh-CN" sz="2400"/>
              <a:t>8. Ctrl+A 全选键</a:t>
            </a:r>
            <a:endParaRPr lang="en-US" altLang="zh-CN" sz="2400"/>
          </a:p>
          <a:p>
            <a:pPr marL="0" indent="0">
              <a:buNone/>
            </a:pPr>
            <a:r>
              <a:rPr lang="en-US" altLang="zh-CN" sz="2400"/>
              <a:t>大学生活多姿多彩，按下“Ctrl+A”键，做一个全能的“斜杠青年”。</a:t>
            </a:r>
            <a:endParaRPr lang="en-US" altLang="zh-CN" sz="2400"/>
          </a:p>
          <a:p>
            <a:pPr marL="0" indent="0">
              <a:buNone/>
            </a:pPr>
            <a:r>
              <a:rPr lang="en-US" altLang="zh-CN" sz="2400"/>
              <a:t>9. Ctrl+Z 撤回键</a:t>
            </a:r>
            <a:endParaRPr lang="en-US" altLang="zh-CN" sz="2400"/>
          </a:p>
          <a:p>
            <a:pPr marL="0" indent="0">
              <a:buNone/>
            </a:pPr>
            <a:r>
              <a:rPr lang="en-US" altLang="zh-CN" sz="2400"/>
              <a:t>生活不如意，十之八九，按下“Ctrl+Z”键，撤销所有的不开心</a:t>
            </a:r>
            <a:r>
              <a:rPr lang="zh-CN" altLang="en-US" sz="2400"/>
              <a:t>。</a:t>
            </a:r>
            <a:endParaRPr lang="zh-CN" altLang="en-US" sz="2400"/>
          </a:p>
        </p:txBody>
      </p:sp>
      <p:pic>
        <p:nvPicPr>
          <p:cNvPr id="3" name="图片 2" descr="222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0678160" y="5128260"/>
            <a:ext cx="2125980" cy="165989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112260" y="2830195"/>
            <a:ext cx="8461375" cy="830580"/>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大学生活中常见的适应</a:t>
            </a:r>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问题</a:t>
            </a:r>
            <a:endPar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1795" y="1555750"/>
            <a:ext cx="12055475" cy="4959350"/>
          </a:xfrm>
        </p:spPr>
        <p:txBody>
          <a:bodyPr>
            <a:noAutofit/>
          </a:bodyPr>
          <a:lstStyle/>
          <a:p>
            <a:pPr indent="0" fontAlgn="auto">
              <a:lnSpc>
                <a:spcPct val="120000"/>
              </a:lnSpc>
              <a:buNone/>
            </a:pPr>
            <a:r>
              <a:rPr lang="en-US" altLang="zh-CN" sz="2200" dirty="0" smtClean="0"/>
              <a:t>      </a:t>
            </a:r>
            <a:r>
              <a:rPr lang="zh-CN" altLang="en-US" sz="2200" dirty="0" smtClean="0"/>
              <a:t>小芳是来自单亲家庭、性格内向的大一女生，从小就不爱说话，也不敢主动与人交往。大学入学三个月后，她在微信上给辅导员留言，说自己很痛苦，想要退学。</a:t>
            </a:r>
            <a:endParaRPr lang="zh-CN" altLang="en-US" sz="2200" dirty="0" smtClean="0"/>
          </a:p>
          <a:p>
            <a:pPr indent="0" fontAlgn="auto">
              <a:lnSpc>
                <a:spcPct val="120000"/>
              </a:lnSpc>
              <a:buNone/>
            </a:pPr>
            <a:r>
              <a:rPr lang="zh-CN" altLang="en-US" sz="2200" dirty="0" smtClean="0"/>
              <a:t> </a:t>
            </a:r>
            <a:r>
              <a:rPr lang="en-US" altLang="zh-CN" sz="2200" dirty="0" smtClean="0"/>
              <a:t>     </a:t>
            </a:r>
            <a:r>
              <a:rPr lang="zh-CN" altLang="en-US" sz="2200" dirty="0" smtClean="0"/>
              <a:t>通过了解得知，小芳由母亲独自抚养长大，家庭生活比较艰苦，但是她一直在学习上很努力，成绩也一直很好。进入大学后，她想通过努力变得优秀，让大家注意到自己。可是，前段时间竞选班委时，她的票数很低，没有竞选成功。</a:t>
            </a:r>
            <a:endParaRPr lang="zh-CN" altLang="en-US" sz="2200" dirty="0" smtClean="0"/>
          </a:p>
          <a:p>
            <a:pPr indent="0" fontAlgn="auto">
              <a:lnSpc>
                <a:spcPct val="120000"/>
              </a:lnSpc>
              <a:buNone/>
            </a:pPr>
            <a:r>
              <a:rPr lang="zh-CN" altLang="en-US" sz="2200" dirty="0" smtClean="0"/>
              <a:t> </a:t>
            </a:r>
            <a:r>
              <a:rPr lang="en-US" altLang="zh-CN" sz="2200" dirty="0" smtClean="0"/>
              <a:t>     </a:t>
            </a:r>
            <a:r>
              <a:rPr lang="zh-CN" altLang="en-US" sz="2200" dirty="0" smtClean="0"/>
              <a:t>过后，她对自己失去了信心，感觉自己各个方面都不如别人。而且，她发现自己很不适应大学生活。饮食上，她在学校食堂吃得不习惯，经常闹肚子。人际交往方面，她想主动融入到班集体中，却找不到合适的方式；她想跟室友建立良好的关系，却缺少共同的话题，感觉无法融入她们。学习上，由于晚上经常失眠，白天上课无法集中精神，学习效果很差。情绪上，她经常莫名地感到悲伤，有时候又很烦躁，情绪非常容易激动。最近一次上台汇报作业，班里有同学暗地嘲笑她夹着家乡口音的普通话，让她感觉无地自容，想要退学。</a:t>
            </a:r>
            <a:endParaRPr lang="zh-CN" altLang="en-US" sz="2200" dirty="0" smtClean="0"/>
          </a:p>
        </p:txBody>
      </p:sp>
      <p:sp>
        <p:nvSpPr>
          <p:cNvPr id="5" name="标题 1"/>
          <p:cNvSpPr>
            <a:spLocks noGrp="1"/>
          </p:cNvSpPr>
          <p:nvPr>
            <p:ph type="title"/>
          </p:nvPr>
        </p:nvSpPr>
        <p:spPr/>
        <p:txBody>
          <a:bodyPr/>
          <a:lstStyle/>
          <a:p>
            <a:r>
              <a:rPr lang="en-US" altLang="zh-CN" dirty="0"/>
              <a:t>【</a:t>
            </a:r>
            <a:r>
              <a:rPr lang="zh-CN" altLang="en-US" dirty="0"/>
              <a:t>案例导入</a:t>
            </a:r>
            <a:r>
              <a:rPr lang="en-US" altLang="zh-CN" dirty="0" smtClean="0"/>
              <a:t>】</a:t>
            </a:r>
            <a:r>
              <a:rPr lang="zh-CN" altLang="en-US" dirty="0" smtClean="0"/>
              <a:t>小芳的</a:t>
            </a:r>
            <a:r>
              <a:rPr lang="zh-CN" altLang="en-US" dirty="0" smtClean="0"/>
              <a:t>故事</a:t>
            </a:r>
            <a:endParaRPr lang="zh-CN" alt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Autofit/>
          </a:bodyPr>
          <a:lstStyle/>
          <a:p>
            <a:pPr indent="0" fontAlgn="auto">
              <a:lnSpc>
                <a:spcPct val="120000"/>
              </a:lnSpc>
              <a:buNone/>
            </a:pPr>
            <a:r>
              <a:rPr lang="en-US" altLang="zh-CN" sz="3600" dirty="0" smtClean="0"/>
              <a:t>1. </a:t>
            </a:r>
            <a:r>
              <a:rPr lang="zh-CN" altLang="en-US" sz="3600" dirty="0" smtClean="0"/>
              <a:t>你有什么好的办法能帮助小芳？</a:t>
            </a:r>
            <a:endParaRPr lang="zh-CN" altLang="en-US" sz="3600" dirty="0" smtClean="0"/>
          </a:p>
          <a:p>
            <a:pPr indent="0" fontAlgn="auto">
              <a:lnSpc>
                <a:spcPct val="120000"/>
              </a:lnSpc>
              <a:buNone/>
            </a:pPr>
            <a:r>
              <a:rPr lang="en-US" altLang="zh-CN" sz="3600" dirty="0" smtClean="0"/>
              <a:t>2. </a:t>
            </a:r>
            <a:r>
              <a:rPr lang="zh-CN" altLang="en-US" sz="3600" dirty="0" smtClean="0"/>
              <a:t>大一学生该如何积极适应大学新生活？</a:t>
            </a:r>
            <a:endParaRPr lang="zh-CN" altLang="en-US" sz="3600" dirty="0" smtClean="0"/>
          </a:p>
        </p:txBody>
      </p:sp>
      <p:sp>
        <p:nvSpPr>
          <p:cNvPr id="5" name="标题 1"/>
          <p:cNvSpPr>
            <a:spLocks noGrp="1"/>
          </p:cNvSpPr>
          <p:nvPr>
            <p:ph type="title"/>
          </p:nvPr>
        </p:nvSpPr>
        <p:spPr/>
        <p:txBody>
          <a:bodyPr/>
          <a:lstStyle/>
          <a:p>
            <a:r>
              <a:rPr lang="zh-CN" altLang="en-US" dirty="0"/>
              <a:t>思考</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a:t>一</a:t>
            </a:r>
            <a:r>
              <a:rPr lang="zh-CN" altLang="en-US" dirty="0" smtClean="0"/>
              <a:t>、什么是</a:t>
            </a:r>
            <a:r>
              <a:rPr lang="zh-CN" altLang="en-US" dirty="0" smtClean="0"/>
              <a:t>适应</a:t>
            </a:r>
            <a:endParaRPr lang="zh-CN" altLang="en-US" dirty="0" smtClean="0"/>
          </a:p>
        </p:txBody>
      </p:sp>
      <p:sp>
        <p:nvSpPr>
          <p:cNvPr id="2" name="内容占位符 1"/>
          <p:cNvSpPr/>
          <p:nvPr>
            <p:ph idx="1"/>
          </p:nvPr>
        </p:nvSpPr>
        <p:spPr>
          <a:xfrm>
            <a:off x="567690" y="1802130"/>
            <a:ext cx="11407140" cy="4712970"/>
          </a:xfrm>
        </p:spPr>
        <p:txBody>
          <a:bodyPr/>
          <a:p>
            <a:pPr>
              <a:lnSpc>
                <a:spcPct val="150000"/>
              </a:lnSpc>
            </a:pPr>
            <a:r>
              <a:rPr lang="zh-CN" altLang="en-US" sz="2400"/>
              <a:t>从心理学的角度理解，适应是指一个个体或系统在面对外部环境的变化时，通过调整自身来达到适应环境的要求和目标，保持个体或系统的稳定和平衡的能力。</a:t>
            </a:r>
            <a:endParaRPr lang="zh-CN" altLang="en-US" sz="2400"/>
          </a:p>
          <a:p>
            <a:pPr>
              <a:lnSpc>
                <a:spcPct val="150000"/>
              </a:lnSpc>
            </a:pPr>
            <a:r>
              <a:rPr lang="zh-CN" altLang="en-US" sz="2400"/>
              <a:t>发展心理学家皮亚杰认为，适应既可以是一个过程，也可以是一种状态。人是在不断变化、调整中与环境取得平衡的。但这种平衡不是一直持续的，某一个阶段的平衡会成为下一个阶段平衡运动的开始。如果机体与环境失去平衡，就需要改变行为以重建平衡。</a:t>
            </a:r>
            <a:endParaRPr lang="zh-CN" altLang="en-US" sz="2400"/>
          </a:p>
          <a:p>
            <a:pPr>
              <a:lnSpc>
                <a:spcPct val="150000"/>
              </a:lnSpc>
            </a:pPr>
            <a:r>
              <a:rPr lang="en-US" altLang="zh-CN" sz="2400"/>
              <a:t>  </a:t>
            </a:r>
            <a:r>
              <a:rPr lang="zh-CN" altLang="en-US" sz="2400">
                <a:solidFill>
                  <a:srgbClr val="FF0000"/>
                </a:solidFill>
              </a:rPr>
              <a:t>这种平衡——不平衡——平衡的动态过程就是适应。</a:t>
            </a:r>
            <a:endParaRPr lang="zh-CN" altLang="en-US" sz="240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smtClean="0"/>
              <a:t>主动适应和被动</a:t>
            </a:r>
            <a:r>
              <a:rPr lang="zh-CN" altLang="en-US" dirty="0" smtClean="0"/>
              <a:t>适应</a:t>
            </a:r>
            <a:endParaRPr lang="zh-CN" altLang="en-US" dirty="0" smtClean="0"/>
          </a:p>
        </p:txBody>
      </p:sp>
      <p:sp>
        <p:nvSpPr>
          <p:cNvPr id="2" name="内容占位符 1"/>
          <p:cNvSpPr/>
          <p:nvPr>
            <p:ph idx="1"/>
          </p:nvPr>
        </p:nvSpPr>
        <p:spPr/>
        <p:txBody>
          <a:bodyPr>
            <a:normAutofit/>
          </a:bodyPr>
          <a:p>
            <a:pPr marL="0" indent="0">
              <a:lnSpc>
                <a:spcPct val="150000"/>
              </a:lnSpc>
              <a:buNone/>
            </a:pPr>
            <a:r>
              <a:rPr lang="zh-CN" altLang="en-US"/>
              <a:t>根据适应的态度和行为方式，可以分为被动适应和主动适应：</a:t>
            </a:r>
            <a:endParaRPr lang="zh-CN" altLang="en-US"/>
          </a:p>
          <a:p>
            <a:pPr lvl="1">
              <a:lnSpc>
                <a:spcPct val="150000"/>
              </a:lnSpc>
            </a:pPr>
            <a:r>
              <a:rPr lang="zh-CN" altLang="en-US"/>
              <a:t>被动适应：个体通过改变自己的行为或态度来适应外部环境。</a:t>
            </a:r>
            <a:endParaRPr lang="zh-CN" altLang="en-US"/>
          </a:p>
          <a:p>
            <a:pPr lvl="1">
              <a:lnSpc>
                <a:spcPct val="150000"/>
              </a:lnSpc>
            </a:pPr>
            <a:r>
              <a:rPr lang="zh-CN" altLang="en-US"/>
              <a:t>主动适应：个体充分发挥自身的主观能动性，积极主动地调整自己与环境不相适应的行为，并尽最大可能改变环境使之适合自己发展的需要。</a:t>
            </a:r>
            <a:endParaRPr lang="zh-CN" altLang="en-US"/>
          </a:p>
          <a:p>
            <a:pPr lvl="1">
              <a:lnSpc>
                <a:spcPct val="150000"/>
              </a:lnSpc>
            </a:pPr>
            <a:r>
              <a:rPr lang="zh-CN" altLang="en-US"/>
              <a:t>主动</a:t>
            </a:r>
            <a:r>
              <a:rPr lang="zh-CN" altLang="en-US"/>
              <a:t>适应是一种比较高级、比较主动的适应方式。</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a:t>孟子的</a:t>
            </a:r>
            <a:r>
              <a:rPr lang="zh-CN" altLang="en-US" dirty="0"/>
              <a:t>故事</a:t>
            </a:r>
            <a:endParaRPr lang="zh-CN" altLang="en-US" dirty="0"/>
          </a:p>
        </p:txBody>
      </p:sp>
      <p:sp>
        <p:nvSpPr>
          <p:cNvPr id="2" name="内容占位符 1"/>
          <p:cNvSpPr/>
          <p:nvPr>
            <p:ph idx="1"/>
          </p:nvPr>
        </p:nvSpPr>
        <p:spPr>
          <a:xfrm>
            <a:off x="473710" y="1730375"/>
            <a:ext cx="11501120" cy="4784725"/>
          </a:xfrm>
        </p:spPr>
        <p:txBody>
          <a:bodyPr>
            <a:noAutofit/>
          </a:bodyPr>
          <a:p>
            <a:pPr indent="230505" algn="l">
              <a:lnSpc>
                <a:spcPct val="120000"/>
              </a:lnSpc>
              <a:buClrTx/>
              <a:buSzTx/>
            </a:pPr>
            <a:r>
              <a:rPr lang="zh-CN" altLang="en-US" sz="2000"/>
              <a:t>孟子很小的时候，父亲就去世了，孟母依靠纺织麻布来维持艰难的生活。孟子非常聪明，看见什么就学什么，而且模仿本领特别强。</a:t>
            </a:r>
            <a:endParaRPr lang="zh-CN" altLang="en-US" sz="2000"/>
          </a:p>
          <a:p>
            <a:pPr indent="230505" fontAlgn="auto">
              <a:lnSpc>
                <a:spcPct val="120000"/>
              </a:lnSpc>
            </a:pPr>
            <a:r>
              <a:rPr lang="zh-CN" altLang="en-US" sz="2000"/>
              <a:t>起初孟子家在墓地附近，每隔几天，就会有送葬的队伍吹着喇叭经过他家门口。好奇的孟子就跟着送葬的队伍学着吹喇叭，引得一群孩子跟在他后面跑着玩儿，大家一起玩儿送葬的游戏。孟母看到孟子整天玩儿送葬游戏，赶紧就把家搬到了城里，住在屠宰场的旁边。</a:t>
            </a:r>
            <a:endParaRPr lang="zh-CN" altLang="en-US" sz="2000"/>
          </a:p>
          <a:p>
            <a:pPr indent="230505" algn="l" fontAlgn="auto">
              <a:lnSpc>
                <a:spcPct val="120000"/>
              </a:lnSpc>
              <a:buClrTx/>
              <a:buSzTx/>
            </a:pPr>
            <a:r>
              <a:rPr lang="zh-CN" altLang="en-US" sz="2000"/>
              <a:t>搬到城里后，孟子每天都到屠宰场去看杀猪，那些屠夫手脚利落，十分熟练。孟子看在眼里，记在心上。没过多久，他竟然能帮着杀猪了。孟母非常着急，把家搬到了学堂附近。</a:t>
            </a:r>
            <a:endParaRPr lang="zh-CN" altLang="en-US" sz="2000"/>
          </a:p>
          <a:p>
            <a:pPr indent="230505" algn="l" fontAlgn="auto">
              <a:lnSpc>
                <a:spcPct val="120000"/>
              </a:lnSpc>
              <a:buClrTx/>
              <a:buSzTx/>
            </a:pPr>
            <a:r>
              <a:rPr lang="zh-CN" altLang="en-US" sz="2000"/>
              <a:t>于是，每天早晨，孟子都跑到学堂外面，摇头晃脑地跟着学生们一起读书，并且变得守秩序、懂礼貌。当时，孔子的孙子正在这里当老师，他见孟子学什么都很快，而且记忆力特别好，就非常喜欢他，还让他免费进学堂读书。后来，孟子果然没有辜负孟母的期望，成为战国时期的思想家和儒家学派主要代表人物。</a:t>
            </a:r>
            <a:endParaRPr lang="zh-CN" altLang="en-US" sz="2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smtClean="0"/>
              <a:t>主动适应和被动</a:t>
            </a:r>
            <a:r>
              <a:rPr lang="zh-CN" altLang="en-US" dirty="0" smtClean="0"/>
              <a:t>适应</a:t>
            </a:r>
            <a:endParaRPr lang="zh-CN" altLang="en-US" dirty="0" smtClean="0"/>
          </a:p>
        </p:txBody>
      </p:sp>
      <p:sp>
        <p:nvSpPr>
          <p:cNvPr id="2" name="内容占位符 1"/>
          <p:cNvSpPr/>
          <p:nvPr>
            <p:ph idx="1"/>
          </p:nvPr>
        </p:nvSpPr>
        <p:spPr/>
        <p:txBody>
          <a:bodyPr>
            <a:noAutofit/>
          </a:bodyPr>
          <a:p>
            <a:pPr indent="230505" algn="l">
              <a:lnSpc>
                <a:spcPct val="120000"/>
              </a:lnSpc>
              <a:buClrTx/>
              <a:buSzTx/>
            </a:pPr>
            <a:r>
              <a:rPr lang="zh-CN" altLang="en-US" sz="2300"/>
              <a:t>英国的作家和诗人莎士比亚,他原来只不过是替人看管马匹的,剧院中的打杂工而已。但他不因身处逆境而怨天尤人,而是一有空闲便从剧院的门缝和小孔里偷看戏台上的演出,他凭着这种执着的“偷学”精神,终于使自己闻名于世。</a:t>
            </a:r>
            <a:endParaRPr lang="zh-CN" altLang="en-US" sz="2300"/>
          </a:p>
          <a:p>
            <a:pPr indent="230505" algn="l">
              <a:lnSpc>
                <a:spcPct val="120000"/>
              </a:lnSpc>
              <a:buClrTx/>
              <a:buSzTx/>
            </a:pPr>
            <a:endParaRPr lang="zh-CN" altLang="en-US" sz="2300"/>
          </a:p>
          <a:p>
            <a:pPr indent="230505" algn="l">
              <a:lnSpc>
                <a:spcPct val="120000"/>
              </a:lnSpc>
              <a:buClrTx/>
              <a:buSzTx/>
            </a:pPr>
            <a:r>
              <a:rPr lang="zh-CN" altLang="en-US" sz="2300"/>
              <a:t>思考：</a:t>
            </a:r>
            <a:endParaRPr lang="zh-CN" altLang="en-US" sz="2300"/>
          </a:p>
          <a:p>
            <a:pPr indent="230505" algn="l">
              <a:lnSpc>
                <a:spcPct val="120000"/>
              </a:lnSpc>
              <a:buClrTx/>
              <a:buSzTx/>
            </a:pPr>
            <a:r>
              <a:rPr lang="en-US" altLang="zh-CN" sz="2300"/>
              <a:t>1. </a:t>
            </a:r>
            <a:r>
              <a:rPr lang="zh-CN" altLang="en-US" sz="2300"/>
              <a:t>孟子和莎士比亚的故事分别是主动适应还是被动</a:t>
            </a:r>
            <a:r>
              <a:rPr lang="zh-CN" altLang="en-US" sz="2300"/>
              <a:t>适应？</a:t>
            </a:r>
            <a:endParaRPr lang="zh-CN" altLang="en-US" sz="2300"/>
          </a:p>
          <a:p>
            <a:pPr indent="230505" algn="l">
              <a:lnSpc>
                <a:spcPct val="120000"/>
              </a:lnSpc>
              <a:buClrTx/>
              <a:buSzTx/>
            </a:pPr>
            <a:r>
              <a:rPr lang="en-US" altLang="zh-CN" sz="2300"/>
              <a:t>2. </a:t>
            </a:r>
            <a:r>
              <a:rPr lang="zh-CN" altLang="en-US" sz="2300"/>
              <a:t>主动适应和被动适应，哪个更好</a:t>
            </a:r>
            <a:r>
              <a:rPr lang="zh-CN" altLang="en-US" sz="2300"/>
              <a:t>呢？</a:t>
            </a:r>
            <a:endParaRPr lang="zh-CN" altLang="en-US" sz="2300"/>
          </a:p>
        </p:txBody>
      </p:sp>
      <p:pic>
        <p:nvPicPr>
          <p:cNvPr id="3" name="图片 2" descr="2222"/>
          <p:cNvPicPr>
            <a:picLocks noChangeAspect="1"/>
          </p:cNvPicPr>
          <p:nvPr/>
        </p:nvPicPr>
        <p:blipFill>
          <a:blip r:embed="rId1"/>
          <a:stretch>
            <a:fillRect/>
          </a:stretch>
        </p:blipFill>
        <p:spPr>
          <a:xfrm>
            <a:off x="9309735" y="2896235"/>
            <a:ext cx="2298700" cy="3028950"/>
          </a:xfrm>
          <a:prstGeom prst="rect">
            <a:avLst/>
          </a:prstGeom>
          <a:effectLst>
            <a:softEdge rad="127000"/>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a:t>二</a:t>
            </a:r>
            <a:r>
              <a:rPr lang="zh-CN" altLang="en-US" dirty="0" smtClean="0"/>
              <a:t>、社会适应</a:t>
            </a:r>
            <a:r>
              <a:rPr lang="en-US" altLang="zh-CN" dirty="0" smtClean="0"/>
              <a:t>“</a:t>
            </a:r>
            <a:r>
              <a:rPr lang="zh-CN" altLang="en-US" dirty="0" smtClean="0"/>
              <a:t>四格象限</a:t>
            </a:r>
            <a:r>
              <a:rPr lang="en-US" altLang="zh-CN" dirty="0" smtClean="0"/>
              <a:t>”</a:t>
            </a:r>
            <a:r>
              <a:rPr lang="zh-CN" altLang="en-US" dirty="0" smtClean="0"/>
              <a:t>模型</a:t>
            </a:r>
            <a:endParaRPr lang="zh-CN" altLang="en-US" dirty="0" smtClean="0"/>
          </a:p>
        </p:txBody>
      </p:sp>
      <p:sp>
        <p:nvSpPr>
          <p:cNvPr id="2" name="内容占位符 1"/>
          <p:cNvSpPr/>
          <p:nvPr>
            <p:ph idx="1"/>
          </p:nvPr>
        </p:nvSpPr>
        <p:spPr>
          <a:xfrm>
            <a:off x="346075" y="1456055"/>
            <a:ext cx="12122785" cy="4589145"/>
          </a:xfrm>
        </p:spPr>
        <p:txBody>
          <a:bodyPr>
            <a:noAutofit/>
          </a:bodyPr>
          <a:p>
            <a:pPr marL="685800" indent="-457200" algn="l">
              <a:lnSpc>
                <a:spcPct val="120000"/>
              </a:lnSpc>
              <a:buClrTx/>
              <a:buSzTx/>
            </a:pPr>
            <a:r>
              <a:rPr lang="zh-CN" altLang="en-US"/>
              <a:t>根据“认知——行为”、“个人——社会”，将人的适应划分为“个人—认知”、“个人—行为”、“社会—认知”、“社会—行为”四格象限。</a:t>
            </a:r>
            <a:endParaRPr lang="zh-CN" altLang="en-US"/>
          </a:p>
          <a:p>
            <a:pPr marL="685800" indent="-457200" algn="l">
              <a:lnSpc>
                <a:spcPct val="120000"/>
              </a:lnSpc>
              <a:buClrTx/>
              <a:buSzTx/>
            </a:pPr>
            <a:r>
              <a:rPr lang="zh-CN" altLang="en-US"/>
              <a:t>每个象限中的指标或要素按照对角线呈放射状分布，越靠近中心则社会适应越好，反之则表现为适应不良。</a:t>
            </a:r>
            <a:endParaRPr lang="zh-CN" altLang="en-US"/>
          </a:p>
        </p:txBody>
      </p:sp>
      <p:pic>
        <p:nvPicPr>
          <p:cNvPr id="7" name="图片 2" descr="0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509510" y="3849370"/>
            <a:ext cx="4347210" cy="337566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a:t>三</a:t>
            </a:r>
            <a:r>
              <a:rPr lang="zh-CN" altLang="en-US" dirty="0" smtClean="0"/>
              <a:t>、大学适应的四个</a:t>
            </a:r>
            <a:r>
              <a:rPr lang="zh-CN" altLang="en-US" dirty="0" smtClean="0"/>
              <a:t>阶段</a:t>
            </a:r>
            <a:endParaRPr lang="zh-CN" altLang="en-US" dirty="0" smtClean="0"/>
          </a:p>
        </p:txBody>
      </p:sp>
      <p:sp>
        <p:nvSpPr>
          <p:cNvPr id="2" name="内容占位符 1"/>
          <p:cNvSpPr/>
          <p:nvPr>
            <p:ph idx="1"/>
          </p:nvPr>
        </p:nvSpPr>
        <p:spPr/>
        <p:txBody>
          <a:bodyPr>
            <a:noAutofit/>
          </a:bodyPr>
          <a:p>
            <a:pPr indent="0" algn="l">
              <a:lnSpc>
                <a:spcPct val="120000"/>
              </a:lnSpc>
              <a:buClrTx/>
              <a:buSzTx/>
              <a:buNone/>
            </a:pPr>
            <a:r>
              <a:rPr lang="zh-CN" altLang="en-US"/>
              <a:t>大学新生从入校到适应大学生活快则需要1至3个月的时间，慢则可能需要一个学期甚至更长的时间。适应过程可以分为以下四个阶段：</a:t>
            </a:r>
            <a:endParaRPr lang="zh-CN" altLang="en-US"/>
          </a:p>
          <a:p>
            <a:pPr indent="0" algn="l">
              <a:lnSpc>
                <a:spcPct val="120000"/>
              </a:lnSpc>
              <a:buClrTx/>
              <a:buSzTx/>
              <a:buNone/>
            </a:pPr>
            <a:r>
              <a:rPr lang="zh-CN" altLang="en-US"/>
              <a:t>（一）兴奋期</a:t>
            </a:r>
            <a:endParaRPr lang="zh-CN" altLang="en-US"/>
          </a:p>
          <a:p>
            <a:pPr indent="0" algn="l">
              <a:lnSpc>
                <a:spcPct val="120000"/>
              </a:lnSpc>
              <a:buClrTx/>
              <a:buSzTx/>
              <a:buNone/>
            </a:pPr>
            <a:r>
              <a:rPr lang="zh-CN" altLang="en-US"/>
              <a:t>（</a:t>
            </a:r>
            <a:r>
              <a:rPr lang="zh-CN" altLang="en-US"/>
              <a:t>二）危机期</a:t>
            </a:r>
            <a:endParaRPr lang="zh-CN" altLang="en-US"/>
          </a:p>
          <a:p>
            <a:pPr indent="0" algn="l">
              <a:lnSpc>
                <a:spcPct val="120000"/>
              </a:lnSpc>
              <a:buClrTx/>
              <a:buSzTx/>
              <a:buNone/>
            </a:pPr>
            <a:r>
              <a:rPr lang="zh-CN" altLang="en-US">
                <a:sym typeface="+mn-ea"/>
              </a:rPr>
              <a:t>（三）修复期</a:t>
            </a:r>
            <a:endParaRPr lang="zh-CN" altLang="en-US">
              <a:sym typeface="+mn-ea"/>
            </a:endParaRPr>
          </a:p>
          <a:p>
            <a:pPr indent="0" algn="l">
              <a:lnSpc>
                <a:spcPct val="120000"/>
              </a:lnSpc>
              <a:buClrTx/>
              <a:buSzTx/>
              <a:buNone/>
            </a:pPr>
            <a:r>
              <a:rPr lang="zh-CN" altLang="en-US">
                <a:sym typeface="+mn-ea"/>
              </a:rPr>
              <a:t>（四）稳定期</a:t>
            </a:r>
            <a:endParaRPr lang="zh-CN" altLang="en-US"/>
          </a:p>
          <a:p>
            <a:pPr indent="0" algn="l">
              <a:lnSpc>
                <a:spcPct val="120000"/>
              </a:lnSpc>
              <a:buClrTx/>
              <a:buSzTx/>
              <a:buNone/>
            </a:pPr>
            <a:endParaRPr lang="zh-CN" altLang="en-US"/>
          </a:p>
          <a:p>
            <a:pPr indent="0" algn="l">
              <a:lnSpc>
                <a:spcPct val="120000"/>
              </a:lnSpc>
              <a:buClrTx/>
              <a:buSzTx/>
              <a:buNone/>
            </a:pP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64465" y="1456055"/>
            <a:ext cx="859790" cy="3766185"/>
          </a:xfrm>
          <a:prstGeom prst="rect">
            <a:avLst/>
          </a:prstGeom>
          <a:noFill/>
        </p:spPr>
        <p:txBody>
          <a:bodyPr vert="eaVert" wrap="square" rtlCol="0">
            <a:spAutoFit/>
          </a:bodyPr>
          <a:p>
            <a:r>
              <a:rPr lang="zh-CN" altLang="en-US" sz="4400" b="1"/>
              <a:t>习近平语录</a:t>
            </a:r>
            <a:endParaRPr lang="zh-CN" altLang="en-US" sz="4400" b="1"/>
          </a:p>
        </p:txBody>
      </p:sp>
      <p:pic>
        <p:nvPicPr>
          <p:cNvPr id="9" name="图片 8" descr="323"/>
          <p:cNvPicPr>
            <a:picLocks noChangeAspect="1"/>
          </p:cNvPicPr>
          <p:nvPr/>
        </p:nvPicPr>
        <p:blipFill>
          <a:blip r:embed="rId1"/>
          <a:stretch>
            <a:fillRect/>
          </a:stretch>
        </p:blipFill>
        <p:spPr>
          <a:xfrm>
            <a:off x="1388745" y="87630"/>
            <a:ext cx="4069715" cy="6896735"/>
          </a:xfrm>
          <a:prstGeom prst="rect">
            <a:avLst/>
          </a:prstGeom>
          <a:effectLst>
            <a:softEdge rad="63500"/>
          </a:effectLst>
        </p:spPr>
      </p:pic>
      <p:pic>
        <p:nvPicPr>
          <p:cNvPr id="10" name="图片 9" descr="222"/>
          <p:cNvPicPr>
            <a:picLocks noChangeAspect="1"/>
          </p:cNvPicPr>
          <p:nvPr/>
        </p:nvPicPr>
        <p:blipFill>
          <a:blip r:embed="rId2"/>
          <a:stretch>
            <a:fillRect/>
          </a:stretch>
        </p:blipFill>
        <p:spPr>
          <a:xfrm>
            <a:off x="5755640" y="87630"/>
            <a:ext cx="4043680" cy="6894195"/>
          </a:xfrm>
          <a:prstGeom prst="rect">
            <a:avLst/>
          </a:prstGeom>
          <a:effectLst>
            <a:softEdge rad="6350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四、大学生活适应的影响因素</a:t>
            </a:r>
            <a:endParaRPr lang="zh-CN" altLang="en-US">
              <a:sym typeface="+mn-ea"/>
            </a:endParaRPr>
          </a:p>
        </p:txBody>
      </p:sp>
      <p:sp>
        <p:nvSpPr>
          <p:cNvPr id="3" name="内容占位符 2"/>
          <p:cNvSpPr>
            <a:spLocks noGrp="1"/>
          </p:cNvSpPr>
          <p:nvPr>
            <p:ph idx="1"/>
          </p:nvPr>
        </p:nvSpPr>
        <p:spPr/>
        <p:txBody>
          <a:bodyPr>
            <a:normAutofit/>
          </a:bodyPr>
          <a:p>
            <a:pPr marL="0" indent="0">
              <a:lnSpc>
                <a:spcPct val="150000"/>
              </a:lnSpc>
              <a:buNone/>
            </a:pPr>
            <a:r>
              <a:rPr lang="zh-CN" altLang="en-US"/>
              <a:t>（一）内部因素</a:t>
            </a:r>
            <a:endParaRPr lang="zh-CN" altLang="en-US"/>
          </a:p>
          <a:p>
            <a:pPr marL="0" indent="0">
              <a:lnSpc>
                <a:spcPct val="150000"/>
              </a:lnSpc>
              <a:buNone/>
            </a:pPr>
            <a:r>
              <a:rPr lang="zh-CN" altLang="en-US"/>
              <a:t>1.人格因素</a:t>
            </a:r>
            <a:endParaRPr lang="zh-CN" altLang="en-US"/>
          </a:p>
          <a:p>
            <a:pPr marL="0" indent="0">
              <a:lnSpc>
                <a:spcPct val="150000"/>
              </a:lnSpc>
              <a:buNone/>
            </a:pPr>
            <a:r>
              <a:rPr lang="zh-CN" altLang="en-US"/>
              <a:t>2.自我价值感</a:t>
            </a:r>
            <a:endParaRPr lang="zh-CN" altLang="en-US"/>
          </a:p>
          <a:p>
            <a:pPr marL="0" indent="0">
              <a:lnSpc>
                <a:spcPct val="150000"/>
              </a:lnSpc>
              <a:buNone/>
            </a:pPr>
            <a:r>
              <a:rPr lang="zh-CN" altLang="en-US"/>
              <a:t>3.情绪调控能力</a:t>
            </a:r>
            <a:endParaRPr lang="zh-CN" altLang="en-US"/>
          </a:p>
          <a:p>
            <a:pPr marL="0" indent="0">
              <a:lnSpc>
                <a:spcPct val="150000"/>
              </a:lnSpc>
              <a:buNone/>
            </a:pPr>
            <a:r>
              <a:rPr lang="zh-CN" altLang="en-US"/>
              <a:t>4.应对方式</a:t>
            </a:r>
            <a:endParaRPr lang="zh-CN" altLang="en-US"/>
          </a:p>
          <a:p>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（二）外部因素</a:t>
            </a:r>
            <a:endParaRPr lang="zh-CN" altLang="en-US">
              <a:sym typeface="+mn-ea"/>
            </a:endParaRPr>
          </a:p>
        </p:txBody>
      </p:sp>
      <p:sp>
        <p:nvSpPr>
          <p:cNvPr id="3" name="内容占位符 2"/>
          <p:cNvSpPr>
            <a:spLocks noGrp="1"/>
          </p:cNvSpPr>
          <p:nvPr>
            <p:ph idx="1"/>
          </p:nvPr>
        </p:nvSpPr>
        <p:spPr>
          <a:xfrm>
            <a:off x="524510" y="1311910"/>
            <a:ext cx="12146280" cy="5904230"/>
          </a:xfrm>
        </p:spPr>
        <p:txBody>
          <a:bodyPr>
            <a:noAutofit/>
          </a:bodyPr>
          <a:p>
            <a:pPr marL="0" indent="0">
              <a:lnSpc>
                <a:spcPct val="120000"/>
              </a:lnSpc>
              <a:spcAft>
                <a:spcPts val="0"/>
              </a:spcAft>
              <a:buNone/>
            </a:pPr>
            <a:r>
              <a:rPr lang="zh-CN" altLang="en-US" sz="2400"/>
              <a:t>1.家庭背景</a:t>
            </a:r>
            <a:endParaRPr lang="zh-CN" altLang="en-US" sz="2400"/>
          </a:p>
          <a:p>
            <a:pPr marL="0" indent="0">
              <a:lnSpc>
                <a:spcPct val="120000"/>
              </a:lnSpc>
              <a:spcAft>
                <a:spcPts val="0"/>
              </a:spcAft>
              <a:buNone/>
            </a:pPr>
            <a:r>
              <a:rPr lang="en-US" altLang="zh-CN" sz="2400"/>
              <a:t>      </a:t>
            </a:r>
            <a:r>
              <a:rPr lang="zh-CN" altLang="en-US" sz="2400"/>
              <a:t>本科及以上学历的父亲，其子女在人际适应与自我适应方面表现更佳；父母关系很好的大学新生适应水平显著高于其他大学新生。</a:t>
            </a:r>
            <a:endParaRPr lang="zh-CN" altLang="en-US" sz="2400"/>
          </a:p>
          <a:p>
            <a:pPr marL="0" indent="0">
              <a:lnSpc>
                <a:spcPct val="120000"/>
              </a:lnSpc>
              <a:spcAft>
                <a:spcPts val="0"/>
              </a:spcAft>
              <a:buNone/>
            </a:pPr>
            <a:r>
              <a:rPr lang="zh-CN" altLang="en-US" sz="2400"/>
              <a:t>2.社会支持</a:t>
            </a:r>
            <a:endParaRPr lang="zh-CN" altLang="en-US" sz="2400"/>
          </a:p>
          <a:p>
            <a:pPr marL="0" indent="0">
              <a:lnSpc>
                <a:spcPct val="120000"/>
              </a:lnSpc>
              <a:spcAft>
                <a:spcPts val="0"/>
              </a:spcAft>
              <a:buNone/>
            </a:pPr>
            <a:r>
              <a:rPr lang="en-US" altLang="zh-CN" sz="2400"/>
              <a:t>      </a:t>
            </a:r>
            <a:r>
              <a:rPr lang="zh-CN" altLang="en-US" sz="2400"/>
              <a:t>来自他人的引导协助和心理情感支持，可以帮助个体免受压力事件的不良影响，还可以在日常生活中对个体的身体和精神健康产生增益作用。</a:t>
            </a:r>
            <a:endParaRPr lang="zh-CN" altLang="en-US" sz="2400"/>
          </a:p>
          <a:p>
            <a:pPr marL="0" indent="0">
              <a:lnSpc>
                <a:spcPct val="120000"/>
              </a:lnSpc>
              <a:spcAft>
                <a:spcPts val="0"/>
              </a:spcAft>
              <a:buNone/>
            </a:pPr>
            <a:r>
              <a:rPr lang="zh-CN" altLang="en-US" sz="2400"/>
              <a:t>3.网络使用</a:t>
            </a:r>
            <a:endParaRPr lang="zh-CN" altLang="en-US" sz="2400"/>
          </a:p>
          <a:p>
            <a:pPr marL="0" indent="0">
              <a:lnSpc>
                <a:spcPct val="120000"/>
              </a:lnSpc>
              <a:spcAft>
                <a:spcPts val="0"/>
              </a:spcAft>
              <a:buNone/>
            </a:pPr>
            <a:r>
              <a:rPr lang="en-US" altLang="zh-CN" sz="2400"/>
              <a:t>      </a:t>
            </a:r>
            <a:r>
              <a:rPr lang="zh-CN" altLang="en-US" sz="2400"/>
              <a:t>频繁上网者更孤独，不利于大学生社会技能的培养。网络为大学生的学习、生活带来便利的同时，也弱化了他们的社会适应能力。</a:t>
            </a:r>
            <a:endParaRPr lang="zh-CN" altLang="en-US" sz="2400"/>
          </a:p>
          <a:p>
            <a:pPr marL="0" indent="0">
              <a:lnSpc>
                <a:spcPct val="120000"/>
              </a:lnSpc>
              <a:spcAft>
                <a:spcPts val="0"/>
              </a:spcAft>
              <a:buNone/>
            </a:pPr>
            <a:r>
              <a:rPr lang="zh-CN" altLang="en-US" sz="2400"/>
              <a:t>4.课外活动和体育运动</a:t>
            </a:r>
            <a:endParaRPr lang="zh-CN" altLang="en-US" sz="2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smtClean="0"/>
              <a:t>影响</a:t>
            </a:r>
            <a:r>
              <a:rPr lang="zh-CN" altLang="en-US" dirty="0" smtClean="0"/>
              <a:t>大学生适应能力的因素有</a:t>
            </a:r>
            <a:r>
              <a:rPr lang="zh-CN" altLang="en-US" dirty="0" smtClean="0"/>
              <a:t>哪些？</a:t>
            </a:r>
            <a:endParaRPr lang="zh-CN" altLang="en-US" dirty="0" smtClean="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p:txBody>
          <a:bodyPr/>
          <a:lstStyle/>
          <a:p>
            <a:r>
              <a:rPr lang="zh-CN" altLang="en-US" dirty="0"/>
              <a:t>五</a:t>
            </a:r>
            <a:r>
              <a:rPr lang="zh-CN" altLang="en-US" dirty="0" smtClean="0"/>
              <a:t>、新生常见的适应</a:t>
            </a:r>
            <a:r>
              <a:rPr lang="zh-CN" altLang="en-US" dirty="0" smtClean="0"/>
              <a:t>问题</a:t>
            </a:r>
            <a:endParaRPr lang="zh-CN" altLang="en-US" dirty="0" smtClean="0"/>
          </a:p>
        </p:txBody>
      </p:sp>
      <p:sp>
        <p:nvSpPr>
          <p:cNvPr id="2" name="内容占位符 1"/>
          <p:cNvSpPr/>
          <p:nvPr>
            <p:ph idx="1"/>
          </p:nvPr>
        </p:nvSpPr>
        <p:spPr/>
        <p:txBody>
          <a:bodyPr>
            <a:noAutofit/>
          </a:bodyPr>
          <a:p>
            <a:pPr indent="0" algn="l">
              <a:lnSpc>
                <a:spcPct val="120000"/>
              </a:lnSpc>
              <a:buClrTx/>
              <a:buSzTx/>
              <a:buNone/>
            </a:pPr>
            <a:r>
              <a:rPr lang="zh-CN" altLang="en-US"/>
              <a:t>（一）生活适应问题</a:t>
            </a:r>
            <a:endParaRPr lang="zh-CN" altLang="en-US"/>
          </a:p>
          <a:p>
            <a:pPr indent="0" algn="l">
              <a:lnSpc>
                <a:spcPct val="120000"/>
              </a:lnSpc>
              <a:buClrTx/>
              <a:buSzTx/>
              <a:buNone/>
            </a:pPr>
            <a:r>
              <a:rPr lang="zh-CN" altLang="en-US">
                <a:sym typeface="+mn-ea"/>
              </a:rPr>
              <a:t>（二）人际适应问题</a:t>
            </a:r>
            <a:endParaRPr lang="zh-CN" altLang="en-US">
              <a:sym typeface="+mn-ea"/>
            </a:endParaRPr>
          </a:p>
          <a:p>
            <a:pPr indent="0" algn="l">
              <a:lnSpc>
                <a:spcPct val="120000"/>
              </a:lnSpc>
              <a:buClrTx/>
              <a:buSzTx/>
              <a:buNone/>
            </a:pPr>
            <a:r>
              <a:rPr lang="zh-CN" altLang="en-US">
                <a:sym typeface="+mn-ea"/>
              </a:rPr>
              <a:t>（三）学习适应问题</a:t>
            </a:r>
            <a:endParaRPr lang="zh-CN" altLang="en-US">
              <a:sym typeface="+mn-ea"/>
            </a:endParaRPr>
          </a:p>
          <a:p>
            <a:pPr indent="0" algn="l">
              <a:lnSpc>
                <a:spcPct val="120000"/>
              </a:lnSpc>
              <a:buClrTx/>
              <a:buSzTx/>
              <a:buNone/>
            </a:pPr>
            <a:r>
              <a:rPr lang="zh-CN" altLang="en-US">
                <a:sym typeface="+mn-ea"/>
              </a:rPr>
              <a:t>（四）社会比较问题</a:t>
            </a:r>
            <a:endParaRPr lang="zh-CN" altLang="en-US"/>
          </a:p>
          <a:p>
            <a:pPr indent="0" algn="l">
              <a:lnSpc>
                <a:spcPct val="120000"/>
              </a:lnSpc>
              <a:buClrTx/>
              <a:buSzTx/>
              <a:buNone/>
            </a:pPr>
            <a:endParaRPr lang="zh-CN" altLang="en-US"/>
          </a:p>
          <a:p>
            <a:pPr indent="0" algn="l">
              <a:lnSpc>
                <a:spcPct val="120000"/>
              </a:lnSpc>
              <a:buClrTx/>
              <a:buSzTx/>
              <a:buNone/>
            </a:pPr>
            <a:endParaRPr lang="zh-CN" altLang="en-US"/>
          </a:p>
          <a:p>
            <a:pPr indent="0" algn="l">
              <a:lnSpc>
                <a:spcPct val="120000"/>
              </a:lnSpc>
              <a:buClrTx/>
              <a:buSzTx/>
              <a:buNone/>
            </a:pPr>
            <a:endParaRPr lang="zh-CN" altLang="en-US"/>
          </a:p>
          <a:p>
            <a:pPr indent="0" algn="l">
              <a:lnSpc>
                <a:spcPct val="120000"/>
              </a:lnSpc>
              <a:buClrTx/>
              <a:buSzTx/>
              <a:buNone/>
            </a:pP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0" y="2401879"/>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634220" y="2992447"/>
            <a:ext cx="7483787" cy="830580"/>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积极适应大学生活</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5260" y="1456055"/>
            <a:ext cx="12515850" cy="4998720"/>
          </a:xfrm>
        </p:spPr>
        <p:txBody>
          <a:bodyPr>
            <a:noAutofit/>
          </a:bodyPr>
          <a:lstStyle/>
          <a:p>
            <a:pPr indent="0" fontAlgn="auto">
              <a:lnSpc>
                <a:spcPct val="120000"/>
              </a:lnSpc>
              <a:buNone/>
            </a:pPr>
            <a:r>
              <a:rPr lang="en-US" altLang="zh-CN" sz="2000" dirty="0" smtClean="0"/>
              <a:t>      </a:t>
            </a:r>
            <a:r>
              <a:rPr lang="zh-CN" altLang="en-US" sz="2400" dirty="0" smtClean="0"/>
              <a:t>地处赤道附近的尼日利亚特内雷地区是一个沙漠，寸草难生。那里的气候条件非常恶劣，终年干旱，日夜温差极大。天气状况也很难预测，也许几分钟前还是骄阳似火，转眼间就会狂风暴雨，有时还会有冰雹和沙尘暴。</a:t>
            </a:r>
            <a:endParaRPr lang="zh-CN" altLang="en-US" sz="2400" dirty="0" smtClean="0"/>
          </a:p>
          <a:p>
            <a:pPr indent="0" fontAlgn="auto">
              <a:lnSpc>
                <a:spcPct val="120000"/>
              </a:lnSpc>
              <a:buNone/>
            </a:pPr>
            <a:r>
              <a:rPr lang="en-US" altLang="zh-CN" sz="2400" dirty="0" smtClean="0"/>
              <a:t>      </a:t>
            </a:r>
            <a:r>
              <a:rPr lang="zh-CN" altLang="en-US" sz="2400" dirty="0" smtClean="0"/>
              <a:t>当人们看到矗立在这片沙漠里的一棵金合欢树时，都不敢相信自己的眼睛。这里连草都难以生存下来，更何况是一棵金合欢树呢？</a:t>
            </a:r>
            <a:endParaRPr lang="zh-CN" altLang="en-US" sz="2400" dirty="0" smtClean="0"/>
          </a:p>
          <a:p>
            <a:pPr indent="0" fontAlgn="auto">
              <a:lnSpc>
                <a:spcPct val="120000"/>
              </a:lnSpc>
              <a:buNone/>
            </a:pPr>
            <a:r>
              <a:rPr lang="en-US" altLang="zh-CN" sz="2400" dirty="0" smtClean="0"/>
              <a:t>       </a:t>
            </a:r>
            <a:r>
              <a:rPr lang="zh-CN" altLang="en-US" sz="2400" dirty="0" smtClean="0"/>
              <a:t>但是这棵金合欢树却是真实存在的。虽然它的主干已经弯曲，枝干上满是冰雹撞击的伤痕，但它的枝头上长有少许绿叶，年年生枝发芽，以此向人们昭示自己强大的生命力。更令人吃惊的是，这棵金合欢树已经在这片沙海扎根了1800多年。大家一致认为，这是一棵名副其实的“神树”，是大自然的一个奇迹。大家坚信，奇迹已经存在了1800多年，那么接下来的任务就是延续这个奇迹。</a:t>
            </a:r>
            <a:endParaRPr lang="zh-CN" altLang="en-US" sz="2400" dirty="0" smtClean="0"/>
          </a:p>
        </p:txBody>
      </p:sp>
      <p:sp>
        <p:nvSpPr>
          <p:cNvPr id="5" name="标题 1"/>
          <p:cNvSpPr>
            <a:spLocks noGrp="1"/>
          </p:cNvSpPr>
          <p:nvPr>
            <p:ph type="title"/>
          </p:nvPr>
        </p:nvSpPr>
        <p:spPr/>
        <p:txBody>
          <a:bodyPr/>
          <a:lstStyle/>
          <a:p>
            <a:r>
              <a:rPr lang="en-US" altLang="zh-CN" dirty="0"/>
              <a:t>【</a:t>
            </a:r>
            <a:r>
              <a:rPr lang="zh-CN" altLang="en-US" dirty="0"/>
              <a:t>案例导入</a:t>
            </a:r>
            <a:r>
              <a:rPr lang="en-US" altLang="zh-CN" dirty="0" smtClean="0"/>
              <a:t>】</a:t>
            </a:r>
            <a:r>
              <a:rPr lang="zh-CN" altLang="en-US" dirty="0" smtClean="0"/>
              <a:t>神树的</a:t>
            </a:r>
            <a:r>
              <a:rPr lang="zh-CN" altLang="en-US" dirty="0" smtClean="0"/>
              <a:t>故事</a:t>
            </a:r>
            <a:endParaRPr lang="zh-CN" alt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Autofit/>
          </a:bodyPr>
          <a:lstStyle/>
          <a:p>
            <a:pPr indent="0" fontAlgn="auto">
              <a:lnSpc>
                <a:spcPct val="120000"/>
              </a:lnSpc>
              <a:buNone/>
            </a:pPr>
            <a:r>
              <a:rPr lang="en-US" altLang="zh-CN" sz="2400" dirty="0" smtClean="0"/>
              <a:t>      </a:t>
            </a:r>
            <a:r>
              <a:rPr lang="zh-CN" altLang="en-US" sz="2400" dirty="0" smtClean="0"/>
              <a:t>但是，在经历一次汽车轻微剐蹭后，特内雷“神树”枯萎了。当雨季再次来临的时候，它再也没有长出嫩叶，直到有一天轰然倒地。</a:t>
            </a:r>
            <a:endParaRPr lang="zh-CN" altLang="en-US" sz="2400" dirty="0" smtClean="0"/>
          </a:p>
          <a:p>
            <a:pPr indent="0" fontAlgn="auto">
              <a:lnSpc>
                <a:spcPct val="120000"/>
              </a:lnSpc>
              <a:buNone/>
            </a:pPr>
            <a:r>
              <a:rPr lang="en-US" altLang="zh-CN" sz="2400" dirty="0" smtClean="0"/>
              <a:t>      </a:t>
            </a:r>
            <a:r>
              <a:rPr lang="zh-CN" altLang="en-US" sz="2400" dirty="0" smtClean="0"/>
              <a:t>人们百思不得其解，那次汽车的剐蹭还没有一次冰雹的威力大，怎么可能给“神树”致命之伤？自从特内雷“神树”出名后，每一个经过这里的车队和骆驼队都会自发地维护它，帮它修剪残枝败叶，在它的根部堆上从远方带来的肥沃泥土，并且拿出珍贵的水来浇灌它。为了帮“神树”遮挡沙漠中反复无常的风沙和冰雹，人们还用各种材料在“神树”的周围建起屏障，给予它最精心的爱护。</a:t>
            </a:r>
            <a:endParaRPr lang="zh-CN" altLang="en-US" sz="2400" dirty="0" smtClean="0"/>
          </a:p>
        </p:txBody>
      </p:sp>
      <p:sp>
        <p:nvSpPr>
          <p:cNvPr id="5" name="标题 1"/>
          <p:cNvSpPr>
            <a:spLocks noGrp="1"/>
          </p:cNvSpPr>
          <p:nvPr>
            <p:ph type="title"/>
          </p:nvPr>
        </p:nvSpPr>
        <p:spPr/>
        <p:txBody>
          <a:bodyPr/>
          <a:lstStyle/>
          <a:p>
            <a:r>
              <a:rPr lang="en-US" altLang="zh-CN" dirty="0"/>
              <a:t>【</a:t>
            </a:r>
            <a:r>
              <a:rPr lang="zh-CN" altLang="en-US" dirty="0"/>
              <a:t>案例导入</a:t>
            </a:r>
            <a:r>
              <a:rPr lang="en-US" altLang="zh-CN" dirty="0" smtClean="0"/>
              <a:t>】</a:t>
            </a:r>
            <a:r>
              <a:rPr lang="zh-CN" altLang="en-US" dirty="0" smtClean="0"/>
              <a:t>神树的</a:t>
            </a:r>
            <a:r>
              <a:rPr lang="zh-CN" altLang="en-US" dirty="0" smtClean="0"/>
              <a:t>故事</a:t>
            </a:r>
            <a:endParaRPr lang="zh-CN" alt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Autofit/>
          </a:bodyPr>
          <a:lstStyle/>
          <a:p>
            <a:pPr indent="0" fontAlgn="auto">
              <a:lnSpc>
                <a:spcPct val="120000"/>
              </a:lnSpc>
              <a:buNone/>
            </a:pPr>
            <a:r>
              <a:rPr lang="en-US" altLang="zh-CN" sz="2400" dirty="0" smtClean="0"/>
              <a:t>      </a:t>
            </a:r>
            <a:r>
              <a:rPr lang="zh-CN" altLang="en-US" sz="2400" dirty="0" smtClean="0"/>
              <a:t>然而，导致“神树”死亡的原因，其实很简单。</a:t>
            </a:r>
            <a:endParaRPr lang="zh-CN" altLang="en-US" sz="2400" dirty="0" smtClean="0"/>
          </a:p>
          <a:p>
            <a:pPr indent="0" fontAlgn="auto">
              <a:lnSpc>
                <a:spcPct val="120000"/>
              </a:lnSpc>
              <a:buNone/>
            </a:pPr>
            <a:r>
              <a:rPr lang="en-US" altLang="zh-CN" sz="2400" dirty="0" smtClean="0"/>
              <a:t>      </a:t>
            </a:r>
            <a:r>
              <a:rPr lang="zh-CN" altLang="en-US" sz="2400" dirty="0" smtClean="0"/>
              <a:t>因为枯枝败叶有人修剪，所以“神树”不再努力地长出更多的枝条；因为脚下有肥沃的泥土和水，所以“神树”的根须不再往更深的地下蔓延；因为人工的屏障挡住了风沙冰雹，所以面对伤害它变得很脆弱。</a:t>
            </a:r>
            <a:endParaRPr lang="zh-CN" altLang="en-US" sz="2400" dirty="0" smtClean="0"/>
          </a:p>
          <a:p>
            <a:pPr indent="0" fontAlgn="auto">
              <a:lnSpc>
                <a:spcPct val="120000"/>
              </a:lnSpc>
              <a:buNone/>
            </a:pPr>
            <a:r>
              <a:rPr lang="en-US" altLang="zh-CN" sz="2400" dirty="0" smtClean="0">
                <a:solidFill>
                  <a:srgbClr val="FF0000"/>
                </a:solidFill>
              </a:rPr>
              <a:t>      </a:t>
            </a:r>
            <a:r>
              <a:rPr lang="zh-CN" altLang="en-US" sz="2400" dirty="0" smtClean="0">
                <a:solidFill>
                  <a:srgbClr val="FF0000"/>
                </a:solidFill>
              </a:rPr>
              <a:t>如果说“神树”活了1800年是个奇迹，那么这个奇迹产生的原因就是适应。</a:t>
            </a:r>
            <a:r>
              <a:rPr lang="zh-CN" altLang="en-US" sz="2400" dirty="0" smtClean="0"/>
              <a:t>因为它已经适应了在恶劣环境下生长。现在，人们给予它的善意爱护，让它不再主动与恶劣环境抗争，变得连一点小小的伤害都难以承受。因此，“神树”不是死于风沙、干旱、严寒、高温等自然环境的摧残，而是死于善意的维护。</a:t>
            </a:r>
            <a:endParaRPr lang="zh-CN" altLang="en-US" sz="2400" dirty="0" smtClean="0"/>
          </a:p>
        </p:txBody>
      </p:sp>
      <p:sp>
        <p:nvSpPr>
          <p:cNvPr id="5" name="标题 1"/>
          <p:cNvSpPr>
            <a:spLocks noGrp="1"/>
          </p:cNvSpPr>
          <p:nvPr>
            <p:ph type="title"/>
          </p:nvPr>
        </p:nvSpPr>
        <p:spPr/>
        <p:txBody>
          <a:bodyPr/>
          <a:lstStyle/>
          <a:p>
            <a:r>
              <a:rPr lang="en-US" altLang="zh-CN" dirty="0"/>
              <a:t>【</a:t>
            </a:r>
            <a:r>
              <a:rPr lang="zh-CN" altLang="en-US" dirty="0"/>
              <a:t>案例导入</a:t>
            </a:r>
            <a:r>
              <a:rPr lang="en-US" altLang="zh-CN" dirty="0" smtClean="0"/>
              <a:t>】</a:t>
            </a:r>
            <a:r>
              <a:rPr lang="zh-CN" altLang="en-US" dirty="0" smtClean="0"/>
              <a:t>神树的</a:t>
            </a:r>
            <a:r>
              <a:rPr lang="zh-CN" altLang="en-US" dirty="0" smtClean="0"/>
              <a:t>故事</a:t>
            </a:r>
            <a:endParaRPr lang="zh-CN" altLang="en-US"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6104890" y="2392045"/>
            <a:ext cx="5869940" cy="1035050"/>
          </a:xfrm>
        </p:spPr>
        <p:txBody>
          <a:bodyPr/>
          <a:lstStyle/>
          <a:p>
            <a:r>
              <a:rPr lang="zh-CN" altLang="en-US" dirty="0" smtClean="0"/>
              <a:t>“神树”的故事给我们什么启发？</a:t>
            </a:r>
            <a:endParaRPr lang="zh-CN" alt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smtClean="0"/>
              <a:t>积极适应大学生活，应当尝试做到</a:t>
            </a:r>
            <a:r>
              <a:rPr lang="zh-CN" altLang="en-US" dirty="0" smtClean="0"/>
              <a:t>哪些？</a:t>
            </a:r>
            <a:endParaRPr lang="zh-CN" altLang="en-US" dirty="0" smtClean="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4135755" y="1743075"/>
            <a:ext cx="8054975" cy="4236085"/>
          </a:xfrm>
        </p:spPr>
        <p:txBody>
          <a:bodyPr>
            <a:normAutofit lnSpcReduction="20000"/>
          </a:bodyPr>
          <a:lstStyle/>
          <a:p>
            <a:pPr algn="l">
              <a:lnSpc>
                <a:spcPct val="120000"/>
              </a:lnSpc>
              <a:buClrTx/>
              <a:buSzTx/>
            </a:pPr>
            <a:r>
              <a:rPr lang="zh-CN" altLang="en-US" dirty="0"/>
              <a:t>智者顺时而谋，愚者逆时而动。</a:t>
            </a:r>
            <a:endParaRPr lang="zh-CN" altLang="en-US" dirty="0"/>
          </a:p>
          <a:p>
            <a:pPr marL="0" indent="0" algn="r">
              <a:lnSpc>
                <a:spcPct val="120000"/>
              </a:lnSpc>
              <a:buNone/>
            </a:pPr>
            <a:r>
              <a:rPr lang="zh-CN" altLang="en-US" dirty="0"/>
              <a:t>——〔汉〕朱浮</a:t>
            </a:r>
            <a:endParaRPr lang="zh-CN" altLang="en-US" dirty="0"/>
          </a:p>
          <a:p>
            <a:pPr algn="l">
              <a:lnSpc>
                <a:spcPct val="120000"/>
              </a:lnSpc>
              <a:buClrTx/>
              <a:buSzTx/>
            </a:pPr>
            <a:r>
              <a:rPr lang="zh-CN" altLang="en-US" dirty="0"/>
              <a:t>明白事理的人使自己适应世界，不明事理的人想使世界适应自己。</a:t>
            </a:r>
            <a:endParaRPr lang="zh-CN" altLang="en-US" dirty="0"/>
          </a:p>
          <a:p>
            <a:pPr marL="0" indent="0" algn="r">
              <a:lnSpc>
                <a:spcPct val="120000"/>
              </a:lnSpc>
              <a:buNone/>
            </a:pPr>
            <a:r>
              <a:rPr lang="zh-CN" altLang="en-US" dirty="0"/>
              <a:t>——〔爱尔兰〕萧伯纳</a:t>
            </a:r>
            <a:endParaRPr lang="zh-CN" altLang="en-US" dirty="0"/>
          </a:p>
          <a:p>
            <a:pPr>
              <a:lnSpc>
                <a:spcPct val="120000"/>
              </a:lnSpc>
            </a:pPr>
            <a:r>
              <a:rPr lang="zh-CN" altLang="en-US" dirty="0"/>
              <a:t>既然不能驾驭外界，就驾驭自己；如果外界不适应我，那我就去适应他们。</a:t>
            </a:r>
            <a:endParaRPr lang="zh-CN" altLang="en-US" dirty="0"/>
          </a:p>
          <a:p>
            <a:pPr marL="0" indent="0" algn="r">
              <a:lnSpc>
                <a:spcPct val="120000"/>
              </a:lnSpc>
              <a:buNone/>
            </a:pPr>
            <a:r>
              <a:rPr lang="zh-CN" altLang="en-US" dirty="0"/>
              <a:t>——〔法〕蒙田</a:t>
            </a:r>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68338" y="1599883"/>
            <a:ext cx="11090275" cy="4589462"/>
          </a:xfrm>
        </p:spPr>
        <p:txBody>
          <a:bodyPr>
            <a:normAutofit lnSpcReduction="20000"/>
          </a:bodyPr>
          <a:lstStyle/>
          <a:p>
            <a:pPr marL="0" indent="0" algn="l">
              <a:lnSpc>
                <a:spcPct val="150000"/>
              </a:lnSpc>
              <a:buClrTx/>
              <a:buSzTx/>
              <a:buNone/>
            </a:pPr>
            <a:r>
              <a:rPr lang="en-US" altLang="zh-CN" sz="2800" dirty="0" smtClean="0"/>
              <a:t>      </a:t>
            </a:r>
            <a:r>
              <a:rPr lang="zh-CN" altLang="en-US" sz="2800" dirty="0" smtClean="0"/>
              <a:t>联合国教科文组织提出了现代教育四大培养目标，即学会做事、学会求知、学会与人共处、学会生存。这也可以作为对大学生适应、发展的任务与要求。</a:t>
            </a:r>
            <a:endParaRPr lang="zh-CN" altLang="en-US" sz="2800" dirty="0" smtClean="0"/>
          </a:p>
          <a:p>
            <a:pPr marL="0" indent="0">
              <a:lnSpc>
                <a:spcPct val="150000"/>
              </a:lnSpc>
              <a:buNone/>
            </a:pPr>
            <a:r>
              <a:rPr lang="zh-CN" altLang="en-US" dirty="0" smtClean="0"/>
              <a:t>（一）</a:t>
            </a:r>
            <a:r>
              <a:rPr lang="zh-CN" altLang="en-US" dirty="0" smtClean="0">
                <a:sym typeface="+mn-ea"/>
              </a:rPr>
              <a:t>学会学习</a:t>
            </a:r>
            <a:endParaRPr lang="zh-CN" altLang="en-US" dirty="0" smtClean="0"/>
          </a:p>
          <a:p>
            <a:pPr marL="0" indent="0">
              <a:lnSpc>
                <a:spcPct val="150000"/>
              </a:lnSpc>
              <a:buNone/>
            </a:pPr>
            <a:r>
              <a:rPr lang="zh-CN" altLang="en-US" dirty="0" smtClean="0">
                <a:sym typeface="+mn-ea"/>
              </a:rPr>
              <a:t>（二）</a:t>
            </a:r>
            <a:r>
              <a:rPr lang="zh-CN" altLang="en-US" dirty="0" smtClean="0">
                <a:sym typeface="+mn-ea"/>
              </a:rPr>
              <a:t>学会做事</a:t>
            </a:r>
            <a:endParaRPr lang="zh-CN" altLang="en-US" dirty="0" smtClean="0">
              <a:sym typeface="+mn-ea"/>
            </a:endParaRPr>
          </a:p>
          <a:p>
            <a:pPr marL="0" indent="0">
              <a:lnSpc>
                <a:spcPct val="150000"/>
              </a:lnSpc>
              <a:buNone/>
            </a:pPr>
            <a:r>
              <a:rPr lang="zh-CN" altLang="en-US" dirty="0" smtClean="0">
                <a:sym typeface="+mn-ea"/>
              </a:rPr>
              <a:t>（三）</a:t>
            </a:r>
            <a:r>
              <a:rPr lang="zh-CN" altLang="en-US" dirty="0" smtClean="0">
                <a:sym typeface="+mn-ea"/>
              </a:rPr>
              <a:t>学会与人</a:t>
            </a:r>
            <a:r>
              <a:rPr lang="zh-CN" altLang="en-US" dirty="0" smtClean="0">
                <a:sym typeface="+mn-ea"/>
              </a:rPr>
              <a:t>共处</a:t>
            </a:r>
            <a:endParaRPr lang="zh-CN" altLang="en-US" dirty="0" smtClean="0">
              <a:sym typeface="+mn-ea"/>
            </a:endParaRPr>
          </a:p>
          <a:p>
            <a:pPr marL="0" indent="0">
              <a:lnSpc>
                <a:spcPct val="150000"/>
              </a:lnSpc>
              <a:buNone/>
            </a:pPr>
            <a:r>
              <a:rPr lang="zh-CN" altLang="en-US" dirty="0" smtClean="0">
                <a:sym typeface="+mn-ea"/>
              </a:rPr>
              <a:t>（四）</a:t>
            </a:r>
            <a:r>
              <a:rPr lang="zh-CN" altLang="en-US" dirty="0" smtClean="0">
                <a:sym typeface="+mn-ea"/>
              </a:rPr>
              <a:t>学会做人</a:t>
            </a:r>
            <a:endParaRPr lang="zh-CN" altLang="en-US" dirty="0" smtClean="0"/>
          </a:p>
        </p:txBody>
      </p:sp>
      <p:sp>
        <p:nvSpPr>
          <p:cNvPr id="4" name="标题 1"/>
          <p:cNvSpPr txBox="1"/>
          <p:nvPr/>
        </p:nvSpPr>
        <p:spPr>
          <a:xfrm>
            <a:off x="785773" y="401615"/>
            <a:ext cx="11090275" cy="139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一、明确大学学习任务</a:t>
            </a:r>
            <a:endPar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endParaRPr>
          </a:p>
        </p:txBody>
      </p:sp>
      <p:pic>
        <p:nvPicPr>
          <p:cNvPr id="2" name="图片 1" descr="22212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509510" y="3832225"/>
            <a:ext cx="3232150" cy="248285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4510" y="1671955"/>
            <a:ext cx="8811260" cy="4896485"/>
          </a:xfrm>
        </p:spPr>
        <p:txBody>
          <a:bodyPr>
            <a:normAutofit/>
          </a:bodyPr>
          <a:lstStyle/>
          <a:p>
            <a:pPr marL="0" indent="0">
              <a:lnSpc>
                <a:spcPct val="150000"/>
              </a:lnSpc>
              <a:buNone/>
            </a:pPr>
            <a:r>
              <a:rPr lang="en-US" altLang="zh-CN" dirty="0" smtClean="0"/>
              <a:t>      </a:t>
            </a:r>
            <a:r>
              <a:rPr lang="zh-CN" altLang="en-US" dirty="0" smtClean="0"/>
              <a:t>习惯是影响人一生的大事，年轻时候养成的好习惯，到老了也会受益。对于大学生来说，良好的习惯不仅可以让学习生活高效运转，还有益于身心健康发展。</a:t>
            </a:r>
            <a:endParaRPr lang="zh-CN" altLang="en-US" dirty="0" smtClean="0"/>
          </a:p>
          <a:p>
            <a:pPr marL="0" indent="0">
              <a:lnSpc>
                <a:spcPct val="150000"/>
              </a:lnSpc>
              <a:buNone/>
            </a:pPr>
            <a:r>
              <a:rPr lang="zh-CN" altLang="en-US" sz="2400" dirty="0" smtClean="0"/>
              <a:t>（一）坚持体育锻炼</a:t>
            </a:r>
            <a:endParaRPr lang="zh-CN" altLang="en-US" sz="2400" dirty="0" smtClean="0"/>
          </a:p>
          <a:p>
            <a:pPr marL="0" indent="0">
              <a:lnSpc>
                <a:spcPct val="150000"/>
              </a:lnSpc>
              <a:buNone/>
            </a:pPr>
            <a:r>
              <a:rPr lang="zh-CN" altLang="en-US" sz="2400" dirty="0" smtClean="0">
                <a:sym typeface="+mn-ea"/>
              </a:rPr>
              <a:t>（二）注意饮食和卫生</a:t>
            </a:r>
            <a:endParaRPr lang="zh-CN" altLang="en-US" sz="2400" dirty="0" smtClean="0">
              <a:sym typeface="+mn-ea"/>
            </a:endParaRPr>
          </a:p>
          <a:p>
            <a:pPr marL="0" indent="0">
              <a:lnSpc>
                <a:spcPct val="150000"/>
              </a:lnSpc>
              <a:buNone/>
            </a:pPr>
            <a:r>
              <a:rPr lang="zh-CN" altLang="en-US" sz="2400" dirty="0" smtClean="0">
                <a:sym typeface="+mn-ea"/>
              </a:rPr>
              <a:t>（三）养成良好作息习惯</a:t>
            </a:r>
            <a:endParaRPr lang="zh-CN" altLang="en-US" sz="2400" dirty="0" smtClean="0">
              <a:sym typeface="+mn-ea"/>
            </a:endParaRPr>
          </a:p>
          <a:p>
            <a:pPr marL="0" indent="0">
              <a:lnSpc>
                <a:spcPct val="150000"/>
              </a:lnSpc>
              <a:buNone/>
            </a:pPr>
            <a:r>
              <a:rPr lang="zh-CN" altLang="en-US" sz="2400" dirty="0" smtClean="0">
                <a:sym typeface="+mn-ea"/>
              </a:rPr>
              <a:t>（四）理性消费</a:t>
            </a:r>
            <a:endParaRPr lang="zh-CN" altLang="en-US" sz="2400" dirty="0" smtClean="0"/>
          </a:p>
          <a:p>
            <a:pPr marL="0" indent="0">
              <a:lnSpc>
                <a:spcPct val="150000"/>
              </a:lnSpc>
              <a:buNone/>
            </a:pPr>
            <a:endParaRPr lang="zh-CN" altLang="en-US" dirty="0" smtClean="0"/>
          </a:p>
          <a:p>
            <a:pPr marL="0" indent="0">
              <a:lnSpc>
                <a:spcPct val="150000"/>
              </a:lnSpc>
              <a:buNone/>
            </a:pPr>
            <a:endParaRPr lang="zh-CN" altLang="en-US" dirty="0" smtClean="0"/>
          </a:p>
          <a:p>
            <a:pPr marL="0" indent="0">
              <a:lnSpc>
                <a:spcPct val="150000"/>
              </a:lnSpc>
              <a:buNone/>
            </a:pPr>
            <a:endParaRPr lang="zh-CN" altLang="en-US" dirty="0" smtClean="0"/>
          </a:p>
          <a:p>
            <a:pPr marL="0" indent="0">
              <a:lnSpc>
                <a:spcPct val="150000"/>
              </a:lnSpc>
              <a:buNone/>
            </a:pPr>
            <a:endParaRPr lang="zh-CN" altLang="en-US" dirty="0" smtClean="0"/>
          </a:p>
        </p:txBody>
      </p:sp>
      <p:sp>
        <p:nvSpPr>
          <p:cNvPr id="4" name="标题 1"/>
          <p:cNvSpPr txBox="1"/>
          <p:nvPr/>
        </p:nvSpPr>
        <p:spPr>
          <a:xfrm>
            <a:off x="785773" y="401615"/>
            <a:ext cx="11090275" cy="139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二、培养良好的生活</a:t>
            </a: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习惯</a:t>
            </a:r>
            <a:endPar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endParaRPr>
          </a:p>
        </p:txBody>
      </p:sp>
      <p:pic>
        <p:nvPicPr>
          <p:cNvPr id="5" name="图片 4"/>
          <p:cNvPicPr/>
          <p:nvPr/>
        </p:nvPicPr>
        <p:blipFill>
          <a:blip r:embed="rId1"/>
          <a:srcRect t="6801"/>
        </p:blipFill>
        <p:spPr>
          <a:xfrm>
            <a:off x="9470390" y="1816100"/>
            <a:ext cx="3401060" cy="494919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a:lnSpc>
                <a:spcPct val="150000"/>
              </a:lnSpc>
            </a:pPr>
            <a:r>
              <a:rPr lang="zh-CN" altLang="en-US" dirty="0" smtClean="0"/>
              <a:t>不同的心态决定不同的情绪和行为表现，进而带来不同的结果。</a:t>
            </a:r>
            <a:endParaRPr lang="zh-CN" altLang="en-US" dirty="0" smtClean="0"/>
          </a:p>
          <a:p>
            <a:pPr>
              <a:lnSpc>
                <a:spcPct val="150000"/>
              </a:lnSpc>
            </a:pPr>
            <a:r>
              <a:rPr lang="zh-CN" altLang="en-US" dirty="0" smtClean="0"/>
              <a:t>大一新生要端正心态，正确看待大学学习生活方式以及环境的改变。</a:t>
            </a:r>
            <a:endParaRPr lang="zh-CN" altLang="en-US" dirty="0" smtClean="0"/>
          </a:p>
          <a:p>
            <a:pPr>
              <a:lnSpc>
                <a:spcPct val="150000"/>
              </a:lnSpc>
            </a:pPr>
            <a:r>
              <a:rPr lang="zh-CN" altLang="en-US" dirty="0" smtClean="0"/>
              <a:t>人的一生都会因为学习、工作等各种原因从一个环境换到另外一个新环境，总是会碰到许多新的起点，会看到许多跟以前不一样的人、事、物。</a:t>
            </a:r>
            <a:endParaRPr lang="zh-CN" altLang="en-US" dirty="0" smtClean="0"/>
          </a:p>
          <a:p>
            <a:pPr>
              <a:lnSpc>
                <a:spcPct val="150000"/>
              </a:lnSpc>
            </a:pPr>
            <a:r>
              <a:rPr lang="zh-CN" altLang="en-US" dirty="0" smtClean="0"/>
              <a:t>新环境并不仅仅代表陌生，也代表成长的机遇。</a:t>
            </a:r>
            <a:endParaRPr lang="zh-CN" altLang="en-US" dirty="0" smtClean="0"/>
          </a:p>
        </p:txBody>
      </p:sp>
      <p:sp>
        <p:nvSpPr>
          <p:cNvPr id="4" name="标题 1"/>
          <p:cNvSpPr txBox="1"/>
          <p:nvPr/>
        </p:nvSpPr>
        <p:spPr>
          <a:xfrm>
            <a:off x="785773" y="401615"/>
            <a:ext cx="11090275" cy="139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三、建构积极的</a:t>
            </a: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心态</a:t>
            </a:r>
            <a:endPar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endParaRPr>
          </a:p>
        </p:txBody>
      </p:sp>
      <p:pic>
        <p:nvPicPr>
          <p:cNvPr id="2" name="图片 1" descr="2222122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857740" y="15875"/>
            <a:ext cx="2018030" cy="195643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marL="0" indent="0">
              <a:lnSpc>
                <a:spcPct val="150000"/>
              </a:lnSpc>
              <a:buNone/>
            </a:pPr>
            <a:r>
              <a:rPr lang="en-US" altLang="zh-CN" dirty="0" smtClean="0"/>
              <a:t>       </a:t>
            </a:r>
            <a:r>
              <a:rPr lang="zh-CN" altLang="en-US" dirty="0" smtClean="0"/>
              <a:t>在大学，除了学习，学生工作、社团活动、志愿者服务、专业实习实训、各种类型的文娱活动比赛等也是大学生活很重要的组成部分。</a:t>
            </a:r>
            <a:endParaRPr lang="zh-CN" altLang="en-US" dirty="0" smtClean="0"/>
          </a:p>
        </p:txBody>
      </p:sp>
      <p:sp>
        <p:nvSpPr>
          <p:cNvPr id="4" name="标题 1"/>
          <p:cNvSpPr txBox="1"/>
          <p:nvPr/>
        </p:nvSpPr>
        <p:spPr>
          <a:xfrm>
            <a:off x="785773" y="401615"/>
            <a:ext cx="11090275" cy="139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四、积极参与</a:t>
            </a: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实践</a:t>
            </a:r>
            <a:endPar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endParaRPr>
          </a:p>
        </p:txBody>
      </p:sp>
      <p:pic>
        <p:nvPicPr>
          <p:cNvPr id="2" name="图片 1" descr="22112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598025" y="3328670"/>
            <a:ext cx="2896870" cy="273812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pPr>
              <a:lnSpc>
                <a:spcPct val="150000"/>
              </a:lnSpc>
            </a:pPr>
            <a:r>
              <a:rPr lang="zh-CN" altLang="en-US" dirty="0" smtClean="0"/>
              <a:t>生活在群体之中，向他人求助是常见的事情，也是合情合理地获取资源、解决问题的一种方式。</a:t>
            </a:r>
            <a:endParaRPr lang="zh-CN" altLang="en-US" dirty="0" smtClean="0"/>
          </a:p>
          <a:p>
            <a:pPr>
              <a:lnSpc>
                <a:spcPct val="150000"/>
              </a:lnSpc>
            </a:pPr>
            <a:r>
              <a:rPr lang="zh-CN" altLang="en-US" dirty="0" smtClean="0"/>
              <a:t>求助他人并不丢人，也不意味着自己无能，反而是一种成长的经历。</a:t>
            </a:r>
            <a:endParaRPr lang="zh-CN" altLang="en-US" dirty="0" smtClean="0"/>
          </a:p>
          <a:p>
            <a:pPr>
              <a:lnSpc>
                <a:spcPct val="150000"/>
              </a:lnSpc>
            </a:pPr>
            <a:r>
              <a:rPr lang="zh-CN" altLang="en-US" dirty="0" smtClean="0"/>
              <a:t>帮助不一定是物质上或关系上的实质性帮助，也可以是一个让你豁然开朗的建议，或者是一句令你温暖的安慰，又或者是一次让你获得前行勇气的倾听和陪伴。</a:t>
            </a:r>
            <a:endParaRPr lang="zh-CN" altLang="en-US" dirty="0" smtClean="0"/>
          </a:p>
        </p:txBody>
      </p:sp>
      <p:sp>
        <p:nvSpPr>
          <p:cNvPr id="4" name="标题 1"/>
          <p:cNvSpPr txBox="1"/>
          <p:nvPr/>
        </p:nvSpPr>
        <p:spPr>
          <a:xfrm>
            <a:off x="785773" y="401615"/>
            <a:ext cx="11090275" cy="139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五、学会有效</a:t>
            </a:r>
            <a:r>
              <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rPr>
              <a:t>求助</a:t>
            </a:r>
            <a:endParaRPr kumimoji="0" lang="zh-CN" altLang="en-US" sz="4400" b="0" i="0" u="none" strike="noStrike" kern="1200" cap="none" spc="0" normalizeH="0" baseline="0" noProof="0" dirty="0" smtClean="0">
              <a:ln>
                <a:noFill/>
              </a:ln>
              <a:solidFill>
                <a:schemeClr val="tx1"/>
              </a:solidFill>
              <a:effectLst/>
              <a:uLnTx/>
              <a:uFillTx/>
              <a:latin typeface="华文中宋" panose="02010600040101010101" pitchFamily="2" charset="-122"/>
              <a:ea typeface="华文中宋" panose="02010600040101010101" pitchFamily="2" charset="-122"/>
              <a:cs typeface="+mj-cs"/>
            </a:endParaRPr>
          </a:p>
        </p:txBody>
      </p:sp>
      <p:pic>
        <p:nvPicPr>
          <p:cNvPr id="2" name="图片 1" descr="11111"/>
          <p:cNvPicPr>
            <a:picLocks noChangeAspect="1"/>
          </p:cNvPicPr>
          <p:nvPr/>
        </p:nvPicPr>
        <p:blipFill>
          <a:blip r:embed="rId1">
            <a:clrChange>
              <a:clrFrom>
                <a:srgbClr val="FEFEFE">
                  <a:alpha val="100000"/>
                </a:srgbClr>
              </a:clrFrom>
              <a:clrTo>
                <a:srgbClr val="FEFEFE">
                  <a:alpha val="100000"/>
                  <a:alpha val="0"/>
                </a:srgbClr>
              </a:clrTo>
            </a:clrChange>
          </a:blip>
          <a:stretch>
            <a:fillRect/>
          </a:stretch>
        </p:blipFill>
        <p:spPr>
          <a:xfrm>
            <a:off x="9309100" y="160020"/>
            <a:ext cx="1995805" cy="168846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nvPr/>
        </p:nvPicPr>
        <p:blipFill>
          <a:blip r:embed="rId1"/>
        </p:blipFill>
        <p:spPr>
          <a:xfrm>
            <a:off x="20955" y="4480560"/>
            <a:ext cx="3113405" cy="2718435"/>
          </a:xfrm>
          <a:prstGeom prst="rect">
            <a:avLst/>
          </a:prstGeom>
        </p:spPr>
      </p:pic>
      <p:sp>
        <p:nvSpPr>
          <p:cNvPr id="2" name="标题 1"/>
          <p:cNvSpPr>
            <a:spLocks noGrp="1"/>
          </p:cNvSpPr>
          <p:nvPr>
            <p:ph type="title"/>
          </p:nvPr>
        </p:nvSpPr>
        <p:spPr>
          <a:xfrm>
            <a:off x="884759" y="303957"/>
            <a:ext cx="11090275" cy="1397000"/>
          </a:xfrm>
        </p:spPr>
        <p:txBody>
          <a:bodyPr>
            <a:normAutofit/>
          </a:bodyPr>
          <a:lstStyle/>
          <a:p>
            <a:r>
              <a:rPr lang="en-US" altLang="zh-CN" dirty="0" smtClean="0"/>
              <a:t>【</a:t>
            </a:r>
            <a:r>
              <a:rPr lang="zh-CN" altLang="en-US" dirty="0" smtClean="0"/>
              <a:t>心理加油站</a:t>
            </a:r>
            <a:r>
              <a:rPr lang="en-US" altLang="zh-CN" dirty="0" smtClean="0"/>
              <a:t>】</a:t>
            </a:r>
            <a:r>
              <a:rPr lang="zh-CN" altLang="en-US" dirty="0" smtClean="0"/>
              <a:t>过好大学生活的三个</a:t>
            </a:r>
            <a:r>
              <a:rPr lang="zh-CN" altLang="en-US" dirty="0" smtClean="0"/>
              <a:t>诀窍</a:t>
            </a:r>
            <a:endParaRPr lang="zh-CN" altLang="en-US" dirty="0" smtClean="0"/>
          </a:p>
        </p:txBody>
      </p:sp>
      <p:sp>
        <p:nvSpPr>
          <p:cNvPr id="3" name="内容占位符 2"/>
          <p:cNvSpPr>
            <a:spLocks noGrp="1"/>
          </p:cNvSpPr>
          <p:nvPr>
            <p:ph idx="1"/>
          </p:nvPr>
        </p:nvSpPr>
        <p:spPr>
          <a:xfrm>
            <a:off x="596900" y="1758950"/>
            <a:ext cx="11720195" cy="4589145"/>
          </a:xfrm>
        </p:spPr>
        <p:txBody>
          <a:bodyPr>
            <a:normAutofit lnSpcReduction="10000"/>
          </a:bodyPr>
          <a:lstStyle/>
          <a:p>
            <a:pPr>
              <a:buNone/>
            </a:pPr>
            <a:r>
              <a:rPr lang="zh-CN" altLang="en-US" sz="3600" dirty="0" smtClean="0"/>
              <a:t>1.相信自己</a:t>
            </a:r>
            <a:endParaRPr lang="zh-CN" altLang="en-US" sz="3600" dirty="0" smtClean="0"/>
          </a:p>
          <a:p>
            <a:pPr>
              <a:lnSpc>
                <a:spcPct val="150000"/>
              </a:lnSpc>
            </a:pPr>
            <a:r>
              <a:rPr lang="zh-CN" altLang="en-US" dirty="0" smtClean="0"/>
              <a:t>狮子和蚂蚁要到山那边美丽的大草原去。途中遇到悬崖，狮子犹豫了半天也不敢跳过悬崖，只好垂头丧气地回去了。而蚂蚁却顺着悬崖爬到谷底，又沿着对面的峭壁爬了上去，最终来到心慕已久的美丽大草原。</a:t>
            </a:r>
            <a:endParaRPr lang="zh-CN" altLang="en-US" dirty="0" smtClean="0"/>
          </a:p>
          <a:p>
            <a:pPr algn="l">
              <a:lnSpc>
                <a:spcPct val="150000"/>
              </a:lnSpc>
              <a:buClrTx/>
              <a:buSzTx/>
            </a:pPr>
            <a:r>
              <a:rPr lang="zh-CN" altLang="en-US" dirty="0" smtClean="0"/>
              <a:t>狮子固然强大，但也有它力所不能及的事情；蚂蚁虽然渺小，却也能发挥自身优势实现目标。</a:t>
            </a:r>
            <a:endParaRPr lang="zh-CN" altLang="en-US" dirty="0" smtClean="0"/>
          </a:p>
        </p:txBody>
      </p:sp>
      <p:pic>
        <p:nvPicPr>
          <p:cNvPr id="5" name="图片 4"/>
          <p:cNvPicPr/>
          <p:nvPr/>
        </p:nvPicPr>
        <p:blipFill>
          <a:blip r:embed="rId2"/>
        </p:blipFill>
        <p:spPr>
          <a:xfrm>
            <a:off x="9538970" y="5005070"/>
            <a:ext cx="3359785" cy="224980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759" y="591612"/>
            <a:ext cx="11090275" cy="1397000"/>
          </a:xfrm>
        </p:spPr>
        <p:txBody>
          <a:bodyPr>
            <a:normAutofit/>
          </a:bodyPr>
          <a:lstStyle/>
          <a:p>
            <a:r>
              <a:rPr lang="en-US" altLang="zh-CN" dirty="0" smtClean="0"/>
              <a:t>【</a:t>
            </a:r>
            <a:r>
              <a:rPr lang="zh-CN" altLang="en-US" dirty="0" smtClean="0"/>
              <a:t>心理加油站</a:t>
            </a:r>
            <a:r>
              <a:rPr lang="en-US" altLang="zh-CN" dirty="0" smtClean="0"/>
              <a:t>】</a:t>
            </a:r>
            <a:r>
              <a:rPr lang="zh-CN" altLang="en-US" dirty="0" smtClean="0"/>
              <a:t>过好大学生活的三个</a:t>
            </a:r>
            <a:r>
              <a:rPr lang="zh-CN" altLang="en-US" dirty="0" smtClean="0"/>
              <a:t>诀窍</a:t>
            </a:r>
            <a:endParaRPr lang="zh-CN" altLang="en-US" dirty="0" smtClean="0"/>
          </a:p>
        </p:txBody>
      </p:sp>
      <p:sp>
        <p:nvSpPr>
          <p:cNvPr id="3" name="内容占位符 2"/>
          <p:cNvSpPr>
            <a:spLocks noGrp="1"/>
          </p:cNvSpPr>
          <p:nvPr>
            <p:ph idx="1"/>
          </p:nvPr>
        </p:nvSpPr>
        <p:spPr>
          <a:xfrm>
            <a:off x="508000" y="1938020"/>
            <a:ext cx="11814175" cy="4410075"/>
          </a:xfrm>
        </p:spPr>
        <p:txBody>
          <a:bodyPr>
            <a:normAutofit lnSpcReduction="10000"/>
          </a:bodyPr>
          <a:lstStyle/>
          <a:p>
            <a:pPr>
              <a:buNone/>
            </a:pPr>
            <a:r>
              <a:rPr lang="en-US" altLang="zh-CN" sz="3600" dirty="0" smtClean="0"/>
              <a:t>2</a:t>
            </a:r>
            <a:r>
              <a:rPr lang="zh-CN" altLang="en-US" sz="3600" dirty="0" smtClean="0"/>
              <a:t>.用发展的眼光看事情</a:t>
            </a:r>
            <a:endParaRPr lang="zh-CN" altLang="en-US" sz="3600" dirty="0" smtClean="0"/>
          </a:p>
          <a:p>
            <a:pPr>
              <a:lnSpc>
                <a:spcPct val="150000"/>
              </a:lnSpc>
            </a:pPr>
            <a:r>
              <a:rPr lang="zh-CN" altLang="en-US" dirty="0" smtClean="0"/>
              <a:t>用发展的眼光看问题，是指看待事物时要有前瞻性和全局性，能够预见事物的发展趋势和变化，并做出相应的措施来应对这些变化。</a:t>
            </a:r>
            <a:endParaRPr lang="zh-CN" altLang="en-US" dirty="0" smtClean="0"/>
          </a:p>
          <a:p>
            <a:pPr>
              <a:lnSpc>
                <a:spcPct val="150000"/>
              </a:lnSpc>
            </a:pPr>
            <a:r>
              <a:rPr lang="zh-CN" altLang="en-US" dirty="0" smtClean="0"/>
              <a:t>虽然我们没有预测未来的能力，但是现在的所作所为会影响未来前进的方向，所以要用发展的眼光看事件。</a:t>
            </a:r>
            <a:endParaRPr lang="zh-CN" altLang="en-US"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3004" y="735757"/>
            <a:ext cx="11090275" cy="1397000"/>
          </a:xfrm>
        </p:spPr>
        <p:txBody>
          <a:bodyPr>
            <a:normAutofit/>
          </a:bodyPr>
          <a:lstStyle/>
          <a:p>
            <a:r>
              <a:rPr lang="en-US" altLang="zh-CN" dirty="0" smtClean="0"/>
              <a:t>【</a:t>
            </a:r>
            <a:r>
              <a:rPr lang="zh-CN" altLang="en-US" dirty="0" smtClean="0"/>
              <a:t>心理加油站</a:t>
            </a:r>
            <a:r>
              <a:rPr lang="en-US" altLang="zh-CN" dirty="0" smtClean="0"/>
              <a:t>】</a:t>
            </a:r>
            <a:r>
              <a:rPr lang="zh-CN" altLang="en-US" dirty="0" smtClean="0"/>
              <a:t>过好大学生活的三个</a:t>
            </a:r>
            <a:r>
              <a:rPr lang="zh-CN" altLang="en-US" dirty="0" smtClean="0"/>
              <a:t>诀窍</a:t>
            </a:r>
            <a:endParaRPr lang="zh-CN" altLang="en-US" dirty="0" smtClean="0"/>
          </a:p>
        </p:txBody>
      </p:sp>
      <p:sp>
        <p:nvSpPr>
          <p:cNvPr id="3" name="内容占位符 2"/>
          <p:cNvSpPr>
            <a:spLocks noGrp="1"/>
          </p:cNvSpPr>
          <p:nvPr>
            <p:ph idx="1"/>
          </p:nvPr>
        </p:nvSpPr>
        <p:spPr>
          <a:xfrm>
            <a:off x="598170" y="2093595"/>
            <a:ext cx="11886565" cy="4254500"/>
          </a:xfrm>
        </p:spPr>
        <p:txBody>
          <a:bodyPr>
            <a:normAutofit fontScale="90000"/>
          </a:bodyPr>
          <a:lstStyle/>
          <a:p>
            <a:pPr>
              <a:buNone/>
            </a:pPr>
            <a:r>
              <a:rPr lang="en-US" altLang="zh-CN" sz="3600" dirty="0" smtClean="0"/>
              <a:t>3</a:t>
            </a:r>
            <a:r>
              <a:rPr lang="zh-CN" altLang="en-US" sz="3600" dirty="0" smtClean="0"/>
              <a:t>.努力追求优秀</a:t>
            </a:r>
            <a:endParaRPr lang="zh-CN" altLang="en-US" sz="3600" dirty="0" smtClean="0"/>
          </a:p>
          <a:p>
            <a:pPr>
              <a:lnSpc>
                <a:spcPct val="150000"/>
              </a:lnSpc>
            </a:pPr>
            <a:r>
              <a:rPr lang="zh-CN" altLang="en-US" dirty="0" smtClean="0"/>
              <a:t>优秀的人往往有追求优秀的习惯。</a:t>
            </a:r>
            <a:endParaRPr lang="zh-CN" altLang="en-US" dirty="0" smtClean="0"/>
          </a:p>
          <a:p>
            <a:pPr>
              <a:lnSpc>
                <a:spcPct val="150000"/>
              </a:lnSpc>
            </a:pPr>
            <a:r>
              <a:rPr lang="zh-CN" altLang="en-US" dirty="0" smtClean="0"/>
              <a:t>要想成为一名优秀的大学生，需要有目标、有计划、有策略、有韧性并付出持续的努力。</a:t>
            </a:r>
            <a:endParaRPr lang="zh-CN" altLang="en-US" dirty="0" smtClean="0"/>
          </a:p>
          <a:p>
            <a:pPr>
              <a:lnSpc>
                <a:spcPct val="150000"/>
              </a:lnSpc>
            </a:pPr>
            <a:r>
              <a:rPr lang="zh-CN" altLang="en-US" dirty="0" smtClean="0"/>
              <a:t>不妨先找到自己的某个闪光点，然后想办法让它成长为一个闪光面，不断保持并逐渐扩大到生活中其他各个方面，最后把自己打造成为一个闪亮的个体。</a:t>
            </a:r>
            <a:endParaRPr lang="zh-CN" altLang="en-US"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489590" y="31234"/>
            <a:ext cx="2236510" cy="584775"/>
          </a:xfrm>
          <a:prstGeom prst="rect">
            <a:avLst/>
          </a:prstGeom>
        </p:spPr>
        <p:txBody>
          <a:bodyPr wrap="none">
            <a:spAutoFit/>
          </a:bodyPr>
          <a:p>
            <a:pPr lvl="0"/>
            <a:r>
              <a:rPr lang="en-US" altLang="zh-CN" sz="3200" dirty="0">
                <a:solidFill>
                  <a:prstClr val="black"/>
                </a:solidFill>
              </a:rPr>
              <a:t>【</a:t>
            </a:r>
            <a:r>
              <a:rPr lang="zh-CN" altLang="en-US" sz="3200" b="1" dirty="0">
                <a:solidFill>
                  <a:prstClr val="black"/>
                </a:solidFill>
              </a:rPr>
              <a:t>活动课</a:t>
            </a:r>
            <a:r>
              <a:rPr lang="en-US" altLang="zh-CN" sz="3200" dirty="0">
                <a:solidFill>
                  <a:prstClr val="black"/>
                </a:solidFill>
              </a:rPr>
              <a:t>】</a:t>
            </a:r>
            <a:endParaRPr lang="en-US" altLang="zh-CN" sz="3200" dirty="0">
              <a:solidFill>
                <a:prstClr val="black"/>
              </a:solidFill>
            </a:endParaRPr>
          </a:p>
        </p:txBody>
      </p:sp>
      <p:sp>
        <p:nvSpPr>
          <p:cNvPr id="7" name="矩形 6"/>
          <p:cNvSpPr/>
          <p:nvPr/>
        </p:nvSpPr>
        <p:spPr>
          <a:xfrm>
            <a:off x="-51435" y="591820"/>
            <a:ext cx="12680950" cy="5815965"/>
          </a:xfrm>
          <a:prstGeom prst="rect">
            <a:avLst/>
          </a:prstGeom>
        </p:spPr>
        <p:txBody>
          <a:bodyPr wrap="square">
            <a:spAutoFit/>
          </a:bodyPr>
          <a:p>
            <a:pPr indent="0" algn="ctr" eaLnBrk="1" latinLnBrk="0" hangingPunct="1">
              <a:lnSpc>
                <a:spcPct val="150000"/>
              </a:lnSpc>
            </a:pPr>
            <a:r>
              <a:rPr sz="3200" b="1" dirty="0" smtClean="0"/>
              <a:t>棒打“薄情人”</a:t>
            </a:r>
            <a:endParaRPr sz="3200" b="1" dirty="0" smtClean="0"/>
          </a:p>
          <a:p>
            <a:pPr marL="457200" indent="0" eaLnBrk="1" latinLnBrk="0" hangingPunct="1">
              <a:lnSpc>
                <a:spcPct val="150000"/>
              </a:lnSpc>
              <a:buAutoNum type="arabicPeriod"/>
            </a:pPr>
            <a:r>
              <a:rPr sz="2400" b="1" dirty="0" smtClean="0"/>
              <a:t>活动步骤</a:t>
            </a:r>
            <a:endParaRPr sz="2400" b="1" dirty="0" smtClean="0"/>
          </a:p>
          <a:p>
            <a:pPr marL="457200" indent="0" eaLnBrk="1" latinLnBrk="0" hangingPunct="1">
              <a:lnSpc>
                <a:spcPct val="150000"/>
              </a:lnSpc>
              <a:buAutoNum type="arabicPeriod"/>
            </a:pPr>
            <a:r>
              <a:rPr sz="2400" b="1" dirty="0" smtClean="0"/>
              <a:t>（1）分组，5至7名同学组成一个小组。</a:t>
            </a:r>
            <a:endParaRPr sz="2400" b="1" dirty="0" smtClean="0"/>
          </a:p>
          <a:p>
            <a:pPr marL="457200" indent="0" eaLnBrk="1" latinLnBrk="0" hangingPunct="1">
              <a:lnSpc>
                <a:spcPct val="150000"/>
              </a:lnSpc>
              <a:buAutoNum type="arabicPeriod"/>
            </a:pPr>
            <a:r>
              <a:rPr sz="2400" b="1" dirty="0" smtClean="0"/>
              <a:t>（2）每组制作一个用报纸做成的纸棒。</a:t>
            </a:r>
            <a:endParaRPr sz="2400" b="1" dirty="0" smtClean="0"/>
          </a:p>
          <a:p>
            <a:pPr marL="457200" indent="0" eaLnBrk="1" latinLnBrk="0" hangingPunct="1">
              <a:lnSpc>
                <a:spcPct val="150000"/>
              </a:lnSpc>
              <a:buAutoNum type="arabicPeriod"/>
            </a:pPr>
            <a:r>
              <a:rPr sz="2400" b="1" dirty="0" smtClean="0"/>
              <a:t>（3）以小组为单位，一个人持棒，出一个关于组内成员特征的问题，比如“我们小组最高的人是谁？”小组内的其他同学进行回答，回答不一致的同学就会被敲一棒。如果大家回答一致，那么持棒同学就要敲自己一棒，因为他/她“涉嫌放水”。每位同学都有一次机会担任“持棒者”的身份，提1~3个问题。所有组员都担任过“持棒者”后，游戏结束。累积被敲次数最少的组员胜利，被敲次数最多的组员会被冠以“薄情人”的称号。</a:t>
            </a:r>
            <a:endParaRPr sz="2400" b="1" dirty="0" smtClean="0"/>
          </a:p>
          <a:p>
            <a:pPr marL="457200" indent="0" eaLnBrk="1" latinLnBrk="0" hangingPunct="1">
              <a:lnSpc>
                <a:spcPct val="150000"/>
              </a:lnSpc>
              <a:buAutoNum type="arabicPeriod"/>
            </a:pPr>
            <a:r>
              <a:rPr sz="2400" b="1" dirty="0" smtClean="0"/>
              <a:t>2.活动总结和反思：通过这次活动，你有什么感受和收获？以小组为单位进行组内分享。</a:t>
            </a:r>
            <a:endParaRPr sz="2400" b="1" dirty="0" smtClean="0"/>
          </a:p>
        </p:txBody>
      </p:sp>
      <p:pic>
        <p:nvPicPr>
          <p:cNvPr id="2" name="图片 1" descr="234433"/>
          <p:cNvPicPr>
            <a:picLocks noChangeAspect="1"/>
          </p:cNvPicPr>
          <p:nvPr/>
        </p:nvPicPr>
        <p:blipFill>
          <a:blip r:embed="rId1">
            <a:clrChange>
              <a:clrFrom>
                <a:srgbClr val="F6F6F6">
                  <a:alpha val="100000"/>
                </a:srgbClr>
              </a:clrFrom>
              <a:clrTo>
                <a:srgbClr val="F6F6F6">
                  <a:alpha val="100000"/>
                  <a:alpha val="0"/>
                </a:srgbClr>
              </a:clrTo>
            </a:clrChange>
          </a:blip>
          <a:stretch>
            <a:fillRect/>
          </a:stretch>
        </p:blipFill>
        <p:spPr>
          <a:xfrm>
            <a:off x="8013700" y="615950"/>
            <a:ext cx="3161665" cy="2333625"/>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901681"/>
            <a:ext cx="8079780" cy="2030095"/>
          </a:xfrm>
          <a:prstGeom prst="rect">
            <a:avLst/>
          </a:prstGeom>
          <a:noFill/>
        </p:spPr>
        <p:txBody>
          <a:bodyPr wrap="square" rtlCol="0">
            <a:spAutoFit/>
          </a:bodyPr>
          <a:lstStyle/>
          <a:p>
            <a:pPr>
              <a:lnSpc>
                <a:spcPct val="150000"/>
              </a:lnSpc>
            </a:pPr>
            <a:r>
              <a:rPr sz="2400" b="1" dirty="0" smtClean="0"/>
              <a:t> </a:t>
            </a:r>
            <a:r>
              <a:rPr sz="2800" b="1" dirty="0" smtClean="0"/>
              <a:t>以小组为单位，用访谈法收集班上同学在适应大学生活过程中遇到的困扰及解决方法，并写作一篇调查报告。</a:t>
            </a:r>
            <a:endParaRPr sz="2800" b="1" dirty="0" smtClean="0"/>
          </a:p>
        </p:txBody>
      </p:sp>
      <p:sp>
        <p:nvSpPr>
          <p:cNvPr id="9" name="文本框 8"/>
          <p:cNvSpPr txBox="1"/>
          <p:nvPr/>
        </p:nvSpPr>
        <p:spPr>
          <a:xfrm>
            <a:off x="4413152" y="148432"/>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7" grpId="0" bldLvl="0" animBg="1"/>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784600"/>
          </a:xfrm>
          <a:prstGeom prst="rect">
            <a:avLst/>
          </a:prstGeom>
          <a:noFill/>
        </p:spPr>
        <p:txBody>
          <a:bodyPr wrap="square" rtlCol="0">
            <a:spAutoFit/>
          </a:bodyPr>
          <a:lstStyle/>
          <a:p>
            <a:pPr eaLnBrk="1" latinLnBrk="0" hangingPunct="1">
              <a:lnSpc>
                <a:spcPct val="150000"/>
              </a:lnSpc>
            </a:pPr>
            <a:r>
              <a:rPr lang="en-US" sz="3200" dirty="0" smtClean="0">
                <a:solidFill>
                  <a:schemeClr val="bg1"/>
                </a:solidFill>
                <a:latin typeface="华文中宋" panose="02010600040101010101" pitchFamily="2" charset="-122"/>
                <a:ea typeface="华文中宋" panose="02010600040101010101" pitchFamily="2" charset="-122"/>
              </a:rPr>
              <a:t>1. </a:t>
            </a:r>
            <a:r>
              <a:rPr lang="zh-CN" altLang="en-US" sz="3200" dirty="0" smtClean="0">
                <a:solidFill>
                  <a:schemeClr val="bg1"/>
                </a:solidFill>
                <a:latin typeface="华文中宋" panose="02010600040101010101" pitchFamily="2" charset="-122"/>
                <a:ea typeface="华文中宋" panose="02010600040101010101" pitchFamily="2" charset="-122"/>
              </a:rPr>
              <a:t>了解大学与中学的不同和大学的特点，明确大学的学习重点；</a:t>
            </a:r>
            <a:endParaRPr lang="zh-CN" altLang="en-US" sz="3200" dirty="0" smtClean="0">
              <a:solidFill>
                <a:schemeClr val="bg1"/>
              </a:solidFill>
              <a:latin typeface="华文中宋" panose="02010600040101010101" pitchFamily="2" charset="-122"/>
              <a:ea typeface="华文中宋" panose="02010600040101010101" pitchFamily="2" charset="-122"/>
            </a:endParaRPr>
          </a:p>
          <a:p>
            <a:pPr eaLnBrk="1" latinLnBrk="0" hangingPunct="1">
              <a:lnSpc>
                <a:spcPct val="150000"/>
              </a:lnSpc>
            </a:pPr>
            <a:r>
              <a:rPr lang="en-US" sz="3200" dirty="0" smtClean="0">
                <a:solidFill>
                  <a:schemeClr val="bg1"/>
                </a:solidFill>
                <a:latin typeface="华文中宋" panose="02010600040101010101" pitchFamily="2" charset="-122"/>
                <a:ea typeface="华文中宋" panose="02010600040101010101" pitchFamily="2" charset="-122"/>
              </a:rPr>
              <a:t>2.</a:t>
            </a:r>
            <a:r>
              <a:rPr lang="zh-CN" altLang="en-US" sz="3200" dirty="0" smtClean="0">
                <a:solidFill>
                  <a:schemeClr val="bg1"/>
                </a:solidFill>
                <a:latin typeface="华文中宋" panose="02010600040101010101" pitchFamily="2" charset="-122"/>
                <a:ea typeface="华文中宋" panose="02010600040101010101" pitchFamily="2" charset="-122"/>
              </a:rPr>
              <a:t>掌握心理适应的理论知识，了解大学生常见的适应问题；</a:t>
            </a:r>
            <a:endParaRPr lang="zh-CN" altLang="en-US" sz="3200" dirty="0" smtClean="0">
              <a:solidFill>
                <a:schemeClr val="bg1"/>
              </a:solidFill>
              <a:latin typeface="华文中宋" panose="02010600040101010101" pitchFamily="2" charset="-122"/>
              <a:ea typeface="华文中宋" panose="02010600040101010101" pitchFamily="2" charset="-122"/>
            </a:endParaRPr>
          </a:p>
          <a:p>
            <a:pPr eaLnBrk="1" latinLnBrk="0" hangingPunct="1">
              <a:lnSpc>
                <a:spcPct val="150000"/>
              </a:lnSpc>
            </a:pPr>
            <a:r>
              <a:rPr lang="en-US" sz="3200" dirty="0" smtClean="0">
                <a:solidFill>
                  <a:schemeClr val="bg1"/>
                </a:solidFill>
                <a:latin typeface="华文中宋" panose="02010600040101010101" pitchFamily="2" charset="-122"/>
                <a:ea typeface="华文中宋" panose="02010600040101010101" pitchFamily="2" charset="-122"/>
              </a:rPr>
              <a:t>3.</a:t>
            </a:r>
            <a:r>
              <a:rPr lang="zh-CN" altLang="en-US" sz="3200" dirty="0" smtClean="0">
                <a:solidFill>
                  <a:schemeClr val="bg1"/>
                </a:solidFill>
                <a:latin typeface="华文中宋" panose="02010600040101010101" pitchFamily="2" charset="-122"/>
                <a:ea typeface="华文中宋" panose="02010600040101010101" pitchFamily="2" charset="-122"/>
              </a:rPr>
              <a:t>掌握提升心理适应能力的方法。</a:t>
            </a:r>
            <a:endParaRPr lang="zh-CN" altLang="en-US" sz="3200" dirty="0" smtClean="0">
              <a:solidFill>
                <a:schemeClr val="bg1"/>
              </a:solidFill>
              <a:latin typeface="华文中宋" panose="02010600040101010101" pitchFamily="2" charset="-122"/>
              <a:ea typeface="华文中宋" panose="02010600040101010101" pitchFamily="2" charset="-122"/>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3538220"/>
          </a:xfrm>
          <a:prstGeom prst="rect">
            <a:avLst/>
          </a:prstGeom>
        </p:spPr>
        <p:txBody>
          <a:bodyPr wrap="square">
            <a:spAutoFit/>
          </a:bodyPr>
          <a:lstStyle/>
          <a:p>
            <a:pPr algn="l"/>
            <a:r>
              <a:rPr sz="2800" dirty="0" smtClean="0">
                <a:latin typeface="华文中宋" panose="02010600040101010101" pitchFamily="2" charset="-122"/>
                <a:ea typeface="华文中宋" panose="02010600040101010101" pitchFamily="2" charset="-122"/>
              </a:rPr>
              <a:t>李开复给中国学生的第四封信：大学四年应是这样度过 </a:t>
            </a:r>
            <a:endParaRPr sz="2800" dirty="0" smtClean="0">
              <a:latin typeface="华文中宋" panose="02010600040101010101" pitchFamily="2" charset="-122"/>
              <a:ea typeface="华文中宋" panose="02010600040101010101" pitchFamily="2" charset="-122"/>
            </a:endParaRPr>
          </a:p>
          <a:p>
            <a:pPr algn="ctr"/>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创新工场创始人李开复先生说，大学期间大学生应当掌握七项学习，包括自修之道、基础知识、实践贯通、培养兴趣、积极主动、掌控时间、为人处世。只要做好了这七点，大学生临到毕业时的最大收获就绝不会是“对什么都没有的忍耐和适应”，而应当是“对什么都可以有的自信和渴望”。</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4399915"/>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一是自修之道。</a:t>
            </a:r>
            <a:r>
              <a:rPr sz="2800" dirty="0" smtClean="0">
                <a:latin typeface="华文中宋" panose="02010600040101010101" pitchFamily="2" charset="-122"/>
                <a:ea typeface="华文中宋" panose="02010600040101010101" pitchFamily="2" charset="-122"/>
              </a:rPr>
              <a:t>自学能力必须在大学期间开始培养。</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中学生在学习知识时更多地是追求“记住”知识，而大学生就应当要求自己“理解”知识并善于提出问题。对每一个知识点，都应当多问几个“为什么”。一旦真正理解了理论或方法的来龙去脉，大家就能举一反三地学习其他知识，解决其他问题，甚至达到无师自通的境界。大学生应当充分利用学校里的人才资源，从各种渠道吸收知识和方法。善于举一反三，学会无师自通，这是大学四年中你可以送给自己的最好的礼物。</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4399915"/>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二是基础知识。</a:t>
            </a:r>
            <a:r>
              <a:rPr sz="2800" dirty="0" smtClean="0">
                <a:latin typeface="华文中宋" panose="02010600040101010101" pitchFamily="2" charset="-122"/>
                <a:ea typeface="华文中宋" panose="02010600040101010101" pitchFamily="2" charset="-122"/>
              </a:rPr>
              <a:t>如果说大学是一个学习和进步的平台，那么，这个平台的地基就是大学里的基础课程。</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在大学期间，同学们一定要学好基础知识其中包括数学、英语、计算机和互联网的使用，以及本专业要求的基础课程（如商学院的财务、经济等课程）。在科技发展日新月异的今天，应用领域里很多看似高深的技术在几年后就会被新的技术或工具取代。只有对基础知识的学习才可以受用终身。另一方面，如果没有打下好的基础，大学生们也很难真正理解高深的应用技术。</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3107690"/>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三是实践贯通。</a:t>
            </a:r>
            <a:r>
              <a:rPr sz="2800" dirty="0" smtClean="0">
                <a:latin typeface="华文中宋" panose="02010600040101010101" pitchFamily="2" charset="-122"/>
                <a:ea typeface="华文中宋" panose="02010600040101010101" pitchFamily="2" charset="-122"/>
              </a:rPr>
              <a:t>有一句关于实践的谚语是这样说的：“我听到的会忘掉，我看到的能记住，我做过的才真正明白。”</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无论学习何种专业、何种课程，如果能在学习中努力实践，做到融会贯通，我们就可以更深入地理解知识体系，可以牢牢地记住学过的知识。</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3969385"/>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四是培养兴趣。</a:t>
            </a:r>
            <a:r>
              <a:rPr sz="2800" dirty="0" smtClean="0">
                <a:latin typeface="华文中宋" panose="02010600040101010101" pitchFamily="2" charset="-122"/>
                <a:ea typeface="华文中宋" panose="02010600040101010101" pitchFamily="2" charset="-122"/>
              </a:rPr>
              <a:t>孔子曰：“知之者不如好之者，好之者不如乐之者。”</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如果你对某个领域充满激情，你就有可能在该领域中发挥自己所有的潜力，甚至为它而废寝忘食。这时候，你已经不是为了成功而学习，而是为了“享受”而学习了。最好的寻找兴趣点的方法是开拓自己的视野，接触众多的领域。唯有接触你才能尝试，唯有尝试你才能找到自己的最爱。</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3538220"/>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五是积极主动。</a:t>
            </a:r>
            <a:r>
              <a:rPr sz="2800" dirty="0" smtClean="0">
                <a:latin typeface="华文中宋" panose="02010600040101010101" pitchFamily="2" charset="-122"/>
                <a:ea typeface="华文中宋" panose="02010600040101010101" pitchFamily="2" charset="-122"/>
              </a:rPr>
              <a:t>从大学的第一天开始，你就必须从被动转向主动，你必须成为自己未来的主人，你必须积极地管理自己的学业和将来的事业</a:t>
            </a:r>
            <a:r>
              <a:rPr lang="zh-CN" sz="2800" dirty="0" smtClean="0">
                <a:latin typeface="华文中宋" panose="02010600040101010101" pitchFamily="2" charset="-122"/>
                <a:ea typeface="华文中宋" panose="02010600040101010101" pitchFamily="2" charset="-122"/>
              </a:rPr>
              <a:t>。</a:t>
            </a:r>
            <a:endParaRPr lang="en-US" sz="2800" dirty="0" smtClean="0">
              <a:latin typeface="华文中宋" panose="02010600040101010101" pitchFamily="2" charset="-122"/>
              <a:ea typeface="华文中宋" panose="02010600040101010101" pitchFamily="2" charset="-122"/>
            </a:endParaRPr>
          </a:p>
          <a:p>
            <a:pPr algn="l"/>
            <a:endParaRPr lang="en-US"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理由很简单：因为没有人比你更在乎你自己的工作与生活。“让大学生活对自己有价值”是你的责任。许多同学到了大四才开始做人生和职业规划，而一个主动的学生应该从进入大学时就开始规划自己的未来。</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3538220"/>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六是掌控时间。</a:t>
            </a:r>
            <a:r>
              <a:rPr sz="2800" dirty="0" smtClean="0">
                <a:latin typeface="华文中宋" panose="02010600040101010101" pitchFamily="2" charset="-122"/>
                <a:ea typeface="华文中宋" panose="02010600040101010101" pitchFamily="2" charset="-122"/>
              </a:rPr>
              <a:t>“时间多了很多”正是大学与高中之间巨大的差别。</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时间多了，就需要自己安排时间、计划时间、管理时间。安排时间除了做一个时间表外，更重要的是“事分轻重缓急”。每天管理时间的一种好方法是，早上确定今天要做的紧急事和重要事，睡前回顾一下，这一天有没有做到两者的平衡。</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1435" y="15875"/>
            <a:ext cx="3441700" cy="1397000"/>
          </a:xfrm>
        </p:spPr>
        <p:txBody>
          <a:bodyPr/>
          <a:lstStyle/>
          <a:p>
            <a:pPr algn="r"/>
            <a:r>
              <a:rPr lang="en-US" altLang="zh-CN" dirty="0" smtClean="0">
                <a:solidFill>
                  <a:schemeClr val="tx1"/>
                </a:solidFill>
              </a:rPr>
              <a:t>【</a:t>
            </a:r>
            <a:r>
              <a:rPr lang="zh-CN" altLang="en-US" dirty="0" smtClean="0">
                <a:solidFill>
                  <a:schemeClr val="tx1"/>
                </a:solidFill>
              </a:rPr>
              <a:t>延伸学习</a:t>
            </a:r>
            <a:r>
              <a:rPr lang="en-US" altLang="zh-CN" dirty="0" smtClean="0">
                <a:solidFill>
                  <a:schemeClr val="tx1"/>
                </a:solidFill>
              </a:rPr>
              <a:t>】</a:t>
            </a:r>
            <a:endParaRPr lang="en-US" altLang="zh-CN" dirty="0" smtClean="0">
              <a:solidFill>
                <a:schemeClr val="tx1"/>
              </a:solidFill>
            </a:endParaRPr>
          </a:p>
        </p:txBody>
      </p:sp>
      <p:sp>
        <p:nvSpPr>
          <p:cNvPr id="5" name="矩形 4"/>
          <p:cNvSpPr/>
          <p:nvPr/>
        </p:nvSpPr>
        <p:spPr>
          <a:xfrm>
            <a:off x="2325370" y="1743710"/>
            <a:ext cx="8820150" cy="4399915"/>
          </a:xfrm>
          <a:prstGeom prst="rect">
            <a:avLst/>
          </a:prstGeom>
        </p:spPr>
        <p:txBody>
          <a:bodyPr wrap="square">
            <a:spAutoFit/>
          </a:bodyPr>
          <a:lstStyle/>
          <a:p>
            <a:pPr algn="l"/>
            <a:r>
              <a:rPr sz="2800" b="1" dirty="0" smtClean="0">
                <a:latin typeface="华文中宋" panose="02010600040101010101" pitchFamily="2" charset="-122"/>
                <a:ea typeface="华文中宋" panose="02010600040101010101" pitchFamily="2" charset="-122"/>
              </a:rPr>
              <a:t>七是为人处世。</a:t>
            </a:r>
            <a:r>
              <a:rPr sz="2800" dirty="0" smtClean="0">
                <a:latin typeface="华文中宋" panose="02010600040101010101" pitchFamily="2" charset="-122"/>
                <a:ea typeface="华文中宋" panose="02010600040101010101" pitchFamily="2" charset="-122"/>
              </a:rPr>
              <a:t>在未来，人们在社会里、在工作中与人相处的能力会变得越来越重要，甚至超过了工作本身。</a:t>
            </a:r>
            <a:endParaRPr sz="2800" dirty="0" smtClean="0">
              <a:latin typeface="华文中宋" panose="02010600040101010101" pitchFamily="2" charset="-122"/>
              <a:ea typeface="华文中宋" panose="02010600040101010101" pitchFamily="2" charset="-122"/>
            </a:endParaRPr>
          </a:p>
          <a:p>
            <a:pPr algn="l"/>
            <a:endParaRPr sz="2800" dirty="0" smtClean="0">
              <a:latin typeface="华文中宋" panose="02010600040101010101" pitchFamily="2" charset="-122"/>
              <a:ea typeface="华文中宋" panose="02010600040101010101" pitchFamily="2" charset="-122"/>
            </a:endParaRPr>
          </a:p>
          <a:p>
            <a:pPr algn="l"/>
            <a:r>
              <a:rPr sz="2800" dirty="0" smtClean="0">
                <a:latin typeface="华文中宋" panose="02010600040101010101" pitchFamily="2" charset="-122"/>
                <a:ea typeface="华文中宋" panose="02010600040101010101" pitchFamily="2" charset="-122"/>
              </a:rPr>
              <a:t>所以，大学生要好好把握机会，培养自己的交流意识和团队精神。对别人要抱着诚挚、宽容的胸襟，对自己要怀着自我批评、有过必改的态度。在班级里、社团中，多观察周围的同学，特别是那些你觉得交往能力和沟通能力特别强的同学，看他们是如何与人相处的。通过观察和模仿，你渐渐地会发现，自己的人际交往能力会有意想不到的改进。</a:t>
            </a:r>
            <a:endParaRPr sz="28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a:t>【</a:t>
            </a:r>
            <a:r>
              <a:rPr lang="zh-CN" altLang="en-US" dirty="0"/>
              <a:t>延伸学习</a:t>
            </a:r>
            <a:r>
              <a:rPr lang="en-US" altLang="zh-CN" dirty="0"/>
              <a:t>】</a:t>
            </a:r>
            <a:endParaRPr lang="zh-CN" altLang="en-US" dirty="0"/>
          </a:p>
        </p:txBody>
      </p:sp>
      <p:pic>
        <p:nvPicPr>
          <p:cNvPr id="5" name="内容占位符 4"/>
          <p:cNvPicPr>
            <a:picLocks noChangeAspect="1"/>
          </p:cNvPicPr>
          <p:nvPr>
            <p:ph idx="4294967295"/>
          </p:nvPr>
        </p:nvPicPr>
        <p:blipFill>
          <a:blip r:embed="rId1"/>
          <a:stretch>
            <a:fillRect/>
          </a:stretch>
        </p:blipFill>
        <p:spPr>
          <a:xfrm>
            <a:off x="1172845" y="1384300"/>
            <a:ext cx="3653790" cy="4989830"/>
          </a:xfrm>
          <a:prstGeom prst="rect">
            <a:avLst/>
          </a:prstGeom>
        </p:spPr>
      </p:pic>
      <p:sp>
        <p:nvSpPr>
          <p:cNvPr id="4" name="矩形 3"/>
          <p:cNvSpPr/>
          <p:nvPr/>
        </p:nvSpPr>
        <p:spPr>
          <a:xfrm>
            <a:off x="4989215" y="2248173"/>
            <a:ext cx="7128792" cy="3907790"/>
          </a:xfrm>
          <a:prstGeom prst="rect">
            <a:avLst/>
          </a:prstGeom>
        </p:spPr>
        <p:txBody>
          <a:bodyPr wrap="square">
            <a:spAutoFit/>
          </a:bodyPr>
          <a:lstStyle/>
          <a:p>
            <a:pPr algn="l"/>
            <a:r>
              <a:rPr sz="2800" dirty="0" smtClean="0">
                <a:latin typeface="华文中宋" panose="02010600040101010101" pitchFamily="2" charset="-122"/>
                <a:ea typeface="华文中宋" panose="02010600040101010101" pitchFamily="2" charset="-122"/>
              </a:rPr>
              <a:t>《心动力、新起点——大学新生心理适应》，张强 主编，科学出版社，2019年8月。</a:t>
            </a:r>
            <a:endParaRPr sz="2800" dirty="0" smtClean="0">
              <a:latin typeface="华文中宋" panose="02010600040101010101" pitchFamily="2" charset="-122"/>
              <a:ea typeface="华文中宋" panose="02010600040101010101" pitchFamily="2" charset="-122"/>
            </a:endParaRPr>
          </a:p>
          <a:p>
            <a:pPr algn="l"/>
            <a:endParaRPr sz="2400" dirty="0" smtClean="0">
              <a:latin typeface="华文中宋" panose="02010600040101010101" pitchFamily="2" charset="-122"/>
              <a:ea typeface="华文中宋" panose="02010600040101010101" pitchFamily="2" charset="-122"/>
            </a:endParaRPr>
          </a:p>
          <a:p>
            <a:pPr algn="l"/>
            <a:r>
              <a:rPr sz="2400" dirty="0" smtClean="0">
                <a:latin typeface="华文中宋" panose="02010600040101010101" pitchFamily="2" charset="-122"/>
                <a:ea typeface="华文中宋" panose="02010600040101010101" pitchFamily="2" charset="-122"/>
              </a:rPr>
              <a:t>内容简介：本书以积极心理学为导向，运用生动有趣的故事、深入浅出的解析、行之有效的方法、丰富多样的练习帮助学生解读各种成长性问题，引领学生从进校开始，就着眼于认识自我、规划自我、管理自我、发展自我，并在这一过程中主动培养和塑造爱、创新、坚持、行动力等积极的心理品质，朝着一个更好的自己不断前行。</a:t>
            </a:r>
            <a:endParaRPr sz="2400" dirty="0" smtClean="0">
              <a:latin typeface="华文中宋" panose="02010600040101010101" pitchFamily="2" charset="-122"/>
              <a:ea typeface="华文中宋" panose="0201060004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704380"/>
            <a:ext cx="225118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认识</a:t>
            </a:r>
            <a:r>
              <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大学</a:t>
            </a:r>
            <a:endPar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2251" y="3044821"/>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43750" y="3116898"/>
            <a:ext cx="403796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大学生活中常见的适应问题</a:t>
            </a:r>
            <a:endPar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643689" y="4473581"/>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215193" y="4474004"/>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积极适应大学生活</a:t>
            </a:r>
            <a:endPar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animBg="1"/>
      <p:bldP spid="14" grpId="0" bldLvl="0" animBg="1"/>
      <p:bldP spid="15" grpId="0" animBg="1"/>
      <p:bldP spid="16" grpId="0" bldLvl="0" animBg="1"/>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580"/>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认识大学</a:t>
            </a:r>
            <a:endPar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8649" y="615929"/>
            <a:ext cx="11090275" cy="1390672"/>
          </a:xfrm>
        </p:spPr>
        <p:txBody>
          <a:bodyPr>
            <a:normAutofit/>
          </a:bodyPr>
          <a:lstStyle/>
          <a:p>
            <a:r>
              <a:rPr lang="en-US" altLang="zh-CN" dirty="0" smtClean="0"/>
              <a:t>【</a:t>
            </a:r>
            <a:r>
              <a:rPr lang="zh-CN" altLang="en-US" dirty="0"/>
              <a:t>案例导入</a:t>
            </a:r>
            <a:r>
              <a:rPr lang="en-US" altLang="zh-CN" dirty="0" smtClean="0"/>
              <a:t>】</a:t>
            </a:r>
            <a:r>
              <a:rPr lang="zh-CN" altLang="en-US" dirty="0" smtClean="0"/>
              <a:t>蔡元培就职北大</a:t>
            </a:r>
            <a:r>
              <a:rPr lang="zh-CN" altLang="en-US" dirty="0" smtClean="0"/>
              <a:t>演说</a:t>
            </a:r>
            <a:endParaRPr lang="zh-CN" altLang="en-US" dirty="0" smtClean="0"/>
          </a:p>
        </p:txBody>
      </p:sp>
      <p:sp>
        <p:nvSpPr>
          <p:cNvPr id="3" name="内容占位符 2"/>
          <p:cNvSpPr>
            <a:spLocks noGrp="1"/>
          </p:cNvSpPr>
          <p:nvPr>
            <p:ph idx="4294967295"/>
          </p:nvPr>
        </p:nvSpPr>
        <p:spPr>
          <a:xfrm>
            <a:off x="1036955" y="2222500"/>
            <a:ext cx="11090275" cy="4445000"/>
          </a:xfrm>
        </p:spPr>
        <p:txBody>
          <a:bodyPr/>
          <a:lstStyle/>
          <a:p>
            <a:pPr>
              <a:lnSpc>
                <a:spcPct val="170000"/>
              </a:lnSpc>
            </a:pPr>
            <a:r>
              <a:rPr lang="en-US" altLang="zh-CN" dirty="0" smtClean="0"/>
              <a:t>“</a:t>
            </a:r>
            <a:r>
              <a:rPr lang="zh-CN" altLang="en-US" dirty="0" smtClean="0">
                <a:solidFill>
                  <a:srgbClr val="FF0000"/>
                </a:solidFill>
              </a:rPr>
              <a:t>一曰抱定宗旨。</a:t>
            </a:r>
            <a:r>
              <a:rPr lang="zh-CN" altLang="en-US" dirty="0" smtClean="0"/>
              <a:t>诸君来此求学，必有一定宗旨，欲知宗旨之正大与否，必先知大学之性质</a:t>
            </a:r>
            <a:r>
              <a:rPr lang="en-US" altLang="zh-CN" dirty="0" smtClean="0"/>
              <a:t>……</a:t>
            </a:r>
            <a:r>
              <a:rPr lang="zh-CN" altLang="en-US" dirty="0" smtClean="0"/>
              <a:t>大学者，研究高深学问者也。</a:t>
            </a:r>
            <a:r>
              <a:rPr lang="en-US" altLang="zh-CN" dirty="0" smtClean="0"/>
              <a:t>”</a:t>
            </a:r>
            <a:endParaRPr lang="en-US" altLang="zh-CN" dirty="0" smtClean="0"/>
          </a:p>
          <a:p>
            <a:pPr lvl="1">
              <a:lnSpc>
                <a:spcPct val="170000"/>
              </a:lnSpc>
            </a:pPr>
            <a:r>
              <a:rPr lang="zh-CN" altLang="en-US" dirty="0" smtClean="0"/>
              <a:t>意思是说，大学不是用来图谋做官的场所，也不是借以策划发财的平台。如果想做官发财，尽可以去上各自的专门学校去，正不必来此虚度，既自欺而又欺人。</a:t>
            </a:r>
            <a:endParaRPr lang="en-US" altLang="zh-CN" dirty="0" smtClean="0"/>
          </a:p>
          <a:p>
            <a:pPr>
              <a:lnSpc>
                <a:spcPct val="170000"/>
              </a:lnSpc>
            </a:pPr>
            <a:endParaRPr lang="en-US" altLang="zh-CN" dirty="0" smtClean="0"/>
          </a:p>
        </p:txBody>
      </p:sp>
      <p:pic>
        <p:nvPicPr>
          <p:cNvPr id="4" name="图片 3" descr="333"/>
          <p:cNvPicPr>
            <a:picLocks noChangeAspect="1"/>
          </p:cNvPicPr>
          <p:nvPr/>
        </p:nvPicPr>
        <p:blipFill>
          <a:blip r:embed="rId1"/>
          <a:stretch>
            <a:fillRect/>
          </a:stretch>
        </p:blipFill>
        <p:spPr>
          <a:xfrm>
            <a:off x="11038205" y="87630"/>
            <a:ext cx="1778635" cy="176339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8649" y="615929"/>
            <a:ext cx="11090275" cy="1390672"/>
          </a:xfrm>
        </p:spPr>
        <p:txBody>
          <a:bodyPr>
            <a:normAutofit/>
          </a:bodyPr>
          <a:lstStyle/>
          <a:p>
            <a:r>
              <a:rPr lang="en-US" altLang="zh-CN" dirty="0" smtClean="0"/>
              <a:t>【</a:t>
            </a:r>
            <a:r>
              <a:rPr lang="zh-CN" altLang="en-US" dirty="0"/>
              <a:t>案例导入</a:t>
            </a:r>
            <a:r>
              <a:rPr lang="en-US" altLang="zh-CN" dirty="0" smtClean="0"/>
              <a:t>】</a:t>
            </a:r>
            <a:r>
              <a:rPr lang="zh-CN" altLang="en-US" dirty="0" smtClean="0"/>
              <a:t>蔡元培就职北大</a:t>
            </a:r>
            <a:r>
              <a:rPr lang="zh-CN" altLang="en-US" dirty="0" smtClean="0"/>
              <a:t>演说</a:t>
            </a:r>
            <a:endParaRPr lang="zh-CN" altLang="en-US" dirty="0" smtClean="0"/>
          </a:p>
        </p:txBody>
      </p:sp>
      <p:sp>
        <p:nvSpPr>
          <p:cNvPr id="3" name="内容占位符 2"/>
          <p:cNvSpPr>
            <a:spLocks noGrp="1"/>
          </p:cNvSpPr>
          <p:nvPr>
            <p:ph idx="4294967295"/>
          </p:nvPr>
        </p:nvSpPr>
        <p:spPr>
          <a:xfrm>
            <a:off x="1036638" y="1616061"/>
            <a:ext cx="11090275" cy="5051439"/>
          </a:xfrm>
        </p:spPr>
        <p:txBody>
          <a:bodyPr>
            <a:normAutofit lnSpcReduction="20000"/>
          </a:bodyPr>
          <a:lstStyle/>
          <a:p>
            <a:pPr>
              <a:lnSpc>
                <a:spcPct val="170000"/>
              </a:lnSpc>
            </a:pPr>
            <a:r>
              <a:rPr lang="en-US" altLang="zh-CN" sz="2400" dirty="0" smtClean="0"/>
              <a:t>“</a:t>
            </a:r>
            <a:r>
              <a:rPr lang="zh-CN" sz="2400" dirty="0" smtClean="0">
                <a:solidFill>
                  <a:srgbClr val="FF0000"/>
                </a:solidFill>
              </a:rPr>
              <a:t>二曰砥砺德行。</a:t>
            </a:r>
            <a:r>
              <a:rPr lang="en-US" altLang="zh-CN" sz="2400" dirty="0" smtClean="0"/>
              <a:t>……</a:t>
            </a:r>
            <a:r>
              <a:rPr lang="zh-CN" altLang="en-US" sz="2400" dirty="0" smtClean="0"/>
              <a:t>苟德之不修，学之不讲，同乎流俗，合乎污世，己且为人轻侮，更何足以感人！</a:t>
            </a:r>
            <a:r>
              <a:rPr lang="en-US" altLang="zh-CN" sz="2400" dirty="0" smtClean="0"/>
              <a:t>”</a:t>
            </a:r>
            <a:endParaRPr lang="en-US" altLang="zh-CN" sz="2400" dirty="0" smtClean="0"/>
          </a:p>
          <a:p>
            <a:pPr lvl="1">
              <a:lnSpc>
                <a:spcPct val="170000"/>
              </a:lnSpc>
            </a:pPr>
            <a:r>
              <a:rPr lang="zh-CN" altLang="en-US" sz="2055" dirty="0" smtClean="0"/>
              <a:t>意思是说，大学生当艰苦卓绝，以身作则，力矫颓俗，以振兴中华为己任。</a:t>
            </a:r>
            <a:endParaRPr lang="zh-CN" altLang="en-US" sz="2055" dirty="0" smtClean="0"/>
          </a:p>
          <a:p>
            <a:pPr>
              <a:lnSpc>
                <a:spcPct val="170000"/>
              </a:lnSpc>
            </a:pPr>
            <a:r>
              <a:rPr lang="en-US" altLang="zh-CN" sz="2400" dirty="0" smtClean="0"/>
              <a:t>“</a:t>
            </a:r>
            <a:r>
              <a:rPr lang="zh-CN" altLang="en-US" sz="2400" dirty="0" smtClean="0">
                <a:solidFill>
                  <a:srgbClr val="FF0000"/>
                </a:solidFill>
              </a:rPr>
              <a:t>三曰敬爱师友。</a:t>
            </a:r>
            <a:r>
              <a:rPr lang="zh-CN" altLang="en-US" sz="2400" dirty="0" smtClean="0"/>
              <a:t>教员之教授，职员之任务，皆以图诸君求学便利，诸君能无动于衷乎？自应以诚相待，敬礼有加。至于同学，共处一堂，尤应相亲爱，庶可收切磋之效。</a:t>
            </a:r>
            <a:r>
              <a:rPr lang="en-US" altLang="zh-CN" sz="2400" dirty="0" smtClean="0"/>
              <a:t>”</a:t>
            </a:r>
            <a:endParaRPr lang="en-US" altLang="zh-CN" sz="2400" dirty="0" smtClean="0"/>
          </a:p>
          <a:p>
            <a:pPr lvl="1">
              <a:lnSpc>
                <a:spcPct val="170000"/>
              </a:lnSpc>
            </a:pPr>
            <a:r>
              <a:rPr lang="zh-CN" altLang="en-US" sz="2055" dirty="0" smtClean="0"/>
              <a:t>意思是说，全校当精诚团结，齐心协力，共谋发展，俾北大能从此逐渐迈步于康庄之衢。</a:t>
            </a:r>
            <a:endParaRPr lang="zh-CN" altLang="en-US" sz="2055" dirty="0" smtClean="0"/>
          </a:p>
        </p:txBody>
      </p:sp>
    </p:spTree>
  </p:cSld>
  <p:clrMapOvr>
    <a:masterClrMapping/>
  </p:clrMapOvr>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51.25496062992124,&quot;left&quot;:517.5000787401575,&quot;top&quot;:131.662125984252,&quot;width&quot;:420.19779527559047}"/>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51.25496062992124,&quot;left&quot;:517.5000787401575,&quot;top&quot;:131.662125984252,&quot;width&quot;:420.19779527559047}"/>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51.25496062992124,&quot;left&quot;:517.5000787401575,&quot;top&quot;:131.662125984252,&quot;width&quot;:420.19779527559047}"/>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51.25496062992124,&quot;left&quot;:517.5000787401575,&quot;top&quot;:131.662125984252,&quot;width&quot;:420.19779527559047}"/>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51.25496062992124,&quot;left&quot;:517.5000787401575,&quot;top&quot;:131.662125984252,&quot;width&quot;:420.19779527559047}"/>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51.25496062992124,&quot;left&quot;:517.5000787401575,&quot;top&quot;:131.662125984252,&quot;width&quot;:420.19779527559047}"/>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7878</Words>
  <Application>WPS 演示</Application>
  <PresentationFormat>自定义</PresentationFormat>
  <Paragraphs>393</Paragraphs>
  <Slides>59</Slides>
  <Notes>11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59</vt:i4>
      </vt:variant>
    </vt:vector>
  </HeadingPairs>
  <TitlesOfParts>
    <vt:vector size="75" baseType="lpstr">
      <vt:lpstr>Arial</vt:lpstr>
      <vt:lpstr>宋体</vt:lpstr>
      <vt:lpstr>Wingdings</vt:lpstr>
      <vt:lpstr>Calibri</vt:lpstr>
      <vt:lpstr>华文中宋</vt:lpstr>
      <vt:lpstr>Calibri</vt:lpstr>
      <vt:lpstr>微软雅黑</vt:lpstr>
      <vt:lpstr>华文琥珀</vt:lpstr>
      <vt:lpstr>华文隶书</vt:lpstr>
      <vt:lpstr>Times New Roman</vt:lpstr>
      <vt:lpstr>Century Gothic</vt:lpstr>
      <vt:lpstr>Arial Unicode MS</vt:lpstr>
      <vt:lpstr>方正正中黑简体</vt:lpstr>
      <vt:lpstr>黑体</vt:lpstr>
      <vt:lpstr>幼圆</vt:lpstr>
      <vt:lpstr>第一PPT，www.1ppt.com</vt:lpstr>
      <vt:lpstr>PowerPoint 演示文稿</vt:lpstr>
      <vt:lpstr>【习近平语录】</vt:lpstr>
      <vt:lpstr>PowerPoint 演示文稿</vt:lpstr>
      <vt:lpstr>【心语心言】</vt:lpstr>
      <vt:lpstr>PowerPoint 演示文稿</vt:lpstr>
      <vt:lpstr>PowerPoint 演示文稿</vt:lpstr>
      <vt:lpstr>PowerPoint 演示文稿</vt:lpstr>
      <vt:lpstr>【案例导入】蔡元培就职北大演说</vt:lpstr>
      <vt:lpstr>【案例导入】蔡元培就职北大演说</vt:lpstr>
      <vt:lpstr>思考</vt:lpstr>
      <vt:lpstr>一、大学与中学的不同</vt:lpstr>
      <vt:lpstr>大学校园环境的变化</vt:lpstr>
      <vt:lpstr>思考</vt:lpstr>
      <vt:lpstr>二、大学的特点</vt:lpstr>
      <vt:lpstr>二、大学的特点</vt:lpstr>
      <vt:lpstr>二、大学的特点</vt:lpstr>
      <vt:lpstr>三、大学生活的转变</vt:lpstr>
      <vt:lpstr>三、大学生活的转变</vt:lpstr>
      <vt:lpstr>【心理加油站】大学生活=ctrl+?</vt:lpstr>
      <vt:lpstr>PowerPoint 演示文稿</vt:lpstr>
      <vt:lpstr>PowerPoint 演示文稿</vt:lpstr>
      <vt:lpstr>【案例导入】小芳的故事</vt:lpstr>
      <vt:lpstr>思考</vt:lpstr>
      <vt:lpstr>一、什么是适应</vt:lpstr>
      <vt:lpstr>主动适应和被动适应</vt:lpstr>
      <vt:lpstr>孟子的故事</vt:lpstr>
      <vt:lpstr>主动适应和被动适应</vt:lpstr>
      <vt:lpstr>二、社会适应“四格象限”模型</vt:lpstr>
      <vt:lpstr>三、大学适应的四个阶段</vt:lpstr>
      <vt:lpstr>四、大学生活适应的影响因素</vt:lpstr>
      <vt:lpstr>（二）外部因素</vt:lpstr>
      <vt:lpstr>思考</vt:lpstr>
      <vt:lpstr>五、新生常见的适应问题</vt:lpstr>
      <vt:lpstr>PowerPoint 演示文稿</vt:lpstr>
      <vt:lpstr>【案例导入】神树的故事</vt:lpstr>
      <vt:lpstr>【案例导入】神树的故事</vt:lpstr>
      <vt:lpstr>【案例导入】神树的故事</vt:lpstr>
      <vt:lpstr>思考</vt:lpstr>
      <vt:lpstr>思考</vt:lpstr>
      <vt:lpstr>PowerPoint 演示文稿</vt:lpstr>
      <vt:lpstr>PowerPoint 演示文稿</vt:lpstr>
      <vt:lpstr>PowerPoint 演示文稿</vt:lpstr>
      <vt:lpstr>PowerPoint 演示文稿</vt:lpstr>
      <vt:lpstr>PowerPoint 演示文稿</vt:lpstr>
      <vt:lpstr>【心理加油站】过好大学生活的三个诀窍</vt:lpstr>
      <vt:lpstr>【心理加油站】过好大学生活的三个诀窍</vt:lpstr>
      <vt:lpstr>【心理加油站】过好大学生活的三个诀窍</vt:lpstr>
      <vt:lpstr>PowerPoint 演示文稿</vt:lpstr>
      <vt:lpstr>PowerPoint 演示文稿</vt:lpstr>
      <vt:lpstr>【延伸学习】</vt:lpstr>
      <vt:lpstr>【延伸学习】</vt:lpstr>
      <vt:lpstr>【延伸学习】</vt:lpstr>
      <vt:lpstr>【延伸学习】</vt:lpstr>
      <vt:lpstr>【延伸学习】</vt:lpstr>
      <vt:lpstr>【延伸学习】</vt:lpstr>
      <vt:lpstr>【延伸学习】</vt:lpstr>
      <vt:lpstr>【延伸学习】</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32</cp:revision>
  <dcterms:created xsi:type="dcterms:W3CDTF">2016-10-17T14:00:00Z</dcterms:created>
  <dcterms:modified xsi:type="dcterms:W3CDTF">2025-07-11T07:10:36Z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DB6D6BA0A817476DA0054C9BFB9D4ED9_12</vt:lpwstr>
  </property>
</Properties>
</file>