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76"/>
  </p:handoutMasterIdLst>
  <p:sldIdLst>
    <p:sldId id="3195" r:id="rId3"/>
    <p:sldId id="3419" r:id="rId5"/>
    <p:sldId id="3307" r:id="rId6"/>
    <p:sldId id="3150" r:id="rId7"/>
    <p:sldId id="3209" r:id="rId8"/>
    <p:sldId id="3208" r:id="rId9"/>
    <p:sldId id="3227" r:id="rId10"/>
    <p:sldId id="3420" r:id="rId11"/>
    <p:sldId id="3229" r:id="rId12"/>
    <p:sldId id="3308" r:id="rId13"/>
    <p:sldId id="3309" r:id="rId14"/>
    <p:sldId id="3340" r:id="rId15"/>
    <p:sldId id="3341" r:id="rId16"/>
    <p:sldId id="3310" r:id="rId17"/>
    <p:sldId id="3311" r:id="rId18"/>
    <p:sldId id="3312" r:id="rId19"/>
    <p:sldId id="3342" r:id="rId20"/>
    <p:sldId id="3346" r:id="rId21"/>
    <p:sldId id="3343" r:id="rId22"/>
    <p:sldId id="3237" r:id="rId23"/>
    <p:sldId id="3349" r:id="rId24"/>
    <p:sldId id="3345" r:id="rId25"/>
    <p:sldId id="3350" r:id="rId26"/>
    <p:sldId id="3351" r:id="rId27"/>
    <p:sldId id="3352" r:id="rId28"/>
    <p:sldId id="3353" r:id="rId29"/>
    <p:sldId id="3354" r:id="rId30"/>
    <p:sldId id="3210" r:id="rId31"/>
    <p:sldId id="3238" r:id="rId32"/>
    <p:sldId id="3421" r:id="rId33"/>
    <p:sldId id="3241" r:id="rId34"/>
    <p:sldId id="3319" r:id="rId35"/>
    <p:sldId id="3320" r:id="rId36"/>
    <p:sldId id="3356" r:id="rId37"/>
    <p:sldId id="3357" r:id="rId38"/>
    <p:sldId id="3362" r:id="rId39"/>
    <p:sldId id="3364" r:id="rId40"/>
    <p:sldId id="3315" r:id="rId41"/>
    <p:sldId id="3316" r:id="rId42"/>
    <p:sldId id="3365" r:id="rId43"/>
    <p:sldId id="3317" r:id="rId44"/>
    <p:sldId id="3366" r:id="rId45"/>
    <p:sldId id="3367" r:id="rId46"/>
    <p:sldId id="3368" r:id="rId47"/>
    <p:sldId id="3369" r:id="rId48"/>
    <p:sldId id="3371" r:id="rId49"/>
    <p:sldId id="3372" r:id="rId50"/>
    <p:sldId id="3373" r:id="rId51"/>
    <p:sldId id="3374" r:id="rId52"/>
    <p:sldId id="3212" r:id="rId53"/>
    <p:sldId id="3272" r:id="rId54"/>
    <p:sldId id="3422" r:id="rId55"/>
    <p:sldId id="3273" r:id="rId56"/>
    <p:sldId id="3322" r:id="rId57"/>
    <p:sldId id="3323" r:id="rId58"/>
    <p:sldId id="3377" r:id="rId59"/>
    <p:sldId id="3324" r:id="rId60"/>
    <p:sldId id="3325" r:id="rId61"/>
    <p:sldId id="3326" r:id="rId62"/>
    <p:sldId id="3378" r:id="rId63"/>
    <p:sldId id="3379" r:id="rId64"/>
    <p:sldId id="3380" r:id="rId65"/>
    <p:sldId id="3381" r:id="rId66"/>
    <p:sldId id="3382" r:id="rId67"/>
    <p:sldId id="3383" r:id="rId68"/>
    <p:sldId id="3384" r:id="rId69"/>
    <p:sldId id="3385" r:id="rId70"/>
    <p:sldId id="3386" r:id="rId71"/>
    <p:sldId id="3489" r:id="rId72"/>
    <p:sldId id="3149" r:id="rId73"/>
    <p:sldId id="3304" r:id="rId74"/>
    <p:sldId id="3201" r:id="rId75"/>
  </p:sldIdLst>
  <p:sldSz cx="12858750" cy="7232650"/>
  <p:notesSz cx="6858000" cy="9144000"/>
  <p:custDataLst>
    <p:tags r:id="rId8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9" userDrawn="1">
          <p15:clr>
            <a:srgbClr val="A4A3A4"/>
          </p15:clr>
        </p15:guide>
        <p15:guide id="2" orient="horz" pos="4183" userDrawn="1">
          <p15:clr>
            <a:srgbClr val="A4A3A4"/>
          </p15:clr>
        </p15:guide>
        <p15:guide id="3" pos="4050" userDrawn="1">
          <p15:clr>
            <a:srgbClr val="A4A3A4"/>
          </p15:clr>
        </p15:guide>
        <p15:guide id="4" pos="557" userDrawn="1">
          <p15:clr>
            <a:srgbClr val="A4A3A4"/>
          </p15:clr>
        </p15:guide>
        <p15:guide id="5" pos="7608" userDrawn="1">
          <p15:clr>
            <a:srgbClr val="A4A3A4"/>
          </p15:clr>
        </p15:guide>
        <p15:guide id="6" pos="376" userDrawn="1">
          <p15:clr>
            <a:srgbClr val="A4A3A4"/>
          </p15:clr>
        </p15:guide>
        <p15:guide id="7" pos="12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FEA702"/>
    <a:srgbClr val="CB10D7"/>
    <a:srgbClr val="259FE5"/>
    <a:srgbClr val="72B027"/>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67" d="100"/>
          <a:sy n="67" d="100"/>
        </p:scale>
        <p:origin x="-762" y="-108"/>
      </p:cViewPr>
      <p:guideLst>
        <p:guide orient="horz" pos="339"/>
        <p:guide orient="horz" pos="4183"/>
        <p:guide pos="4050"/>
        <p:guide pos="557"/>
        <p:guide pos="7608"/>
        <p:guide pos="376"/>
        <p:guide pos="1281"/>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867"/>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0" Type="http://schemas.openxmlformats.org/officeDocument/2006/relationships/tags" Target="tags/tag9.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handoutMaster" Target="handoutMasters/handoutMaster1.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0" Type="http://schemas.openxmlformats.org/officeDocument/2006/relationships/notesSlide" Target="../notesSlides/notesSlide3.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414016"/>
            <a:ext cx="12313367" cy="83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第十四</a:t>
            </a:r>
            <a:r>
              <a:rPr lang="zh-CN" altLang="en-US" sz="5400" cap="all" dirty="0">
                <a:solidFill>
                  <a:schemeClr val="accent1"/>
                </a:solidFill>
                <a:latin typeface="华文琥珀" panose="02010800040101010101" pitchFamily="2" charset="-122"/>
                <a:ea typeface="华文琥珀" panose="02010800040101010101" pitchFamily="2" charset="-122"/>
                <a:cs typeface="Arial" panose="020B0604020202020204" pitchFamily="34" charset="0"/>
              </a:rPr>
              <a:t>章 守住宝贵的生命</a:t>
            </a:r>
            <a:r>
              <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底线</a:t>
            </a:r>
            <a:endPar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64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t>《</a:t>
            </a:r>
            <a:r>
              <a:rPr lang="zh-CN" altLang="en-US" dirty="0"/>
              <a:t>论语</a:t>
            </a:r>
            <a:r>
              <a:rPr lang="en-US" altLang="zh-CN" dirty="0"/>
              <a:t>•</a:t>
            </a:r>
            <a:r>
              <a:rPr lang="zh-CN" altLang="en-US" dirty="0"/>
              <a:t>尧曰</a:t>
            </a:r>
            <a:r>
              <a:rPr lang="en-US" altLang="zh-CN" dirty="0"/>
              <a:t>》</a:t>
            </a:r>
            <a:r>
              <a:rPr lang="zh-CN" altLang="en-US" dirty="0"/>
              <a:t>称：“不知命，无以为君子。</a:t>
            </a:r>
            <a:r>
              <a:rPr lang="zh-CN" altLang="en-US" dirty="0" smtClean="0"/>
              <a:t>”</a:t>
            </a:r>
            <a:endParaRPr lang="en-US" altLang="zh-CN" dirty="0" smtClean="0"/>
          </a:p>
          <a:p>
            <a:endParaRPr lang="en-US" altLang="zh-CN" dirty="0" smtClean="0"/>
          </a:p>
          <a:p>
            <a:r>
              <a:rPr lang="zh-CN" altLang="zh-CN" dirty="0" smtClean="0"/>
              <a:t>还</a:t>
            </a:r>
            <a:r>
              <a:rPr lang="zh-CN" altLang="zh-CN" dirty="0"/>
              <a:t>记得你第一次思考生命的时候吗</a:t>
            </a:r>
            <a:r>
              <a:rPr lang="zh-CN" altLang="zh-CN" dirty="0" smtClean="0"/>
              <a:t>？</a:t>
            </a:r>
            <a:endParaRPr lang="en-US" altLang="zh-CN" dirty="0" smtClean="0"/>
          </a:p>
          <a:p>
            <a:r>
              <a:rPr lang="zh-CN" altLang="zh-CN" dirty="0" smtClean="0"/>
              <a:t>是</a:t>
            </a:r>
            <a:r>
              <a:rPr lang="zh-CN" altLang="zh-CN" dirty="0"/>
              <a:t>对新生命的诞生感到惊奇</a:t>
            </a:r>
            <a:r>
              <a:rPr lang="zh-CN" altLang="zh-CN" dirty="0" smtClean="0"/>
              <a:t>？</a:t>
            </a:r>
            <a:endParaRPr lang="en-US" altLang="zh-CN" dirty="0" smtClean="0"/>
          </a:p>
          <a:p>
            <a:r>
              <a:rPr lang="zh-CN" altLang="zh-CN" dirty="0" smtClean="0"/>
              <a:t>是</a:t>
            </a:r>
            <a:r>
              <a:rPr lang="zh-CN" altLang="zh-CN" dirty="0"/>
              <a:t>游走在死亡边缘时的惊险</a:t>
            </a:r>
            <a:r>
              <a:rPr lang="zh-CN" altLang="zh-CN" dirty="0" smtClean="0"/>
              <a:t>？</a:t>
            </a:r>
            <a:endParaRPr lang="en-US" altLang="zh-CN" dirty="0" smtClean="0"/>
          </a:p>
          <a:p>
            <a:r>
              <a:rPr lang="zh-CN" altLang="zh-CN" dirty="0" smtClean="0"/>
              <a:t>是</a:t>
            </a:r>
            <a:r>
              <a:rPr lang="zh-CN" altLang="zh-CN" dirty="0"/>
              <a:t>对人类衰老的无奈</a:t>
            </a:r>
            <a:r>
              <a:rPr lang="zh-CN" altLang="zh-CN" dirty="0" smtClean="0"/>
              <a:t>？</a:t>
            </a:r>
            <a:endParaRPr lang="en-US" altLang="zh-CN" dirty="0" smtClean="0"/>
          </a:p>
          <a:p>
            <a:r>
              <a:rPr lang="zh-CN" altLang="zh-CN" dirty="0" smtClean="0"/>
              <a:t>还是</a:t>
            </a:r>
            <a:r>
              <a:rPr lang="zh-CN" altLang="zh-CN" dirty="0"/>
              <a:t>寂寞空虚时感受到生命的虚无？</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一、认识生命</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从</a:t>
            </a:r>
            <a:r>
              <a:rPr lang="zh-CN" altLang="en-US" dirty="0"/>
              <a:t>生物学的角度来看，生命就是生物所具有的活动能力</a:t>
            </a:r>
            <a:r>
              <a:rPr lang="zh-CN" altLang="en-US" dirty="0" smtClean="0"/>
              <a:t>。</a:t>
            </a:r>
            <a:endParaRPr lang="en-US" altLang="zh-CN" dirty="0" smtClean="0"/>
          </a:p>
          <a:p>
            <a:pPr>
              <a:lnSpc>
                <a:spcPct val="150000"/>
              </a:lnSpc>
            </a:pPr>
            <a:r>
              <a:rPr lang="zh-CN" altLang="en-US" dirty="0" smtClean="0"/>
              <a:t>从</a:t>
            </a:r>
            <a:r>
              <a:rPr lang="zh-CN" altLang="en-US" dirty="0"/>
              <a:t>广义的角度来看，生命是指一切具有新陈代谢力、繁殖力、生长力和环境适应力的动植物和无机物</a:t>
            </a:r>
            <a:r>
              <a:rPr lang="zh-CN" altLang="en-US" dirty="0" smtClean="0"/>
              <a:t>。</a:t>
            </a:r>
            <a:endParaRPr lang="en-US" altLang="zh-CN" dirty="0" smtClean="0"/>
          </a:p>
          <a:p>
            <a:pPr>
              <a:lnSpc>
                <a:spcPct val="150000"/>
              </a:lnSpc>
            </a:pPr>
            <a:r>
              <a:rPr lang="zh-CN" altLang="en-US" dirty="0" smtClean="0"/>
              <a:t>从</a:t>
            </a:r>
            <a:r>
              <a:rPr lang="zh-CN" altLang="en-US" dirty="0"/>
              <a:t>狭义上看，生命就是专指人的生命。</a:t>
            </a:r>
            <a:endParaRPr lang="zh-CN" altLang="en-US"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00000"/>
              </a:lnSpc>
            </a:pPr>
            <a:r>
              <a:rPr lang="zh-CN" altLang="en-US" dirty="0"/>
              <a:t>简单来说，生命具有五个方面的特性：</a:t>
            </a:r>
            <a:endParaRPr lang="zh-CN" altLang="en-US" dirty="0"/>
          </a:p>
          <a:p>
            <a:pPr marL="0" indent="0">
              <a:lnSpc>
                <a:spcPct val="150000"/>
              </a:lnSpc>
              <a:buNone/>
            </a:pPr>
            <a:r>
              <a:rPr lang="zh-CN" altLang="en-US" sz="2400" dirty="0"/>
              <a:t>（</a:t>
            </a:r>
            <a:r>
              <a:rPr lang="en-US" altLang="zh-CN" sz="2400" dirty="0"/>
              <a:t>1</a:t>
            </a:r>
            <a:r>
              <a:rPr lang="zh-CN" altLang="en-US" sz="2400" dirty="0"/>
              <a:t>）生命是有限的、不可逆的、不可重复的。</a:t>
            </a:r>
            <a:endParaRPr lang="zh-CN" altLang="en-US" sz="2400" dirty="0"/>
          </a:p>
          <a:p>
            <a:pPr marL="0" indent="0">
              <a:lnSpc>
                <a:spcPct val="150000"/>
              </a:lnSpc>
              <a:buNone/>
            </a:pPr>
            <a:r>
              <a:rPr lang="zh-CN" altLang="en-US" sz="2400" dirty="0"/>
              <a:t>（</a:t>
            </a:r>
            <a:r>
              <a:rPr lang="en-US" altLang="zh-CN" sz="2400" dirty="0"/>
              <a:t>2</a:t>
            </a:r>
            <a:r>
              <a:rPr lang="zh-CN" altLang="en-US" sz="2400" dirty="0"/>
              <a:t>）生命是生理、心理和社会的统一体，是不可分割的整体。</a:t>
            </a:r>
            <a:endParaRPr lang="zh-CN" altLang="en-US" sz="2400" dirty="0"/>
          </a:p>
          <a:p>
            <a:pPr marL="0" indent="0">
              <a:lnSpc>
                <a:spcPct val="150000"/>
              </a:lnSpc>
              <a:buNone/>
            </a:pPr>
            <a:r>
              <a:rPr lang="zh-CN" altLang="en-US" sz="2400" dirty="0"/>
              <a:t>（</a:t>
            </a:r>
            <a:r>
              <a:rPr lang="en-US" altLang="zh-CN" sz="2400" dirty="0"/>
              <a:t>3</a:t>
            </a:r>
            <a:r>
              <a:rPr lang="zh-CN" altLang="en-US" sz="2400" dirty="0"/>
              <a:t>）生命能够摆脱本能的束缚，自由支配意志，促使个体不停滞地自我超越和自我发展。</a:t>
            </a:r>
            <a:endParaRPr lang="zh-CN" altLang="en-US" sz="2400" dirty="0"/>
          </a:p>
          <a:p>
            <a:pPr marL="0" indent="0">
              <a:lnSpc>
                <a:spcPct val="150000"/>
              </a:lnSpc>
              <a:buNone/>
            </a:pPr>
            <a:r>
              <a:rPr lang="zh-CN" altLang="en-US" sz="2400" dirty="0"/>
              <a:t>（</a:t>
            </a:r>
            <a:r>
              <a:rPr lang="en-US" altLang="zh-CN" sz="2400" dirty="0"/>
              <a:t>4</a:t>
            </a:r>
            <a:r>
              <a:rPr lang="zh-CN" altLang="en-US" sz="2400" dirty="0"/>
              <a:t>）生命具有改变环境、改造世界的创造性，创造人类的文明并传承下去</a:t>
            </a:r>
            <a:r>
              <a:rPr lang="zh-CN" altLang="en-US" sz="2400" dirty="0" smtClean="0"/>
              <a:t>。</a:t>
            </a:r>
            <a:endParaRPr lang="en-US" altLang="zh-CN" sz="2400" dirty="0" smtClean="0"/>
          </a:p>
          <a:p>
            <a:pPr marL="0" indent="0">
              <a:lnSpc>
                <a:spcPct val="150000"/>
              </a:lnSpc>
              <a:buNone/>
            </a:pPr>
            <a:r>
              <a:rPr lang="zh-CN" altLang="en-US" sz="2400" dirty="0" smtClean="0"/>
              <a:t>（</a:t>
            </a:r>
            <a:r>
              <a:rPr lang="en-US" altLang="zh-CN" sz="2400" dirty="0"/>
              <a:t>5</a:t>
            </a:r>
            <a:r>
              <a:rPr lang="zh-CN" altLang="en-US" sz="2400" dirty="0"/>
              <a:t>）生命具有不可复制的独特性。</a:t>
            </a:r>
            <a:endParaRPr lang="zh-CN" altLang="en-US" sz="2400" dirty="0"/>
          </a:p>
          <a:p>
            <a:endParaRPr lang="zh-CN" altLang="en-US"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心理加油站</a:t>
            </a:r>
            <a:r>
              <a:rPr lang="en-US" altLang="zh-CN" dirty="0" smtClean="0"/>
              <a:t>】</a:t>
            </a:r>
            <a:r>
              <a:rPr lang="zh-CN" altLang="en-US" dirty="0" smtClean="0"/>
              <a:t>热爱</a:t>
            </a:r>
            <a:r>
              <a:rPr lang="zh-CN" altLang="en-US" dirty="0"/>
              <a:t>生命 </a:t>
            </a:r>
            <a:endParaRPr lang="zh-CN" altLang="en-US" dirty="0"/>
          </a:p>
        </p:txBody>
      </p:sp>
      <p:sp>
        <p:nvSpPr>
          <p:cNvPr id="3" name="内容占位符 2"/>
          <p:cNvSpPr>
            <a:spLocks noGrp="1"/>
          </p:cNvSpPr>
          <p:nvPr>
            <p:ph idx="1"/>
          </p:nvPr>
        </p:nvSpPr>
        <p:spPr/>
        <p:txBody>
          <a:bodyPr>
            <a:normAutofit/>
          </a:bodyPr>
          <a:lstStyle/>
          <a:p>
            <a:endParaRPr lang="zh-CN" altLang="en-US" dirty="0"/>
          </a:p>
          <a:p>
            <a:r>
              <a:rPr lang="zh-CN" altLang="en-US" dirty="0"/>
              <a:t>我不去想，</a:t>
            </a:r>
            <a:endParaRPr lang="zh-CN" altLang="en-US" dirty="0"/>
          </a:p>
          <a:p>
            <a:r>
              <a:rPr lang="zh-CN" altLang="en-US" dirty="0"/>
              <a:t>是否能够成功 ，</a:t>
            </a:r>
            <a:endParaRPr lang="zh-CN" altLang="en-US" dirty="0"/>
          </a:p>
          <a:p>
            <a:r>
              <a:rPr lang="zh-CN" altLang="en-US" dirty="0"/>
              <a:t>既然选择了远方 ，</a:t>
            </a:r>
            <a:endParaRPr lang="zh-CN" altLang="en-US" dirty="0"/>
          </a:p>
          <a:p>
            <a:r>
              <a:rPr lang="zh-CN" altLang="en-US" dirty="0"/>
              <a:t>便只顾风雨兼程。</a:t>
            </a:r>
            <a:endParaRPr lang="zh-CN" altLang="en-US" dirty="0"/>
          </a:p>
          <a:p>
            <a:r>
              <a:rPr lang="zh-CN" altLang="en-US" dirty="0"/>
              <a:t>我不去想，</a:t>
            </a:r>
            <a:endParaRPr lang="zh-CN" altLang="en-US" dirty="0"/>
          </a:p>
          <a:p>
            <a:r>
              <a:rPr lang="zh-CN" altLang="en-US" dirty="0"/>
              <a:t>能否赢得爱情 ，</a:t>
            </a:r>
            <a:endParaRPr lang="zh-CN" altLang="en-US" dirty="0"/>
          </a:p>
          <a:p>
            <a:r>
              <a:rPr lang="zh-CN" altLang="en-US" dirty="0"/>
              <a:t>既然钟情于玫瑰 ，</a:t>
            </a:r>
            <a:endParaRPr lang="zh-CN" altLang="en-US" dirty="0"/>
          </a:p>
          <a:p>
            <a:r>
              <a:rPr lang="zh-CN" altLang="en-US" dirty="0"/>
              <a:t>就勇敢地吐露真诚 。</a:t>
            </a:r>
            <a:endParaRPr lang="zh-CN" altLang="en-US" dirty="0"/>
          </a:p>
          <a:p>
            <a:endParaRPr lang="zh-CN" altLang="en-US" dirty="0"/>
          </a:p>
        </p:txBody>
      </p:sp>
      <p:sp>
        <p:nvSpPr>
          <p:cNvPr id="4" name="内容占位符 2"/>
          <p:cNvSpPr txBox="1"/>
          <p:nvPr/>
        </p:nvSpPr>
        <p:spPr>
          <a:xfrm>
            <a:off x="5582369" y="1960141"/>
            <a:ext cx="5184576" cy="45894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smtClean="0"/>
          </a:p>
          <a:p>
            <a:r>
              <a:rPr lang="zh-CN" altLang="en-US" dirty="0" smtClean="0"/>
              <a:t>我不去想，</a:t>
            </a:r>
            <a:endParaRPr lang="zh-CN" altLang="en-US" dirty="0" smtClean="0"/>
          </a:p>
          <a:p>
            <a:r>
              <a:rPr lang="zh-CN" altLang="en-US" dirty="0" smtClean="0"/>
              <a:t>身后会不会袭来寒风冷雨 ，</a:t>
            </a:r>
            <a:endParaRPr lang="zh-CN" altLang="en-US" dirty="0" smtClean="0"/>
          </a:p>
          <a:p>
            <a:r>
              <a:rPr lang="zh-CN" altLang="en-US" dirty="0" smtClean="0"/>
              <a:t>既然目标是地平线，</a:t>
            </a:r>
            <a:endParaRPr lang="zh-CN" altLang="en-US" dirty="0" smtClean="0"/>
          </a:p>
          <a:p>
            <a:r>
              <a:rPr lang="zh-CN" altLang="en-US" dirty="0" smtClean="0"/>
              <a:t>留给世界的只能是背影 。</a:t>
            </a:r>
            <a:endParaRPr lang="zh-CN" altLang="en-US" dirty="0" smtClean="0"/>
          </a:p>
          <a:p>
            <a:r>
              <a:rPr lang="zh-CN" altLang="en-US" dirty="0" smtClean="0"/>
              <a:t>我不去想，</a:t>
            </a:r>
            <a:endParaRPr lang="zh-CN" altLang="en-US" dirty="0" smtClean="0"/>
          </a:p>
          <a:p>
            <a:r>
              <a:rPr lang="zh-CN" altLang="en-US" dirty="0" smtClean="0"/>
              <a:t>未来是平坦还是泥泞 ，</a:t>
            </a:r>
            <a:endParaRPr lang="zh-CN" altLang="en-US" dirty="0" smtClean="0"/>
          </a:p>
          <a:p>
            <a:r>
              <a:rPr lang="zh-CN" altLang="en-US" dirty="0" smtClean="0"/>
              <a:t>只要热爱生命 ，</a:t>
            </a:r>
            <a:endParaRPr lang="zh-CN" altLang="en-US" dirty="0" smtClean="0"/>
          </a:p>
          <a:p>
            <a:r>
              <a:rPr lang="zh-CN" altLang="en-US" dirty="0" smtClean="0"/>
              <a:t>一切，都在意料之中。</a:t>
            </a:r>
            <a:endParaRPr lang="zh-CN" altLang="en-US" dirty="0" smtClean="0"/>
          </a:p>
          <a:p>
            <a:endParaRPr lang="zh-CN" altLang="en-US" dirty="0"/>
          </a:p>
        </p:txBody>
      </p:sp>
      <p:sp>
        <p:nvSpPr>
          <p:cNvPr id="5" name="TextBox 4"/>
          <p:cNvSpPr txBox="1"/>
          <p:nvPr/>
        </p:nvSpPr>
        <p:spPr>
          <a:xfrm>
            <a:off x="2900983" y="1632942"/>
            <a:ext cx="3528392" cy="523220"/>
          </a:xfrm>
          <a:prstGeom prst="rect">
            <a:avLst/>
          </a:prstGeom>
          <a:noFill/>
        </p:spPr>
        <p:txBody>
          <a:bodyPr wrap="square" rtlCol="0">
            <a:spAutoFit/>
          </a:bodyPr>
          <a:lstStyle/>
          <a:p>
            <a:pPr algn="ctr"/>
            <a:r>
              <a:rPr lang="zh-CN" altLang="en-US" sz="2800" dirty="0">
                <a:latin typeface="华文中宋" panose="02010600040101010101" pitchFamily="2" charset="-122"/>
                <a:ea typeface="华文中宋" panose="02010600040101010101" pitchFamily="2" charset="-122"/>
              </a:rPr>
              <a:t>汪国真</a:t>
            </a:r>
            <a:endParaRPr lang="zh-CN" altLang="en-US" sz="2800" dirty="0">
              <a:latin typeface="华文中宋" panose="02010600040101010101" pitchFamily="2" charset="-122"/>
              <a:ea typeface="华文中宋" panose="020106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二、大学生的生命</a:t>
            </a:r>
            <a:r>
              <a:rPr lang="zh-CN" altLang="en-US" dirty="0" smtClean="0"/>
              <a:t>观</a:t>
            </a:r>
            <a:endParaRPr lang="zh-CN" altLang="en-US" dirty="0"/>
          </a:p>
        </p:txBody>
      </p:sp>
      <p:sp>
        <p:nvSpPr>
          <p:cNvPr id="3" name="内容占位符 2"/>
          <p:cNvSpPr>
            <a:spLocks noGrp="1"/>
          </p:cNvSpPr>
          <p:nvPr>
            <p:ph idx="1"/>
          </p:nvPr>
        </p:nvSpPr>
        <p:spPr/>
        <p:txBody>
          <a:bodyPr/>
          <a:lstStyle/>
          <a:p>
            <a:pPr marL="0" indent="0">
              <a:lnSpc>
                <a:spcPct val="150000"/>
              </a:lnSpc>
              <a:buNone/>
            </a:pPr>
            <a:r>
              <a:rPr lang="zh-CN" altLang="en-US" dirty="0" smtClean="0"/>
              <a:t>（</a:t>
            </a:r>
            <a:r>
              <a:rPr lang="zh-CN" altLang="en-US" dirty="0"/>
              <a:t>一）生命观</a:t>
            </a:r>
            <a:endParaRPr lang="zh-CN" altLang="en-US" dirty="0"/>
          </a:p>
          <a:p>
            <a:pPr>
              <a:lnSpc>
                <a:spcPct val="150000"/>
              </a:lnSpc>
            </a:pPr>
            <a:r>
              <a:rPr lang="zh-CN" altLang="en-US" dirty="0"/>
              <a:t>生命观是个体持有的对生命的态度，是做出有关生命行为的指导准则，对个体身心健康和社会和谐稳定具有重要意义。</a:t>
            </a:r>
            <a:endParaRPr lang="zh-CN" altLang="en-US" dirty="0"/>
          </a:p>
          <a:p>
            <a:pPr>
              <a:lnSpc>
                <a:spcPct val="150000"/>
              </a:lnSpc>
            </a:pP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（二）影响大学生生命观形成的</a:t>
            </a:r>
            <a:r>
              <a:rPr lang="zh-CN" altLang="en-US" dirty="0" smtClean="0"/>
              <a:t>因素</a:t>
            </a:r>
            <a:endParaRPr lang="zh-CN" altLang="en-US" dirty="0"/>
          </a:p>
        </p:txBody>
      </p:sp>
      <p:sp>
        <p:nvSpPr>
          <p:cNvPr id="3" name="内容占位符 2"/>
          <p:cNvSpPr>
            <a:spLocks noGrp="1"/>
          </p:cNvSpPr>
          <p:nvPr>
            <p:ph idx="1"/>
          </p:nvPr>
        </p:nvSpPr>
        <p:spPr/>
        <p:txBody>
          <a:bodyPr/>
          <a:lstStyle/>
          <a:p>
            <a:pPr marL="0" indent="0">
              <a:lnSpc>
                <a:spcPct val="150000"/>
              </a:lnSpc>
              <a:buNone/>
            </a:pPr>
            <a:r>
              <a:rPr lang="en-US" altLang="zh-CN" dirty="0" smtClean="0"/>
              <a:t>1</a:t>
            </a:r>
            <a:r>
              <a:rPr lang="en-US" altLang="zh-CN" dirty="0"/>
              <a:t>.</a:t>
            </a:r>
            <a:r>
              <a:rPr lang="zh-CN" altLang="en-US" dirty="0"/>
              <a:t>性格与个体经历</a:t>
            </a:r>
            <a:endParaRPr lang="zh-CN" altLang="en-US" dirty="0"/>
          </a:p>
          <a:p>
            <a:pPr>
              <a:lnSpc>
                <a:spcPct val="150000"/>
              </a:lnSpc>
            </a:pPr>
            <a:r>
              <a:rPr lang="zh-CN" altLang="en-US" dirty="0"/>
              <a:t>据调查，性格与人生经历是影响大学生生命观形成的决定性因素，占</a:t>
            </a:r>
            <a:r>
              <a:rPr lang="en-US" altLang="zh-CN" dirty="0"/>
              <a:t>60%</a:t>
            </a:r>
            <a:r>
              <a:rPr lang="zh-CN" altLang="en-US" dirty="0"/>
              <a:t>以上，远远超过其他因素的影响</a:t>
            </a:r>
            <a:r>
              <a:rPr lang="zh-CN" altLang="en-US" dirty="0" smtClean="0"/>
              <a:t>。</a:t>
            </a:r>
            <a:endParaRPr lang="en-US" altLang="zh-CN" dirty="0" smtClean="0"/>
          </a:p>
          <a:p>
            <a:pPr>
              <a:lnSpc>
                <a:spcPct val="150000"/>
              </a:lnSpc>
            </a:pPr>
            <a:r>
              <a:rPr lang="zh-CN" altLang="en-US" dirty="0" smtClean="0"/>
              <a:t>大学生</a:t>
            </a:r>
            <a:r>
              <a:rPr lang="zh-CN" altLang="en-US" dirty="0"/>
              <a:t>的自我意识和独立人格的基本形成，具备社会行为能力、思维能力和行为决策能力，他们的性格特质和人生经历的独特性在很大程度上影响了他们的生命观。</a:t>
            </a:r>
            <a:endParaRPr lang="zh-CN" altLang="en-US" dirty="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a:t>
            </a:r>
            <a:r>
              <a:rPr lang="zh-CN" altLang="en-US" dirty="0"/>
              <a:t>家庭教养</a:t>
            </a:r>
            <a:r>
              <a:rPr lang="zh-CN" altLang="en-US" dirty="0" smtClean="0"/>
              <a:t>模式</a:t>
            </a:r>
            <a:endParaRPr lang="zh-CN" altLang="en-US" dirty="0"/>
          </a:p>
        </p:txBody>
      </p:sp>
      <p:sp>
        <p:nvSpPr>
          <p:cNvPr id="3" name="内容占位符 2"/>
          <p:cNvSpPr>
            <a:spLocks noGrp="1"/>
          </p:cNvSpPr>
          <p:nvPr>
            <p:ph idx="1"/>
          </p:nvPr>
        </p:nvSpPr>
        <p:spPr/>
        <p:txBody>
          <a:bodyPr>
            <a:normAutofit lnSpcReduction="10000"/>
          </a:bodyPr>
          <a:lstStyle/>
          <a:p>
            <a:pPr>
              <a:lnSpc>
                <a:spcPct val="150000"/>
              </a:lnSpc>
            </a:pPr>
            <a:r>
              <a:rPr lang="zh-CN" altLang="en-US" dirty="0" smtClean="0"/>
              <a:t>家庭</a:t>
            </a:r>
            <a:r>
              <a:rPr lang="zh-CN" altLang="en-US" dirty="0"/>
              <a:t>是大学生最先成长和接受教育的环境，家庭的教养模式与大学生生命观的形成有很大的相关性</a:t>
            </a:r>
            <a:r>
              <a:rPr lang="zh-CN" altLang="en-US" dirty="0" smtClean="0"/>
              <a:t>。</a:t>
            </a:r>
            <a:endParaRPr lang="en-US" altLang="zh-CN" dirty="0" smtClean="0"/>
          </a:p>
          <a:p>
            <a:pPr>
              <a:lnSpc>
                <a:spcPct val="150000"/>
              </a:lnSpc>
            </a:pPr>
            <a:r>
              <a:rPr lang="zh-CN" altLang="en-US" dirty="0" smtClean="0"/>
              <a:t>比如</a:t>
            </a:r>
            <a:r>
              <a:rPr lang="zh-CN" altLang="en-US" dirty="0"/>
              <a:t>，在对生命的认知和幸福感的体验上，来自民主型教养模式家庭的孩子明显好于专制型教养模式家庭的孩子</a:t>
            </a:r>
            <a:r>
              <a:rPr lang="zh-CN" altLang="en-US" dirty="0" smtClean="0"/>
              <a:t>。</a:t>
            </a:r>
            <a:endParaRPr lang="en-US" altLang="zh-CN" dirty="0" smtClean="0"/>
          </a:p>
          <a:p>
            <a:pPr>
              <a:lnSpc>
                <a:spcPct val="150000"/>
              </a:lnSpc>
            </a:pPr>
            <a:r>
              <a:rPr lang="zh-CN" altLang="en-US" dirty="0" smtClean="0"/>
              <a:t>哪怕</a:t>
            </a:r>
            <a:r>
              <a:rPr lang="zh-CN" altLang="en-US" dirty="0"/>
              <a:t>是在大学阶段，大学生生命观依然会受到来自家庭的重要影响。除了情感因素和经济联系之外，家人特别是父母的生命观对大学生的影响是潜在的、长期的。</a:t>
            </a:r>
            <a:endParaRPr lang="zh-CN" altLang="en-US" dirty="0"/>
          </a:p>
          <a:p>
            <a:pPr>
              <a:lnSpc>
                <a:spcPct val="150000"/>
              </a:lnSpc>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a:t>
            </a:r>
            <a:r>
              <a:rPr lang="zh-CN" altLang="en-US" dirty="0"/>
              <a:t>学校教育和教育</a:t>
            </a:r>
            <a:r>
              <a:rPr lang="zh-CN" altLang="en-US" dirty="0" smtClean="0"/>
              <a:t>体制</a:t>
            </a:r>
            <a:endParaRPr lang="zh-CN" altLang="en-US" dirty="0"/>
          </a:p>
        </p:txBody>
      </p:sp>
      <p:sp>
        <p:nvSpPr>
          <p:cNvPr id="3" name="内容占位符 2"/>
          <p:cNvSpPr>
            <a:spLocks noGrp="1"/>
          </p:cNvSpPr>
          <p:nvPr>
            <p:ph idx="1"/>
          </p:nvPr>
        </p:nvSpPr>
        <p:spPr/>
        <p:txBody>
          <a:bodyPr>
            <a:normAutofit/>
          </a:bodyPr>
          <a:lstStyle/>
          <a:p>
            <a:pPr>
              <a:lnSpc>
                <a:spcPct val="150000"/>
              </a:lnSpc>
            </a:pPr>
            <a:r>
              <a:rPr lang="zh-CN" altLang="en-US" dirty="0" smtClean="0"/>
              <a:t>目前</a:t>
            </a:r>
            <a:r>
              <a:rPr lang="zh-CN" altLang="en-US" dirty="0"/>
              <a:t>的教育体制和高考人才选拔形式，太过侧重学业成绩的提升，对学生生命观、价值观形成的引导相对薄弱</a:t>
            </a:r>
            <a:r>
              <a:rPr lang="zh-CN" altLang="en-US" dirty="0" smtClean="0"/>
              <a:t>。</a:t>
            </a:r>
            <a:endParaRPr lang="en-US" altLang="zh-CN" dirty="0" smtClean="0"/>
          </a:p>
          <a:p>
            <a:pPr>
              <a:lnSpc>
                <a:spcPct val="150000"/>
              </a:lnSpc>
            </a:pPr>
            <a:r>
              <a:rPr lang="zh-CN" altLang="en-US" dirty="0" smtClean="0"/>
              <a:t>在</a:t>
            </a:r>
            <a:r>
              <a:rPr lang="zh-CN" altLang="en-US" dirty="0"/>
              <a:t>大学生阶段，生命教育是高校思想政治教育和心理健康教育的重要组成部分，大学的生命教育课堂和课后实践活动，对大学生生命观的塑造发挥着一定的积极作用。</a:t>
            </a:r>
            <a:endParaRPr lang="zh-CN" altLang="en-US" dirty="0"/>
          </a:p>
          <a:p>
            <a:pPr>
              <a:lnSpc>
                <a:spcPct val="150000"/>
              </a:lnSpc>
            </a:pP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smtClean="0"/>
              <a:t>社会环境</a:t>
            </a:r>
            <a:endParaRPr lang="zh-CN" altLang="en-US" dirty="0"/>
          </a:p>
        </p:txBody>
      </p:sp>
      <p:sp>
        <p:nvSpPr>
          <p:cNvPr id="3" name="内容占位符 2"/>
          <p:cNvSpPr>
            <a:spLocks noGrp="1"/>
          </p:cNvSpPr>
          <p:nvPr>
            <p:ph idx="1"/>
          </p:nvPr>
        </p:nvSpPr>
        <p:spPr/>
        <p:txBody>
          <a:bodyPr>
            <a:normAutofit lnSpcReduction="10000"/>
          </a:bodyPr>
          <a:lstStyle/>
          <a:p>
            <a:pPr>
              <a:lnSpc>
                <a:spcPct val="150000"/>
              </a:lnSpc>
            </a:pPr>
            <a:r>
              <a:rPr lang="zh-CN" altLang="en-US" dirty="0" smtClean="0"/>
              <a:t>处于</a:t>
            </a:r>
            <a:r>
              <a:rPr lang="zh-CN" altLang="en-US" dirty="0"/>
              <a:t>社会转型时期，大学生的生命观容易受到社会上现实、功利化的价值观影响</a:t>
            </a:r>
            <a:r>
              <a:rPr lang="zh-CN" altLang="en-US" dirty="0" smtClean="0"/>
              <a:t>。</a:t>
            </a:r>
            <a:endParaRPr lang="en-US" altLang="zh-CN" dirty="0" smtClean="0"/>
          </a:p>
          <a:p>
            <a:pPr>
              <a:lnSpc>
                <a:spcPct val="150000"/>
              </a:lnSpc>
            </a:pPr>
            <a:r>
              <a:rPr lang="zh-CN" altLang="en-US" dirty="0" smtClean="0"/>
              <a:t>当前</a:t>
            </a:r>
            <a:r>
              <a:rPr lang="zh-CN" altLang="en-US" dirty="0"/>
              <a:t>，社会环境对大学生生命观的影响主要体现在过分注重生命的工具性、社会文化中对生命的漠视和践踏、生命不平等对待和不正当的竞争等方面</a:t>
            </a:r>
            <a:r>
              <a:rPr lang="zh-CN" altLang="en-US" dirty="0" smtClean="0"/>
              <a:t>。</a:t>
            </a:r>
            <a:endParaRPr lang="en-US" altLang="zh-CN" dirty="0" smtClean="0"/>
          </a:p>
          <a:p>
            <a:pPr>
              <a:lnSpc>
                <a:spcPct val="150000"/>
              </a:lnSpc>
            </a:pPr>
            <a:r>
              <a:rPr lang="zh-CN" altLang="en-US" dirty="0" smtClean="0"/>
              <a:t>在</a:t>
            </a:r>
            <a:r>
              <a:rPr lang="zh-CN" altLang="en-US" dirty="0"/>
              <a:t>价值观、生命观还不稳定的情况下，纷繁杂乱的社会现象在不同程度上对大学生的生命观形成产生潜移默化的作用。</a:t>
            </a:r>
            <a:endParaRPr lang="zh-CN" altLang="en-US" dirty="0"/>
          </a:p>
          <a:p>
            <a:pPr>
              <a:lnSpc>
                <a:spcPct val="150000"/>
              </a:lnSpc>
            </a:pP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（三）大学生的生命观</a:t>
            </a:r>
            <a:r>
              <a:rPr lang="zh-CN" altLang="en-US" dirty="0" smtClean="0"/>
              <a:t>现状</a:t>
            </a:r>
            <a:endParaRPr lang="zh-CN" altLang="en-US" dirty="0"/>
          </a:p>
        </p:txBody>
      </p:sp>
      <p:sp>
        <p:nvSpPr>
          <p:cNvPr id="3" name="内容占位符 2"/>
          <p:cNvSpPr>
            <a:spLocks noGrp="1"/>
          </p:cNvSpPr>
          <p:nvPr>
            <p:ph idx="1"/>
          </p:nvPr>
        </p:nvSpPr>
        <p:spPr>
          <a:xfrm>
            <a:off x="884555" y="1748790"/>
            <a:ext cx="11090275" cy="4766310"/>
          </a:xfrm>
        </p:spPr>
        <p:txBody>
          <a:bodyPr>
            <a:normAutofit lnSpcReduction="10000"/>
          </a:bodyPr>
          <a:lstStyle/>
          <a:p>
            <a:pPr>
              <a:lnSpc>
                <a:spcPct val="150000"/>
              </a:lnSpc>
            </a:pPr>
            <a:r>
              <a:rPr lang="zh-CN" altLang="en-US" dirty="0" smtClean="0"/>
              <a:t>张</a:t>
            </a:r>
            <a:r>
              <a:rPr lang="zh-CN" altLang="en-US" dirty="0"/>
              <a:t>萌等人的研究发现，大学生的生命观包括生命珍视、生命感知、生命尊严、生命责任、生命尊重、生命权利和生命帮扶七个方面，既包括对自己生命的多方面认知，也包括对他人生命多方面认知，体现了大学生对生命观念的统一理性认识</a:t>
            </a:r>
            <a:r>
              <a:rPr lang="zh-CN" altLang="en-US" dirty="0" smtClean="0"/>
              <a:t>。</a:t>
            </a:r>
            <a:endParaRPr lang="en-US" altLang="zh-CN" dirty="0" smtClean="0"/>
          </a:p>
          <a:p>
            <a:pPr>
              <a:lnSpc>
                <a:spcPct val="150000"/>
              </a:lnSpc>
            </a:pPr>
            <a:r>
              <a:rPr lang="zh-CN" altLang="en-US" dirty="0" smtClean="0"/>
              <a:t>大学生</a:t>
            </a:r>
            <a:r>
              <a:rPr lang="zh-CN" altLang="en-US" dirty="0"/>
              <a:t>的整体生命意识较强，但在珍视生命和对待他人生命权利问题上立场还不够坚定，在较大程度上看重生命的尊严和自由，容易在极端情境下产生不理智言行。</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789305"/>
            <a:ext cx="11090275" cy="993775"/>
          </a:xfrm>
        </p:spPr>
        <p:txBody>
          <a:bodyPr/>
          <a:p>
            <a:pPr algn="l"/>
            <a:r>
              <a:rPr lang="zh-CN" altLang="en-US" sz="3600"/>
              <a:t>【习近平语录】</a:t>
            </a:r>
            <a:endParaRPr lang="zh-CN" altLang="en-US" sz="3600"/>
          </a:p>
        </p:txBody>
      </p:sp>
      <p:sp>
        <p:nvSpPr>
          <p:cNvPr id="3" name="内容占位符 2"/>
          <p:cNvSpPr>
            <a:spLocks noGrp="1"/>
          </p:cNvSpPr>
          <p:nvPr>
            <p:ph idx="1"/>
          </p:nvPr>
        </p:nvSpPr>
        <p:spPr/>
        <p:txBody>
          <a:bodyPr/>
          <a:p>
            <a:pPr marL="0" indent="0">
              <a:lnSpc>
                <a:spcPct val="150000"/>
              </a:lnSpc>
              <a:buNone/>
            </a:pPr>
            <a:r>
              <a:rPr lang="zh-CN" altLang="en-US"/>
              <a:t>有信念、有梦想、有奋斗、有奉献的人生，才是有意义的人生。当代青年建功立业的舞台空前广阔、梦想成真的前景空前光明，希望大家努力在实现中国梦的伟大实践中创造自己的精彩人生。</a:t>
            </a:r>
            <a:endParaRPr lang="zh-CN" altLang="en-US"/>
          </a:p>
          <a:p>
            <a:pPr marL="0" indent="0">
              <a:lnSpc>
                <a:spcPct val="150000"/>
              </a:lnSpc>
              <a:buNone/>
            </a:pPr>
            <a:r>
              <a:rPr lang="en-US" altLang="zh-CN"/>
              <a:t>       </a:t>
            </a:r>
            <a:r>
              <a:rPr lang="zh-CN" altLang="en-US"/>
              <a:t>——2014年5月，习近平在北京大学师生座谈会上的讲话</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8949" y="808147"/>
            <a:ext cx="11090275" cy="1397000"/>
          </a:xfrm>
        </p:spPr>
        <p:txBody>
          <a:bodyPr>
            <a:normAutofit/>
          </a:bodyPr>
          <a:lstStyle/>
          <a:p>
            <a:r>
              <a:rPr lang="zh-CN" altLang="en-US" dirty="0">
                <a:sym typeface="+mn-ea"/>
              </a:rPr>
              <a:t>珍爱生命</a:t>
            </a:r>
            <a:br>
              <a:rPr lang="zh-CN" altLang="en-US" dirty="0"/>
            </a:br>
            <a:endParaRPr lang="zh-CN" altLang="en-US" dirty="0"/>
          </a:p>
        </p:txBody>
      </p:sp>
      <p:sp>
        <p:nvSpPr>
          <p:cNvPr id="3" name="内容占位符 2"/>
          <p:cNvSpPr>
            <a:spLocks noGrp="1"/>
          </p:cNvSpPr>
          <p:nvPr>
            <p:ph idx="1"/>
          </p:nvPr>
        </p:nvSpPr>
        <p:spPr>
          <a:xfrm>
            <a:off x="4268470" y="1816100"/>
            <a:ext cx="7849870" cy="4589145"/>
          </a:xfrm>
        </p:spPr>
        <p:txBody>
          <a:bodyPr>
            <a:normAutofit/>
          </a:bodyPr>
          <a:lstStyle/>
          <a:p>
            <a:pPr marL="0" indent="0">
              <a:lnSpc>
                <a:spcPct val="150000"/>
              </a:lnSpc>
              <a:buNone/>
            </a:pPr>
            <a:r>
              <a:rPr lang="zh-CN" altLang="en-US" dirty="0"/>
              <a:t>［活动目的］通过计算生命时限，深刻感受生命的有限性，并思考如何实现生命的价值。</a:t>
            </a:r>
            <a:endParaRPr lang="zh-CN" altLang="en-US" dirty="0"/>
          </a:p>
          <a:p>
            <a:pPr marL="0" indent="0">
              <a:lnSpc>
                <a:spcPct val="150000"/>
              </a:lnSpc>
              <a:buNone/>
            </a:pPr>
            <a:r>
              <a:rPr lang="zh-CN" altLang="en-US" dirty="0"/>
              <a:t>［活动形式］分组活动，约5人一组。</a:t>
            </a:r>
            <a:endParaRPr lang="zh-CN" altLang="en-US" dirty="0"/>
          </a:p>
          <a:p>
            <a:pPr marL="0" indent="0">
              <a:lnSpc>
                <a:spcPct val="150000"/>
              </a:lnSpc>
              <a:buNone/>
            </a:pPr>
            <a:r>
              <a:rPr lang="zh-CN" altLang="en-US" dirty="0"/>
              <a:t>［活动时间］约10分钟。</a:t>
            </a:r>
            <a:endParaRPr lang="zh-CN" altLang="en-US" dirty="0"/>
          </a:p>
          <a:p>
            <a:pPr marL="0" indent="0">
              <a:lnSpc>
                <a:spcPct val="150000"/>
              </a:lnSpc>
              <a:buNone/>
            </a:pPr>
            <a:r>
              <a:rPr lang="zh-CN" altLang="en-US" dirty="0"/>
              <a:t>［活动道具］每人一张白纸及一支笔。</a:t>
            </a:r>
            <a:endParaRPr lang="zh-CN" altLang="en-US" dirty="0"/>
          </a:p>
          <a:p>
            <a:endParaRPr lang="zh-CN" altLang="en-US" dirty="0"/>
          </a:p>
        </p:txBody>
      </p:sp>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4" name="文本框 3"/>
          <p:cNvSpPr txBox="1"/>
          <p:nvPr/>
        </p:nvSpPr>
        <p:spPr>
          <a:xfrm>
            <a:off x="10438130" y="90805"/>
            <a:ext cx="2478405" cy="645160"/>
          </a:xfrm>
          <a:prstGeom prst="rect">
            <a:avLst/>
          </a:prstGeom>
          <a:noFill/>
        </p:spPr>
        <p:txBody>
          <a:bodyPr wrap="none" rtlCol="0">
            <a:spAutoFit/>
          </a:bodyPr>
          <a:p>
            <a:pPr algn="l"/>
            <a:r>
              <a:rPr lang="en-US" altLang="zh-CN" sz="3600" b="1" dirty="0">
                <a:sym typeface="+mn-ea"/>
              </a:rPr>
              <a:t>【</a:t>
            </a:r>
            <a:r>
              <a:rPr lang="zh-CN" altLang="en-US" sz="3600" b="1" dirty="0">
                <a:sym typeface="+mn-ea"/>
              </a:rPr>
              <a:t>活动课</a:t>
            </a:r>
            <a:r>
              <a:rPr lang="en-US" altLang="zh-CN" sz="3600" b="1" dirty="0" smtClean="0">
                <a:sym typeface="+mn-ea"/>
              </a:rPr>
              <a:t>】</a:t>
            </a:r>
            <a:endParaRPr lang="en-US" altLang="zh-CN" sz="3600" b="1" dirty="0" smtClean="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772025" y="708660"/>
            <a:ext cx="7658735" cy="6132830"/>
          </a:xfrm>
        </p:spPr>
        <p:txBody>
          <a:bodyPr>
            <a:normAutofit fontScale="80000"/>
          </a:bodyPr>
          <a:lstStyle/>
          <a:p>
            <a:pPr marL="0" indent="0">
              <a:lnSpc>
                <a:spcPct val="150000"/>
              </a:lnSpc>
              <a:buNone/>
            </a:pPr>
            <a:r>
              <a:rPr lang="zh-CN" altLang="en-US" dirty="0">
                <a:sym typeface="+mn-ea"/>
              </a:rPr>
              <a:t>［活动步骤］</a:t>
            </a:r>
            <a:endParaRPr lang="zh-CN" altLang="en-US" dirty="0"/>
          </a:p>
          <a:p>
            <a:pPr marL="0" indent="0">
              <a:lnSpc>
                <a:spcPct val="150000"/>
              </a:lnSpc>
              <a:buNone/>
            </a:pPr>
            <a:r>
              <a:rPr lang="zh-CN" altLang="en-US" dirty="0">
                <a:sym typeface="+mn-ea"/>
              </a:rPr>
              <a:t>1. 在纸上写下自己的实际年龄；</a:t>
            </a:r>
            <a:endParaRPr lang="zh-CN" altLang="en-US" dirty="0"/>
          </a:p>
          <a:p>
            <a:pPr marL="0" indent="0">
              <a:lnSpc>
                <a:spcPct val="150000"/>
              </a:lnSpc>
              <a:buNone/>
            </a:pPr>
            <a:r>
              <a:rPr lang="zh-CN" altLang="en-US" dirty="0">
                <a:sym typeface="+mn-ea"/>
              </a:rPr>
              <a:t>2. 用全国人口的平均寿命（课前提前查找有关数据作参考）减去自己的年龄，再减去每天睡觉和三餐等必须花费的时间，计算自己剩下的可利用时间是多少？剩下的时间是长还是短？</a:t>
            </a:r>
            <a:endParaRPr lang="zh-CN" altLang="en-US" dirty="0"/>
          </a:p>
          <a:p>
            <a:pPr marL="0" indent="0">
              <a:lnSpc>
                <a:spcPct val="150000"/>
              </a:lnSpc>
              <a:buNone/>
            </a:pPr>
            <a:r>
              <a:rPr lang="zh-CN" altLang="en-US" dirty="0">
                <a:sym typeface="+mn-ea"/>
              </a:rPr>
              <a:t>3. 根据上述方法算一下父母还剩下多少时间？</a:t>
            </a:r>
            <a:endParaRPr lang="zh-CN" altLang="en-US" dirty="0"/>
          </a:p>
          <a:p>
            <a:pPr marL="0" indent="0">
              <a:lnSpc>
                <a:spcPct val="150000"/>
              </a:lnSpc>
              <a:buNone/>
            </a:pPr>
            <a:r>
              <a:rPr lang="zh-CN" altLang="en-US" dirty="0">
                <a:sym typeface="+mn-ea"/>
              </a:rPr>
              <a:t>4. 针对剩下的时间我们想做什么？我们可以为父母做些什么？（以小组为单位自由讨论5分钟，并记录主要的观点）。</a:t>
            </a:r>
            <a:endParaRPr lang="zh-CN" altLang="en-US" dirty="0"/>
          </a:p>
          <a:p>
            <a:pPr marL="0" indent="0">
              <a:lnSpc>
                <a:spcPct val="150000"/>
              </a:lnSpc>
              <a:buNone/>
            </a:pPr>
            <a:r>
              <a:rPr lang="zh-CN" altLang="en-US" dirty="0">
                <a:sym typeface="+mn-ea"/>
              </a:rPr>
              <a:t>5. 总结：请各小组简短分享活动感想。</a:t>
            </a:r>
            <a:endParaRPr lang="zh-CN" altLang="en-US" dirty="0"/>
          </a:p>
        </p:txBody>
      </p:sp>
      <p:sp>
        <p:nvSpPr>
          <p:cNvPr id="35" name="同心圆 34"/>
          <p:cNvSpPr/>
          <p:nvPr/>
        </p:nvSpPr>
        <p:spPr>
          <a:xfrm>
            <a:off x="596727"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065614"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521265"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887737"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204741"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三、探寻生命的</a:t>
            </a:r>
            <a:r>
              <a:rPr lang="zh-CN" altLang="en-US" dirty="0" smtClean="0"/>
              <a:t>意义</a:t>
            </a:r>
            <a:endParaRPr lang="zh-CN" altLang="en-US" dirty="0"/>
          </a:p>
        </p:txBody>
      </p:sp>
      <p:sp>
        <p:nvSpPr>
          <p:cNvPr id="3" name="内容占位符 2"/>
          <p:cNvSpPr>
            <a:spLocks noGrp="1"/>
          </p:cNvSpPr>
          <p:nvPr>
            <p:ph idx="1"/>
          </p:nvPr>
        </p:nvSpPr>
        <p:spPr/>
        <p:txBody>
          <a:bodyPr/>
          <a:lstStyle/>
          <a:p>
            <a:pPr>
              <a:lnSpc>
                <a:spcPct val="150000"/>
              </a:lnSpc>
            </a:pPr>
            <a:r>
              <a:rPr dirty="0"/>
              <a:t>生命意义是指人们对自己生命中目标的认识和追求，是个人与世界关系的深度理解，它基于个体生命经验又萃取出个人生活目标。寻找生命的意义是人类的基本动机之一，也是人与动物的重要区别。</a:t>
            </a:r>
            <a:endParaRPr dirty="0"/>
          </a:p>
          <a:p>
            <a:pPr>
              <a:lnSpc>
                <a:spcPct val="150000"/>
              </a:lnSpc>
            </a:pPr>
            <a:r>
              <a:rPr lang="zh-CN" altLang="en-US" dirty="0" smtClean="0"/>
              <a:t>追寻</a:t>
            </a:r>
            <a:r>
              <a:rPr lang="zh-CN" altLang="en-US" dirty="0"/>
              <a:t>生命的意义是人类的基本动机之一</a:t>
            </a:r>
            <a:r>
              <a:rPr lang="zh-CN" altLang="en-US" dirty="0" smtClean="0"/>
              <a:t>。</a:t>
            </a:r>
            <a:endParaRPr lang="en-US" altLang="zh-CN" dirty="0" smtClean="0"/>
          </a:p>
          <a:p>
            <a:pPr>
              <a:lnSpc>
                <a:spcPct val="150000"/>
              </a:lnSpc>
            </a:pPr>
            <a:r>
              <a:rPr lang="zh-CN" altLang="en-US" dirty="0" smtClean="0"/>
              <a:t>在</a:t>
            </a:r>
            <a:r>
              <a:rPr lang="zh-CN" altLang="en-US" dirty="0"/>
              <a:t>积极心理学看来，幸福生活不只是愉悦，更重要的是有意义，充实而有意义的生活带来的幸福感才能恒久绵长</a:t>
            </a:r>
            <a:r>
              <a:rPr lang="zh-CN" altLang="en-US" dirty="0" smtClean="0"/>
              <a:t>。</a:t>
            </a:r>
            <a:endParaRPr lang="zh-CN" altLang="en-US" dirty="0"/>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2395" y="807720"/>
            <a:ext cx="12548870" cy="974725"/>
          </a:xfrm>
        </p:spPr>
        <p:txBody>
          <a:bodyPr>
            <a:noAutofit/>
          </a:bodyPr>
          <a:lstStyle/>
          <a:p>
            <a:pPr algn="l"/>
            <a:r>
              <a:rPr lang="zh-CN" altLang="en-US" sz="3200" dirty="0"/>
              <a:t>（一）生命意义体现在个体拥有的人生目标和经历的人生重要事件</a:t>
            </a:r>
            <a:r>
              <a:rPr lang="zh-CN" altLang="en-US" sz="3200" dirty="0" smtClean="0"/>
              <a:t>中</a:t>
            </a:r>
            <a:endParaRPr lang="zh-CN" altLang="en-US" sz="3200" dirty="0" smtClean="0"/>
          </a:p>
        </p:txBody>
      </p:sp>
      <p:sp>
        <p:nvSpPr>
          <p:cNvPr id="3" name="内容占位符 2"/>
          <p:cNvSpPr>
            <a:spLocks noGrp="1"/>
          </p:cNvSpPr>
          <p:nvPr>
            <p:ph idx="1"/>
          </p:nvPr>
        </p:nvSpPr>
        <p:spPr/>
        <p:txBody>
          <a:bodyPr>
            <a:normAutofit fontScale="90000"/>
          </a:bodyPr>
          <a:lstStyle/>
          <a:p>
            <a:pPr>
              <a:lnSpc>
                <a:spcPct val="150000"/>
              </a:lnSpc>
            </a:pPr>
            <a:r>
              <a:rPr lang="zh-CN" altLang="en-US" dirty="0" smtClean="0"/>
              <a:t>存在主义</a:t>
            </a:r>
            <a:r>
              <a:rPr lang="zh-CN" altLang="en-US" dirty="0"/>
              <a:t>心理学的观点</a:t>
            </a:r>
            <a:r>
              <a:rPr lang="zh-CN" altLang="en-US" dirty="0" smtClean="0"/>
              <a:t>取向</a:t>
            </a:r>
            <a:endParaRPr lang="en-US" altLang="zh-CN" dirty="0" smtClean="0"/>
          </a:p>
          <a:p>
            <a:pPr>
              <a:lnSpc>
                <a:spcPct val="150000"/>
              </a:lnSpc>
            </a:pPr>
            <a:r>
              <a:rPr lang="zh-CN" altLang="en-US" dirty="0" smtClean="0"/>
              <a:t>人</a:t>
            </a:r>
            <a:r>
              <a:rPr lang="zh-CN" altLang="en-US" dirty="0"/>
              <a:t>的生命是“让自己经历的人生充满意义，并担负相应责任的过程”</a:t>
            </a:r>
            <a:r>
              <a:rPr lang="zh-CN" altLang="en-US" dirty="0" smtClean="0"/>
              <a:t>。</a:t>
            </a:r>
            <a:endParaRPr lang="en-US" altLang="zh-CN" dirty="0" smtClean="0"/>
          </a:p>
          <a:p>
            <a:pPr>
              <a:lnSpc>
                <a:spcPct val="150000"/>
              </a:lnSpc>
            </a:pPr>
            <a:r>
              <a:rPr lang="zh-CN" altLang="en-US" dirty="0" smtClean="0"/>
              <a:t>生命</a:t>
            </a:r>
            <a:r>
              <a:rPr lang="zh-CN" altLang="en-US" dirty="0"/>
              <a:t>的意义因人而异、因时而变，是个体在特定时间里感受到的特定意义</a:t>
            </a:r>
            <a:r>
              <a:rPr lang="zh-CN" altLang="en-US" dirty="0" smtClean="0"/>
              <a:t>。</a:t>
            </a:r>
            <a:endParaRPr lang="en-US" altLang="zh-CN" dirty="0" smtClean="0"/>
          </a:p>
          <a:p>
            <a:pPr>
              <a:lnSpc>
                <a:spcPct val="150000"/>
              </a:lnSpc>
            </a:pPr>
            <a:r>
              <a:rPr lang="zh-CN" altLang="en-US" dirty="0" smtClean="0"/>
              <a:t>个体</a:t>
            </a:r>
            <a:r>
              <a:rPr lang="zh-CN" altLang="en-US" dirty="0"/>
              <a:t>只能用自己的生命经历去回答、用责任感去回应</a:t>
            </a:r>
            <a:r>
              <a:rPr lang="zh-CN" altLang="en-US" dirty="0" smtClean="0"/>
              <a:t>。</a:t>
            </a:r>
            <a:endParaRPr lang="en-US" altLang="zh-CN" dirty="0" smtClean="0"/>
          </a:p>
          <a:p>
            <a:pPr>
              <a:lnSpc>
                <a:spcPct val="150000"/>
              </a:lnSpc>
            </a:pPr>
            <a:r>
              <a:rPr lang="zh-CN" altLang="en-US" dirty="0" smtClean="0"/>
              <a:t>生命</a:t>
            </a:r>
            <a:r>
              <a:rPr lang="zh-CN" altLang="en-US" dirty="0"/>
              <a:t>意义是一个四维结构，包括意义如何经历</a:t>
            </a:r>
            <a:r>
              <a:rPr lang="en-US" altLang="zh-CN" dirty="0"/>
              <a:t>( </a:t>
            </a:r>
            <a:r>
              <a:rPr lang="zh-CN" altLang="en-US" dirty="0"/>
              <a:t>包含认知、行为、情感的结构成份</a:t>
            </a:r>
            <a:r>
              <a:rPr lang="en-US" altLang="zh-CN" dirty="0"/>
              <a:t>)</a:t>
            </a:r>
            <a:r>
              <a:rPr lang="zh-CN" altLang="en-US" dirty="0"/>
              <a:t>、意义经历的内容、意义经历的多样性和意义经历的质量。</a:t>
            </a:r>
            <a:endParaRPr lang="zh-CN" altLang="en-US" dirty="0"/>
          </a:p>
          <a:p>
            <a:pPr>
              <a:lnSpc>
                <a:spcPct val="150000"/>
              </a:lnSpc>
            </a:pP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562928"/>
            <a:ext cx="11090275" cy="1397000"/>
          </a:xfrm>
        </p:spPr>
        <p:txBody>
          <a:bodyPr/>
          <a:lstStyle/>
          <a:p>
            <a:r>
              <a:rPr lang="zh-CN" altLang="en-US" sz="4000" dirty="0"/>
              <a:t>（二）生命的价值在于不断的</a:t>
            </a:r>
            <a:r>
              <a:rPr lang="zh-CN" altLang="en-US" sz="4000" dirty="0" smtClean="0"/>
              <a:t>自我实现</a:t>
            </a:r>
            <a:endParaRPr lang="zh-CN" altLang="en-US" sz="4000" dirty="0" smtClean="0"/>
          </a:p>
        </p:txBody>
      </p:sp>
      <p:sp>
        <p:nvSpPr>
          <p:cNvPr id="3" name="内容占位符 2"/>
          <p:cNvSpPr>
            <a:spLocks noGrp="1"/>
          </p:cNvSpPr>
          <p:nvPr>
            <p:ph idx="1"/>
          </p:nvPr>
        </p:nvSpPr>
        <p:spPr/>
        <p:txBody>
          <a:bodyPr>
            <a:normAutofit/>
          </a:bodyPr>
          <a:lstStyle/>
          <a:p>
            <a:pPr>
              <a:lnSpc>
                <a:spcPct val="150000"/>
              </a:lnSpc>
            </a:pPr>
            <a:r>
              <a:rPr lang="zh-CN" altLang="en-US" sz="3200" dirty="0" smtClean="0"/>
              <a:t>动机</a:t>
            </a:r>
            <a:r>
              <a:rPr lang="zh-CN" altLang="en-US" sz="3200" dirty="0"/>
              <a:t>与人格心理学取向的</a:t>
            </a:r>
            <a:r>
              <a:rPr lang="zh-CN" altLang="en-US" sz="3200" dirty="0" smtClean="0"/>
              <a:t>观点</a:t>
            </a:r>
            <a:endParaRPr lang="en-US" altLang="zh-CN" sz="3200" dirty="0" smtClean="0"/>
          </a:p>
          <a:p>
            <a:pPr>
              <a:lnSpc>
                <a:spcPct val="150000"/>
              </a:lnSpc>
            </a:pPr>
            <a:r>
              <a:rPr lang="zh-CN" altLang="en-US" sz="3200" dirty="0" smtClean="0"/>
              <a:t>生命</a:t>
            </a:r>
            <a:r>
              <a:rPr lang="zh-CN" altLang="en-US" sz="3200" dirty="0"/>
              <a:t>的意义来自于三个</a:t>
            </a:r>
            <a:r>
              <a:rPr lang="zh-CN" altLang="en-US" sz="3200" dirty="0" smtClean="0"/>
              <a:t>方面：</a:t>
            </a:r>
            <a:endParaRPr lang="en-US" altLang="zh-CN" sz="3200" dirty="0" smtClean="0"/>
          </a:p>
          <a:p>
            <a:pPr lvl="1">
              <a:lnSpc>
                <a:spcPct val="150000"/>
              </a:lnSpc>
              <a:buFont typeface="Wingdings" panose="05000000000000000000" pitchFamily="2" charset="2"/>
              <a:buChar char="p"/>
            </a:pPr>
            <a:r>
              <a:rPr lang="zh-CN" altLang="en-US" sz="2800" dirty="0" smtClean="0"/>
              <a:t>个体需要</a:t>
            </a:r>
            <a:r>
              <a:rPr lang="zh-CN" altLang="en-US" sz="2800" dirty="0"/>
              <a:t>不断满足的</a:t>
            </a:r>
            <a:r>
              <a:rPr lang="zh-CN" altLang="en-US" sz="2800" dirty="0" smtClean="0"/>
              <a:t>过程</a:t>
            </a:r>
            <a:endParaRPr lang="en-US" altLang="zh-CN" sz="2800" dirty="0" smtClean="0"/>
          </a:p>
          <a:p>
            <a:pPr lvl="1">
              <a:lnSpc>
                <a:spcPct val="150000"/>
              </a:lnSpc>
              <a:buFont typeface="Wingdings" panose="05000000000000000000" pitchFamily="2" charset="2"/>
              <a:buChar char="p"/>
            </a:pPr>
            <a:r>
              <a:rPr lang="zh-CN" altLang="en-US" sz="2800" dirty="0" smtClean="0"/>
              <a:t>自我实现</a:t>
            </a:r>
            <a:r>
              <a:rPr lang="zh-CN" altLang="en-US" sz="2800" dirty="0"/>
              <a:t>的</a:t>
            </a:r>
            <a:r>
              <a:rPr lang="zh-CN" altLang="en-US" sz="2800" dirty="0" smtClean="0"/>
              <a:t>过程</a:t>
            </a:r>
            <a:endParaRPr lang="en-US" altLang="zh-CN" sz="2800" dirty="0" smtClean="0"/>
          </a:p>
          <a:p>
            <a:pPr lvl="1">
              <a:lnSpc>
                <a:spcPct val="150000"/>
              </a:lnSpc>
              <a:buFont typeface="Wingdings" panose="05000000000000000000" pitchFamily="2" charset="2"/>
              <a:buChar char="p"/>
            </a:pPr>
            <a:r>
              <a:rPr lang="zh-CN" altLang="en-US" sz="2800" dirty="0" smtClean="0"/>
              <a:t>经历</a:t>
            </a:r>
            <a:r>
              <a:rPr lang="zh-CN" altLang="en-US" sz="2800" dirty="0"/>
              <a:t>高峰体验的</a:t>
            </a:r>
            <a:r>
              <a:rPr lang="zh-CN" altLang="en-US" sz="2800" dirty="0" smtClean="0"/>
              <a:t>过程</a:t>
            </a:r>
            <a:endParaRPr lang="zh-CN" alt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2483" y="663893"/>
            <a:ext cx="11090275" cy="1397000"/>
          </a:xfrm>
        </p:spPr>
        <p:txBody>
          <a:bodyPr/>
          <a:lstStyle/>
          <a:p>
            <a:r>
              <a:rPr lang="zh-CN" altLang="en-US" sz="4000" dirty="0"/>
              <a:t>（三）生命的价值在于产生信念，获得</a:t>
            </a:r>
            <a:r>
              <a:rPr lang="zh-CN" altLang="en-US" sz="4000" dirty="0" smtClean="0"/>
              <a:t>意义</a:t>
            </a:r>
            <a:endParaRPr lang="zh-CN" altLang="en-US" sz="4000" dirty="0" smtClean="0"/>
          </a:p>
        </p:txBody>
      </p:sp>
      <p:sp>
        <p:nvSpPr>
          <p:cNvPr id="3" name="内容占位符 2"/>
          <p:cNvSpPr>
            <a:spLocks noGrp="1"/>
          </p:cNvSpPr>
          <p:nvPr>
            <p:ph idx="1"/>
          </p:nvPr>
        </p:nvSpPr>
        <p:spPr/>
        <p:txBody>
          <a:bodyPr/>
          <a:lstStyle/>
          <a:p>
            <a:pPr>
              <a:lnSpc>
                <a:spcPct val="150000"/>
              </a:lnSpc>
            </a:pPr>
            <a:r>
              <a:rPr lang="zh-CN" altLang="en-US" dirty="0" smtClean="0"/>
              <a:t>相对主义</a:t>
            </a:r>
            <a:r>
              <a:rPr lang="zh-CN" altLang="en-US" dirty="0"/>
              <a:t>的观点</a:t>
            </a:r>
            <a:r>
              <a:rPr lang="zh-CN" altLang="en-US" dirty="0" smtClean="0"/>
              <a:t>取向</a:t>
            </a:r>
            <a:endParaRPr lang="en-US" altLang="zh-CN" dirty="0" smtClean="0"/>
          </a:p>
          <a:p>
            <a:pPr>
              <a:lnSpc>
                <a:spcPct val="150000"/>
              </a:lnSpc>
            </a:pPr>
            <a:r>
              <a:rPr lang="zh-CN" altLang="en-US" dirty="0" smtClean="0"/>
              <a:t>人</a:t>
            </a:r>
            <a:r>
              <a:rPr lang="zh-CN" altLang="en-US" dirty="0"/>
              <a:t>的信念体系能够指导人们获得生命的</a:t>
            </a:r>
            <a:r>
              <a:rPr lang="zh-CN" altLang="en-US" dirty="0" smtClean="0"/>
              <a:t>意义</a:t>
            </a:r>
            <a:endParaRPr lang="en-US" altLang="zh-CN" dirty="0" smtClean="0"/>
          </a:p>
          <a:p>
            <a:pPr>
              <a:lnSpc>
                <a:spcPct val="150000"/>
              </a:lnSpc>
            </a:pPr>
            <a:r>
              <a:rPr lang="zh-CN" altLang="en-US" dirty="0" smtClean="0"/>
              <a:t>生命</a:t>
            </a:r>
            <a:r>
              <a:rPr lang="zh-CN" altLang="en-US" dirty="0"/>
              <a:t>意义感就是个体对人生的积极关注以及对人生理想和生活目的的坚信程度</a:t>
            </a:r>
            <a:r>
              <a:rPr lang="zh-CN" altLang="en-US" dirty="0" smtClean="0"/>
              <a:t>。</a:t>
            </a:r>
            <a:endParaRPr lang="en-US" altLang="zh-CN" dirty="0" smtClean="0"/>
          </a:p>
          <a:p>
            <a:pPr>
              <a:lnSpc>
                <a:spcPct val="150000"/>
              </a:lnSpc>
            </a:pPr>
            <a:r>
              <a:rPr lang="zh-CN" altLang="en-US" dirty="0" smtClean="0"/>
              <a:t>个体</a:t>
            </a:r>
            <a:r>
              <a:rPr lang="zh-CN" altLang="en-US" dirty="0"/>
              <a:t>获得积极生命意义的决定因素是信念产生的过程，而非信念本身的内容</a:t>
            </a:r>
            <a:r>
              <a:rPr lang="zh-CN" altLang="en-US" dirty="0" smtClean="0"/>
              <a:t>。</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519748"/>
            <a:ext cx="11090275" cy="1397000"/>
          </a:xfrm>
        </p:spPr>
        <p:txBody>
          <a:bodyPr/>
          <a:lstStyle/>
          <a:p>
            <a:r>
              <a:rPr lang="zh-CN" altLang="en-US" sz="4000" dirty="0"/>
              <a:t>（四）生命的价值在于积极的</a:t>
            </a:r>
            <a:r>
              <a:rPr lang="zh-CN" altLang="en-US" sz="4000" dirty="0" smtClean="0"/>
              <a:t>追寻</a:t>
            </a:r>
            <a:endParaRPr lang="zh-CN" altLang="en-US" sz="4000" dirty="0" smtClean="0"/>
          </a:p>
        </p:txBody>
      </p:sp>
      <p:sp>
        <p:nvSpPr>
          <p:cNvPr id="3" name="内容占位符 2"/>
          <p:cNvSpPr>
            <a:spLocks noGrp="1"/>
          </p:cNvSpPr>
          <p:nvPr>
            <p:ph idx="1"/>
          </p:nvPr>
        </p:nvSpPr>
        <p:spPr/>
        <p:txBody>
          <a:bodyPr>
            <a:normAutofit fontScale="90000" lnSpcReduction="20000"/>
          </a:bodyPr>
          <a:lstStyle/>
          <a:p>
            <a:pPr>
              <a:lnSpc>
                <a:spcPct val="150000"/>
              </a:lnSpc>
            </a:pPr>
            <a:r>
              <a:rPr lang="zh-CN" altLang="en-US" dirty="0" smtClean="0"/>
              <a:t>积极</a:t>
            </a:r>
            <a:r>
              <a:rPr lang="zh-CN" altLang="en-US" dirty="0"/>
              <a:t>心理学的观点</a:t>
            </a:r>
            <a:r>
              <a:rPr lang="zh-CN" altLang="en-US" dirty="0" smtClean="0"/>
              <a:t>取向</a:t>
            </a:r>
            <a:endParaRPr lang="en-US" altLang="zh-CN" dirty="0" smtClean="0"/>
          </a:p>
          <a:p>
            <a:pPr>
              <a:lnSpc>
                <a:spcPct val="150000"/>
              </a:lnSpc>
            </a:pPr>
            <a:r>
              <a:rPr lang="zh-CN" altLang="en-US" dirty="0" smtClean="0"/>
              <a:t>个体</a:t>
            </a:r>
            <a:r>
              <a:rPr lang="zh-CN" altLang="en-US" dirty="0"/>
              <a:t>只有积极地寻找生命意义，才能在这个过程中获得真正的快乐与满足，也才能真正拥有“有意义的人生”</a:t>
            </a:r>
            <a:r>
              <a:rPr lang="zh-CN" altLang="en-US" dirty="0" smtClean="0"/>
              <a:t>。</a:t>
            </a:r>
            <a:endParaRPr lang="en-US" altLang="zh-CN" dirty="0" smtClean="0"/>
          </a:p>
          <a:p>
            <a:pPr>
              <a:lnSpc>
                <a:spcPct val="150000"/>
              </a:lnSpc>
            </a:pPr>
            <a:r>
              <a:rPr lang="zh-CN" altLang="en-US" dirty="0" smtClean="0"/>
              <a:t>生命</a:t>
            </a:r>
            <a:r>
              <a:rPr lang="zh-CN" altLang="en-US" dirty="0"/>
              <a:t>的意义包括个体存在的意义感和对自我重要性的感知，因此生命的意义在于“拥有意义</a:t>
            </a:r>
            <a:r>
              <a:rPr lang="en-US" altLang="zh-CN" dirty="0"/>
              <a:t>( present of meaning)”</a:t>
            </a:r>
            <a:r>
              <a:rPr lang="zh-CN" altLang="en-US" dirty="0"/>
              <a:t>和“追寻意义</a:t>
            </a:r>
            <a:r>
              <a:rPr lang="en-US" altLang="zh-CN" dirty="0"/>
              <a:t>( search </a:t>
            </a:r>
            <a:r>
              <a:rPr lang="en-US" altLang="zh-CN" dirty="0" err="1"/>
              <a:t>formeaning</a:t>
            </a:r>
            <a:r>
              <a:rPr lang="en-US" altLang="zh-CN" dirty="0"/>
              <a:t>)”</a:t>
            </a:r>
            <a:r>
              <a:rPr lang="zh-CN" altLang="en-US" dirty="0" smtClean="0"/>
              <a:t>。</a:t>
            </a:r>
            <a:endParaRPr lang="en-US" altLang="zh-CN" dirty="0" smtClean="0"/>
          </a:p>
          <a:p>
            <a:pPr>
              <a:lnSpc>
                <a:spcPct val="150000"/>
              </a:lnSpc>
            </a:pPr>
            <a:r>
              <a:rPr lang="zh-CN" altLang="en-US" dirty="0" smtClean="0"/>
              <a:t>“拥有意义”</a:t>
            </a:r>
            <a:r>
              <a:rPr lang="zh-CN" altLang="en-US" dirty="0"/>
              <a:t>是指个体对自己活得是否有意义的感受程度</a:t>
            </a:r>
            <a:r>
              <a:rPr lang="en-US" altLang="zh-CN" dirty="0"/>
              <a:t>(</a:t>
            </a:r>
            <a:r>
              <a:rPr lang="zh-CN" altLang="en-US" dirty="0"/>
              <a:t>强调结果</a:t>
            </a:r>
            <a:r>
              <a:rPr lang="en-US" altLang="zh-CN" dirty="0"/>
              <a:t>)</a:t>
            </a:r>
            <a:r>
              <a:rPr lang="zh-CN" altLang="en-US" dirty="0"/>
              <a:t>，“追寻意义”则是指个体对意义的积极寻找程度</a:t>
            </a:r>
            <a:r>
              <a:rPr lang="en-US" altLang="zh-CN" dirty="0"/>
              <a:t>(</a:t>
            </a:r>
            <a:r>
              <a:rPr lang="zh-CN" altLang="en-US" dirty="0"/>
              <a:t>强调过程</a:t>
            </a:r>
            <a:r>
              <a:rPr lang="en-US" altLang="zh-CN" dirty="0"/>
              <a:t>)</a:t>
            </a:r>
            <a:r>
              <a:rPr lang="zh-CN" altLang="en-US" dirty="0"/>
              <a:t>。</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生命的</a:t>
            </a:r>
            <a:r>
              <a:rPr lang="zh-CN" altLang="en-US" dirty="0" smtClean="0"/>
              <a:t>奇迹</a:t>
            </a:r>
            <a:endParaRPr lang="zh-CN" altLang="en-US" dirty="0"/>
          </a:p>
        </p:txBody>
      </p:sp>
      <p:sp>
        <p:nvSpPr>
          <p:cNvPr id="3" name="内容占位符 2"/>
          <p:cNvSpPr>
            <a:spLocks noGrp="1"/>
          </p:cNvSpPr>
          <p:nvPr>
            <p:ph idx="1"/>
          </p:nvPr>
        </p:nvSpPr>
        <p:spPr>
          <a:xfrm>
            <a:off x="524510" y="1887855"/>
            <a:ext cx="9230360" cy="5038090"/>
          </a:xfrm>
        </p:spPr>
        <p:txBody>
          <a:bodyPr>
            <a:noAutofit/>
          </a:bodyPr>
          <a:lstStyle/>
          <a:p>
            <a:pPr>
              <a:lnSpc>
                <a:spcPct val="150000"/>
              </a:lnSpc>
            </a:pPr>
            <a:r>
              <a:rPr lang="zh-CN" altLang="en-US" sz="2400" dirty="0" smtClean="0"/>
              <a:t>著名</a:t>
            </a:r>
            <a:r>
              <a:rPr lang="zh-CN" altLang="en-US" sz="2400" dirty="0"/>
              <a:t>心理学家弗兰克尔是</a:t>
            </a:r>
            <a:r>
              <a:rPr lang="en-US" altLang="zh-CN" sz="2400" dirty="0"/>
              <a:t>20</a:t>
            </a:r>
            <a:r>
              <a:rPr lang="zh-CN" altLang="en-US" sz="2400" dirty="0"/>
              <a:t>世纪的一个奇迹。纳粹时期，作为犹太人，他的全家都被关进了奥斯威辛集中营，他的父母、妻子、哥哥，全都死于毒气室中，只有他和妹妹幸存。弗兰克尔不但超越了这炼狱般的痛苦，更将自己的经验与学术结合，开创了意义治疗法，替人们找到绝处再生的意义，也留下了人性史上最富光彩的见证。</a:t>
            </a:r>
            <a:endParaRPr lang="zh-CN" altLang="en-US" sz="2400" dirty="0"/>
          </a:p>
          <a:p>
            <a:pPr>
              <a:lnSpc>
                <a:spcPct val="150000"/>
              </a:lnSpc>
            </a:pPr>
            <a:r>
              <a:rPr lang="zh-CN" altLang="en-US" sz="2400" dirty="0"/>
              <a:t>弗兰克尔一生对生命充满了极大的热情，</a:t>
            </a:r>
            <a:r>
              <a:rPr lang="en-US" altLang="zh-CN" sz="2400" dirty="0"/>
              <a:t>67</a:t>
            </a:r>
            <a:r>
              <a:rPr lang="zh-CN" altLang="en-US" sz="2400" dirty="0"/>
              <a:t>岁仍开始学习驾驶飞机，并在几个月后领到驾照。一直到</a:t>
            </a:r>
            <a:r>
              <a:rPr lang="en-US" altLang="zh-CN" sz="2400" dirty="0"/>
              <a:t>80</a:t>
            </a:r>
            <a:r>
              <a:rPr lang="zh-CN" altLang="en-US" sz="2400" dirty="0"/>
              <a:t>岁还登上了阿尔卑斯山</a:t>
            </a:r>
            <a:r>
              <a:rPr lang="zh-CN" altLang="en-US" sz="2400" dirty="0" smtClean="0"/>
              <a:t>。</a:t>
            </a:r>
            <a:endParaRPr lang="zh-CN" altLang="en-US" sz="2400" dirty="0" smtClean="0"/>
          </a:p>
        </p:txBody>
      </p:sp>
      <p:pic>
        <p:nvPicPr>
          <p:cNvPr id="614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876400" y="1546820"/>
            <a:ext cx="2982350" cy="4164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8064896"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大学生的自杀风险及预防</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000" dirty="0"/>
              <a:t>【</a:t>
            </a:r>
            <a:r>
              <a:rPr lang="zh-CN" altLang="en-US" sz="4000" dirty="0"/>
              <a:t>案例导入</a:t>
            </a:r>
            <a:r>
              <a:rPr lang="en-US" altLang="zh-CN" sz="4000" dirty="0" smtClean="0"/>
              <a:t>】</a:t>
            </a:r>
            <a:r>
              <a:rPr lang="zh-CN" altLang="en-US" sz="4000" dirty="0">
                <a:sym typeface="+mn-ea"/>
              </a:rPr>
              <a:t>身残志坚青年朱琴的“追梦”故事</a:t>
            </a:r>
            <a:endParaRPr lang="zh-CN" altLang="en-US" sz="4000" dirty="0"/>
          </a:p>
        </p:txBody>
      </p:sp>
      <p:sp>
        <p:nvSpPr>
          <p:cNvPr id="3" name="内容占位符 2"/>
          <p:cNvSpPr>
            <a:spLocks noGrp="1"/>
          </p:cNvSpPr>
          <p:nvPr>
            <p:ph idx="1"/>
          </p:nvPr>
        </p:nvSpPr>
        <p:spPr>
          <a:xfrm>
            <a:off x="596900" y="1671955"/>
            <a:ext cx="11463020" cy="5062220"/>
          </a:xfrm>
        </p:spPr>
        <p:txBody>
          <a:bodyPr>
            <a:normAutofit fontScale="90000"/>
          </a:bodyPr>
          <a:lstStyle/>
          <a:p>
            <a:pPr marL="0" indent="0">
              <a:lnSpc>
                <a:spcPct val="100000"/>
              </a:lnSpc>
              <a:buNone/>
            </a:pPr>
            <a:r>
              <a:rPr lang="en-US" altLang="zh-CN" dirty="0"/>
              <a:t>      </a:t>
            </a:r>
            <a:r>
              <a:rPr lang="zh-CN" altLang="en-US" dirty="0"/>
              <a:t>1986年，朱琴出生在贵州省一个普通的农村家庭。由于生下来只有两根手指头，很多人为她的未来感到忧虑。但是，家人没有放弃对她的培养，“不管遇到什么困难，既然生下来了，我就要把她抚养长大，还要把她送出大山。”回忆起襁褓中的朱琴，她的父亲曾感叹到。</a:t>
            </a:r>
            <a:endParaRPr lang="zh-CN" altLang="en-US" dirty="0"/>
          </a:p>
          <a:p>
            <a:pPr marL="0" indent="0">
              <a:lnSpc>
                <a:spcPct val="100000"/>
              </a:lnSpc>
              <a:buNone/>
            </a:pPr>
            <a:r>
              <a:rPr lang="en-US" altLang="zh-CN" dirty="0"/>
              <a:t>       </a:t>
            </a:r>
            <a:r>
              <a:rPr lang="zh-CN" altLang="en-US" dirty="0"/>
              <a:t>对于别人随手就能做的事情，朱琴要花上几天，甚至几年才能做到正常人的水平。但是朱琴始终相信：持之以恒的努力是可以改写命运的。</a:t>
            </a:r>
            <a:endParaRPr lang="zh-CN" altLang="en-US" dirty="0"/>
          </a:p>
          <a:p>
            <a:pPr marL="0" indent="0">
              <a:lnSpc>
                <a:spcPct val="100000"/>
              </a:lnSpc>
              <a:buNone/>
            </a:pPr>
            <a:r>
              <a:rPr lang="en-US" altLang="zh-CN" dirty="0"/>
              <a:t>       </a:t>
            </a:r>
            <a:r>
              <a:rPr lang="zh-CN" altLang="en-US" dirty="0"/>
              <a:t>2005年，朱琴以优异的成绩考上大学，并选择了自己喜欢的文科类专业。步入大学后，她没有半刻放松，而是更加努力学习，并荣获校级三好学生、十佳青年、贵州省感动校园十大人物等奖项。</a:t>
            </a:r>
            <a:endParaRPr lang="zh-CN" altLang="en-US" dirty="0"/>
          </a:p>
          <a:p>
            <a:pPr marL="0" indent="0">
              <a:lnSpc>
                <a:spcPct val="100000"/>
              </a:lnSpc>
              <a:buNone/>
            </a:pPr>
            <a:r>
              <a:rPr lang="en-US" altLang="zh-CN" dirty="0"/>
              <a:t>       </a:t>
            </a:r>
            <a:r>
              <a:rPr lang="zh-CN" altLang="en-US" dirty="0"/>
              <a:t>毕业后的她，担任过代课老师、做过大学生村官，还通过自己的不懈努力，考上了公务员。有了稳定的工作后，朱琴依然没有停止奋斗的脚步。2013年，她考上了研究生，并在2017年，获得法学硕士学位。</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671" y="880021"/>
            <a:ext cx="11090275" cy="1397000"/>
          </a:xfrm>
        </p:spPr>
        <p:txBody>
          <a:bodyPr/>
          <a:lstStyle/>
          <a:p>
            <a:pPr algn="l"/>
            <a:r>
              <a:rPr lang="en-US" altLang="zh-CN" dirty="0"/>
              <a:t>【</a:t>
            </a:r>
            <a:r>
              <a:rPr lang="zh-CN" altLang="en-US" dirty="0"/>
              <a:t>心语心言</a:t>
            </a:r>
            <a:r>
              <a:rPr lang="en-US" altLang="zh-CN" dirty="0" smtClean="0"/>
              <a:t>】</a:t>
            </a:r>
            <a:endParaRPr lang="zh-CN" altLang="en-US" dirty="0"/>
          </a:p>
        </p:txBody>
      </p:sp>
      <p:sp>
        <p:nvSpPr>
          <p:cNvPr id="3" name="内容占位符 2"/>
          <p:cNvSpPr>
            <a:spLocks noGrp="1"/>
          </p:cNvSpPr>
          <p:nvPr>
            <p:ph idx="1"/>
          </p:nvPr>
        </p:nvSpPr>
        <p:spPr>
          <a:xfrm>
            <a:off x="3549015" y="2277110"/>
            <a:ext cx="8641715" cy="3702050"/>
          </a:xfrm>
        </p:spPr>
        <p:txBody>
          <a:bodyPr/>
          <a:lstStyle/>
          <a:p>
            <a:pPr marL="0" indent="0">
              <a:lnSpc>
                <a:spcPct val="150000"/>
              </a:lnSpc>
              <a:buNone/>
            </a:pPr>
            <a:r>
              <a:rPr lang="zh-CN" altLang="en-US" sz="2400" dirty="0"/>
              <a:t>沉舟侧畔千帆过，病树前头万木春。     ——〔唐〕刘禹锡</a:t>
            </a:r>
            <a:endParaRPr lang="zh-CN" altLang="en-US" sz="2400" dirty="0"/>
          </a:p>
          <a:p>
            <a:pPr marL="0" indent="0">
              <a:lnSpc>
                <a:spcPct val="150000"/>
              </a:lnSpc>
              <a:buNone/>
            </a:pPr>
            <a:r>
              <a:rPr lang="zh-CN" altLang="en-US" sz="2400" dirty="0"/>
              <a:t>知道为什么而活的人，便能生存。</a:t>
            </a:r>
            <a:r>
              <a:rPr lang="en-US" altLang="zh-CN" sz="2400" dirty="0"/>
              <a:t>   </a:t>
            </a:r>
            <a:r>
              <a:rPr lang="zh-CN" altLang="en-US" sz="2400" dirty="0"/>
              <a:t>     ——〔德〕尼釆</a:t>
            </a:r>
            <a:endParaRPr lang="zh-CN" altLang="en-US" sz="2400" dirty="0"/>
          </a:p>
          <a:p>
            <a:pPr marL="0" indent="0">
              <a:lnSpc>
                <a:spcPct val="150000"/>
              </a:lnSpc>
              <a:buNone/>
            </a:pPr>
            <a:r>
              <a:rPr lang="zh-CN" altLang="en-US" sz="2400" dirty="0"/>
              <a:t>世界上只有一种英雄主义，那就是了解生命而且热爱生命的人。</a:t>
            </a:r>
            <a:r>
              <a:rPr lang="en-US" altLang="zh-CN" sz="2400" dirty="0"/>
              <a:t> </a:t>
            </a:r>
            <a:endParaRPr lang="en-US" altLang="zh-CN" sz="2400" dirty="0"/>
          </a:p>
          <a:p>
            <a:pPr marL="0" indent="0">
              <a:lnSpc>
                <a:spcPct val="150000"/>
              </a:lnSpc>
              <a:buNone/>
            </a:pPr>
            <a:r>
              <a:rPr lang="en-US" altLang="zh-CN" sz="2400" dirty="0"/>
              <a:t>                                                       </a:t>
            </a:r>
            <a:r>
              <a:rPr lang="zh-CN" altLang="en-US" sz="2400" dirty="0"/>
              <a:t>——〔法〕罗曼•罗兰</a:t>
            </a:r>
            <a:endParaRPr lang="zh-CN" alt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83565" y="1216025"/>
            <a:ext cx="7077075" cy="5299075"/>
          </a:xfrm>
        </p:spPr>
        <p:txBody>
          <a:bodyPr>
            <a:normAutofit fontScale="90000"/>
          </a:bodyPr>
          <a:p>
            <a:pPr marL="0" indent="0">
              <a:lnSpc>
                <a:spcPct val="150000"/>
              </a:lnSpc>
              <a:buNone/>
            </a:pPr>
            <a:r>
              <a:rPr lang="en-US" altLang="zh-CN"/>
              <a:t>       </a:t>
            </a:r>
            <a:r>
              <a:rPr lang="zh-CN" altLang="en-US"/>
              <a:t>回忆自己走过的道路，朱琴认为，生活没有什么幸与不幸，只有踏踏实实做事，坚持不懈地努力奋斗，才会被幸运之神眷顾。青春之于我们每个人是最宝贵最美好的，也是最容易逝去的一段匆匆的时光，如果要让风雨洗礼过后的青春灿烂美丽，让基层磨砺过的青春更加辉煌，那就需要始终坚守自己的理想信念，练就过硬本领，奋斗不止，这样方能描绘人生的绚丽画卷。</a:t>
            </a:r>
            <a:endParaRPr lang="zh-CN" altLang="en-US"/>
          </a:p>
        </p:txBody>
      </p:sp>
      <p:pic>
        <p:nvPicPr>
          <p:cNvPr id="4" name="图片 3"/>
          <p:cNvPicPr/>
          <p:nvPr/>
        </p:nvPicPr>
        <p:blipFill>
          <a:blip r:embed="rId1"/>
        </p:blipFill>
        <p:spPr>
          <a:xfrm>
            <a:off x="7867650" y="1528445"/>
            <a:ext cx="4666615" cy="377634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00000"/>
              </a:lnSpc>
            </a:pPr>
            <a:r>
              <a:rPr lang="zh-CN" altLang="en-US" dirty="0"/>
              <a:t>这个案例给你什么启发？</a:t>
            </a:r>
            <a:endParaRPr lang="zh-CN" altLang="en-US" dirty="0"/>
          </a:p>
          <a:p>
            <a:pPr>
              <a:lnSpc>
                <a:spcPct val="100000"/>
              </a:lnSpc>
            </a:pPr>
            <a:r>
              <a:rPr lang="zh-CN" altLang="en-US" dirty="0"/>
              <a:t>该如何看待生命过程中的不幸与困境？ </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一、大学生自杀风险及危险因素</a:t>
            </a:r>
            <a:endParaRPr lang="zh-CN" altLang="en-US" dirty="0"/>
          </a:p>
        </p:txBody>
      </p:sp>
      <p:sp>
        <p:nvSpPr>
          <p:cNvPr id="3" name="内容占位符 2"/>
          <p:cNvSpPr>
            <a:spLocks noGrp="1"/>
          </p:cNvSpPr>
          <p:nvPr>
            <p:ph idx="1"/>
          </p:nvPr>
        </p:nvSpPr>
        <p:spPr/>
        <p:txBody>
          <a:bodyPr/>
          <a:lstStyle/>
          <a:p>
            <a:r>
              <a:rPr lang="zh-CN" altLang="en-US" dirty="0" smtClean="0"/>
              <a:t>自杀</a:t>
            </a:r>
            <a:r>
              <a:rPr lang="zh-CN" altLang="en-US" dirty="0"/>
              <a:t>是指个体在复杂心理活动作用下，蓄意或自愿采取各种手段结束自己生命的行为</a:t>
            </a:r>
            <a:r>
              <a:rPr lang="zh-CN" altLang="en-US" dirty="0" smtClean="0"/>
              <a:t>。</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（一）大学生的自杀</a:t>
            </a:r>
            <a:r>
              <a:rPr lang="zh-CN" altLang="en-US" dirty="0" smtClean="0"/>
              <a:t>风险</a:t>
            </a:r>
            <a:endParaRPr lang="zh-CN" altLang="en-US" dirty="0"/>
          </a:p>
        </p:txBody>
      </p:sp>
      <p:sp>
        <p:nvSpPr>
          <p:cNvPr id="3" name="内容占位符 2"/>
          <p:cNvSpPr>
            <a:spLocks noGrp="1"/>
          </p:cNvSpPr>
          <p:nvPr>
            <p:ph idx="1"/>
          </p:nvPr>
        </p:nvSpPr>
        <p:spPr>
          <a:xfrm>
            <a:off x="734695" y="1597025"/>
            <a:ext cx="11240135" cy="4918075"/>
          </a:xfrm>
        </p:spPr>
        <p:txBody>
          <a:bodyPr>
            <a:normAutofit fontScale="90000"/>
          </a:bodyPr>
          <a:lstStyle/>
          <a:p>
            <a:pPr>
              <a:lnSpc>
                <a:spcPct val="150000"/>
              </a:lnSpc>
            </a:pPr>
            <a:r>
              <a:rPr dirty="0"/>
              <a:t>吴才智等人的研究表明，大学生自杀率约为1.99 /10万。</a:t>
            </a:r>
            <a:endParaRPr dirty="0"/>
          </a:p>
          <a:p>
            <a:pPr>
              <a:lnSpc>
                <a:spcPct val="150000"/>
              </a:lnSpc>
            </a:pPr>
            <a:r>
              <a:rPr dirty="0"/>
              <a:t>自杀行为并不仅仅指自杀死亡，还包括自杀意念到自杀计划等内隐行为，以及自杀准备、自杀未遂等外显行为。</a:t>
            </a:r>
            <a:endParaRPr dirty="0"/>
          </a:p>
          <a:p>
            <a:pPr>
              <a:lnSpc>
                <a:spcPct val="150000"/>
              </a:lnSpc>
            </a:pPr>
            <a:r>
              <a:rPr dirty="0"/>
              <a:t>过去有过自杀尝试或多次自杀未遂的经历是未来自杀风险最有预测力的因素。</a:t>
            </a:r>
            <a:endParaRPr dirty="0"/>
          </a:p>
          <a:p>
            <a:pPr>
              <a:lnSpc>
                <a:spcPct val="150000"/>
              </a:lnSpc>
            </a:pPr>
            <a:r>
              <a:rPr dirty="0"/>
              <a:t>我国大学生自杀意念检出率为10.7％</a:t>
            </a:r>
            <a:r>
              <a:rPr lang="zh-CN" dirty="0"/>
              <a:t>。</a:t>
            </a:r>
            <a:r>
              <a:rPr dirty="0"/>
              <a:t>虽然大学生自杀死亡率较低，但从自杀意念报告率、自杀计划报告率、心理危机发生率以及青少年心理发展特点来看，大学生仍是自杀风险的高危人群。</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a:t>
            </a:r>
            <a:r>
              <a:rPr lang="zh-CN" altLang="en-US" dirty="0"/>
              <a:t>二）大学生自杀的危险</a:t>
            </a:r>
            <a:r>
              <a:rPr lang="zh-CN" altLang="en-US" dirty="0" smtClean="0"/>
              <a:t>因素</a:t>
            </a:r>
            <a:endParaRPr lang="zh-CN" altLang="en-US" dirty="0"/>
          </a:p>
        </p:txBody>
      </p:sp>
      <p:sp>
        <p:nvSpPr>
          <p:cNvPr id="3" name="内容占位符 2"/>
          <p:cNvSpPr>
            <a:spLocks noGrp="1"/>
          </p:cNvSpPr>
          <p:nvPr>
            <p:ph idx="1"/>
          </p:nvPr>
        </p:nvSpPr>
        <p:spPr>
          <a:xfrm>
            <a:off x="596900" y="1816100"/>
            <a:ext cx="11751310" cy="4589145"/>
          </a:xfrm>
        </p:spPr>
        <p:txBody>
          <a:bodyPr>
            <a:normAutofit/>
          </a:bodyPr>
          <a:lstStyle/>
          <a:p>
            <a:pPr marL="0" indent="0">
              <a:lnSpc>
                <a:spcPct val="150000"/>
              </a:lnSpc>
              <a:buNone/>
            </a:pPr>
            <a:r>
              <a:rPr lang="en-US" altLang="zh-CN" dirty="0" smtClean="0"/>
              <a:t>1.</a:t>
            </a:r>
            <a:r>
              <a:rPr lang="zh-CN" altLang="en-US" dirty="0"/>
              <a:t>精神疾病</a:t>
            </a:r>
            <a:endParaRPr lang="zh-CN" altLang="en-US" dirty="0"/>
          </a:p>
          <a:p>
            <a:pPr>
              <a:lnSpc>
                <a:spcPct val="150000"/>
              </a:lnSpc>
            </a:pPr>
            <a:r>
              <a:rPr lang="zh-CN" altLang="en-US" dirty="0"/>
              <a:t>精神疾病是自杀的主要原因</a:t>
            </a:r>
            <a:r>
              <a:rPr lang="zh-CN" altLang="en-US" dirty="0" smtClean="0"/>
              <a:t>。</a:t>
            </a:r>
            <a:endParaRPr lang="en-US" altLang="zh-CN" dirty="0" smtClean="0"/>
          </a:p>
          <a:p>
            <a:pPr>
              <a:lnSpc>
                <a:spcPct val="150000"/>
              </a:lnSpc>
            </a:pPr>
            <a:r>
              <a:rPr lang="zh-CN" altLang="en-US" dirty="0" smtClean="0"/>
              <a:t>在</a:t>
            </a:r>
            <a:r>
              <a:rPr lang="zh-CN" altLang="en-US" dirty="0"/>
              <a:t>中国人群中，六成以上的自杀者有精神方面的障碍</a:t>
            </a:r>
            <a:r>
              <a:rPr lang="zh-CN" altLang="en-US" dirty="0" smtClean="0"/>
              <a:t>。</a:t>
            </a:r>
            <a:endParaRPr lang="en-US" altLang="zh-CN" dirty="0" smtClean="0"/>
          </a:p>
          <a:p>
            <a:pPr>
              <a:lnSpc>
                <a:spcPct val="150000"/>
              </a:lnSpc>
            </a:pPr>
            <a:r>
              <a:rPr lang="zh-CN" altLang="en-US" dirty="0" smtClean="0"/>
              <a:t>最</a:t>
            </a:r>
            <a:r>
              <a:rPr lang="zh-CN" altLang="en-US" dirty="0"/>
              <a:t>容易导致自杀的精神疾病是抑郁症和精神分裂症</a:t>
            </a:r>
            <a:r>
              <a:rPr lang="zh-CN" altLang="en-US" dirty="0" smtClean="0"/>
              <a:t>。</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a:t>
            </a:r>
            <a:r>
              <a:rPr lang="zh-CN" altLang="en-US" dirty="0" smtClean="0"/>
              <a:t>人格障碍</a:t>
            </a:r>
            <a:endParaRPr lang="zh-CN" altLang="en-US" dirty="0"/>
          </a:p>
        </p:txBody>
      </p:sp>
      <p:sp>
        <p:nvSpPr>
          <p:cNvPr id="3" name="内容占位符 2"/>
          <p:cNvSpPr>
            <a:spLocks noGrp="1"/>
          </p:cNvSpPr>
          <p:nvPr>
            <p:ph idx="1"/>
          </p:nvPr>
        </p:nvSpPr>
        <p:spPr>
          <a:xfrm>
            <a:off x="231775" y="1676400"/>
            <a:ext cx="12226925" cy="5058410"/>
          </a:xfrm>
        </p:spPr>
        <p:txBody>
          <a:bodyPr>
            <a:normAutofit fontScale="80000"/>
          </a:bodyPr>
          <a:lstStyle/>
          <a:p>
            <a:pPr>
              <a:lnSpc>
                <a:spcPct val="150000"/>
              </a:lnSpc>
            </a:pPr>
            <a:r>
              <a:rPr lang="zh-CN" altLang="en-US" dirty="0" smtClean="0"/>
              <a:t>人格障碍</a:t>
            </a:r>
            <a:r>
              <a:rPr lang="zh-CN" altLang="en-US" dirty="0"/>
              <a:t>是在个体生长发育过程中，因先天遗传和后天不良环境因素造成的个体心理与行为的持久性的固定行为模式，这种行为模式偏离社会文化背景，并给个体自身带来痛苦，或贻害周围</a:t>
            </a:r>
            <a:r>
              <a:rPr lang="zh-CN" altLang="en-US" dirty="0" smtClean="0"/>
              <a:t>。</a:t>
            </a:r>
            <a:endParaRPr lang="en-US" altLang="zh-CN" dirty="0" smtClean="0"/>
          </a:p>
          <a:p>
            <a:pPr>
              <a:lnSpc>
                <a:spcPct val="150000"/>
              </a:lnSpc>
            </a:pPr>
            <a:r>
              <a:rPr lang="zh-CN" altLang="en-US" dirty="0" smtClean="0"/>
              <a:t>自杀</a:t>
            </a:r>
            <a:r>
              <a:rPr lang="zh-CN" altLang="en-US" dirty="0"/>
              <a:t>大学生常见的人格障碍问题有三类</a:t>
            </a:r>
            <a:r>
              <a:rPr lang="zh-CN" altLang="en-US" dirty="0" smtClean="0"/>
              <a:t>。</a:t>
            </a:r>
            <a:endParaRPr lang="en-US" altLang="zh-CN" dirty="0" smtClean="0"/>
          </a:p>
          <a:p>
            <a:pPr lvl="1">
              <a:lnSpc>
                <a:spcPct val="150000"/>
              </a:lnSpc>
              <a:buFont typeface="Wingdings" panose="05000000000000000000" pitchFamily="2" charset="2"/>
              <a:buChar char="p"/>
            </a:pPr>
            <a:r>
              <a:rPr lang="zh-CN" altLang="en-US" dirty="0" smtClean="0"/>
              <a:t>第</a:t>
            </a:r>
            <a:r>
              <a:rPr lang="zh-CN" altLang="en-US" dirty="0"/>
              <a:t>一类是</a:t>
            </a:r>
            <a:r>
              <a:rPr lang="zh-CN" altLang="en-US" u="sng" dirty="0"/>
              <a:t>抑郁性人格障碍</a:t>
            </a:r>
            <a:r>
              <a:rPr lang="zh-CN" altLang="en-US" dirty="0"/>
              <a:t>，其特点是自卑、内向、自限、</a:t>
            </a:r>
            <a:r>
              <a:rPr lang="zh-CN" altLang="en-US" dirty="0" smtClean="0"/>
              <a:t>敏感，例如常常把别人的不开心当成自己的不开心，认为别人心里面不舒服是自己的过错，喜欢把所有的责任都自己承担，让自己受罪。</a:t>
            </a:r>
            <a:endParaRPr lang="en-US" altLang="zh-CN" dirty="0" smtClean="0"/>
          </a:p>
          <a:p>
            <a:pPr lvl="1">
              <a:lnSpc>
                <a:spcPct val="150000"/>
              </a:lnSpc>
              <a:buFont typeface="Wingdings" panose="05000000000000000000" pitchFamily="2" charset="2"/>
              <a:buChar char="p"/>
            </a:pPr>
            <a:r>
              <a:rPr lang="zh-CN" altLang="en-US" dirty="0" smtClean="0"/>
              <a:t>第二</a:t>
            </a:r>
            <a:r>
              <a:rPr lang="zh-CN" altLang="en-US" dirty="0"/>
              <a:t>类是</a:t>
            </a:r>
            <a:r>
              <a:rPr lang="zh-CN" altLang="en-US" u="sng" dirty="0"/>
              <a:t>自恋性人格障碍</a:t>
            </a:r>
            <a:r>
              <a:rPr lang="zh-CN" altLang="en-US" dirty="0"/>
              <a:t>，其特点是过分追求完美，事事要强，自恋，不能跟人建立密切的情感联系，没有知心朋友</a:t>
            </a:r>
            <a:r>
              <a:rPr lang="zh-CN" altLang="en-US" dirty="0" smtClean="0"/>
              <a:t>。</a:t>
            </a:r>
            <a:endParaRPr lang="en-US" altLang="zh-CN" dirty="0" smtClean="0"/>
          </a:p>
          <a:p>
            <a:pPr lvl="1">
              <a:lnSpc>
                <a:spcPct val="150000"/>
              </a:lnSpc>
              <a:buFont typeface="Wingdings" panose="05000000000000000000" pitchFamily="2" charset="2"/>
              <a:buChar char="p"/>
            </a:pPr>
            <a:r>
              <a:rPr lang="zh-CN" altLang="en-US" dirty="0" smtClean="0"/>
              <a:t>第三</a:t>
            </a:r>
            <a:r>
              <a:rPr lang="zh-CN" altLang="en-US" dirty="0"/>
              <a:t>类是</a:t>
            </a:r>
            <a:r>
              <a:rPr lang="zh-CN" altLang="en-US" u="sng" dirty="0"/>
              <a:t>冲动性人格障碍</a:t>
            </a:r>
            <a:r>
              <a:rPr lang="zh-CN" altLang="en-US" dirty="0"/>
              <a:t>，其特点是依赖、任性、冲动，典型表现为心情波动大，经常出现情绪和行为失控，非常需要跟人建立亲密的关系，并在关系中表现得特别纠结，特别容易冲动。</a:t>
            </a:r>
            <a:endParaRPr lang="zh-CN" altLang="en-US" dirty="0"/>
          </a:p>
          <a:p>
            <a:pPr>
              <a:lnSpc>
                <a:spcPct val="150000"/>
              </a:lnSpc>
            </a:pP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a:t>
            </a:r>
            <a:r>
              <a:rPr lang="zh-CN" altLang="en-US" dirty="0"/>
              <a:t>应激</a:t>
            </a:r>
            <a:r>
              <a:rPr lang="zh-CN" altLang="en-US" dirty="0" smtClean="0"/>
              <a:t>事件</a:t>
            </a:r>
            <a:endParaRPr lang="zh-CN" altLang="en-US" dirty="0"/>
          </a:p>
        </p:txBody>
      </p:sp>
      <p:sp>
        <p:nvSpPr>
          <p:cNvPr id="3" name="内容占位符 2"/>
          <p:cNvSpPr>
            <a:spLocks noGrp="1"/>
          </p:cNvSpPr>
          <p:nvPr>
            <p:ph idx="1"/>
          </p:nvPr>
        </p:nvSpPr>
        <p:spPr>
          <a:xfrm>
            <a:off x="740410" y="1816100"/>
            <a:ext cx="11821160" cy="4589145"/>
          </a:xfrm>
        </p:spPr>
        <p:txBody>
          <a:bodyPr>
            <a:normAutofit fontScale="90000"/>
          </a:bodyPr>
          <a:lstStyle/>
          <a:p>
            <a:pPr>
              <a:lnSpc>
                <a:spcPct val="150000"/>
              </a:lnSpc>
            </a:pPr>
            <a:r>
              <a:rPr lang="zh-CN" altLang="en-US" dirty="0" smtClean="0"/>
              <a:t>应激</a:t>
            </a:r>
            <a:r>
              <a:rPr lang="zh-CN" altLang="en-US" dirty="0"/>
              <a:t>事件也称为负性生活事件，它通过激活个体的痛苦记忆或创伤经历，使个体长期处于应激状态，而应激状态又会抑制个体对过去应对技能的记忆和提取，损伤其认知和行为功能，从而增加自杀的风险</a:t>
            </a:r>
            <a:r>
              <a:rPr lang="zh-CN" altLang="en-US" dirty="0" smtClean="0"/>
              <a:t>。</a:t>
            </a:r>
            <a:endParaRPr lang="en-US" altLang="zh-CN" dirty="0" smtClean="0"/>
          </a:p>
          <a:p>
            <a:pPr>
              <a:lnSpc>
                <a:spcPct val="150000"/>
              </a:lnSpc>
            </a:pPr>
            <a:r>
              <a:rPr lang="zh-CN" altLang="en-US" dirty="0" smtClean="0"/>
              <a:t>应激</a:t>
            </a:r>
            <a:r>
              <a:rPr lang="zh-CN" altLang="en-US" dirty="0"/>
              <a:t>事件既是促发自杀意念的关键因素，又是自杀过程的催化剂</a:t>
            </a:r>
            <a:r>
              <a:rPr lang="zh-CN" altLang="en-US" dirty="0" smtClean="0"/>
              <a:t>。</a:t>
            </a:r>
            <a:endParaRPr lang="en-US" altLang="zh-CN" dirty="0" smtClean="0"/>
          </a:p>
          <a:p>
            <a:pPr>
              <a:lnSpc>
                <a:spcPct val="150000"/>
              </a:lnSpc>
            </a:pPr>
            <a:r>
              <a:rPr lang="zh-CN" altLang="en-US" dirty="0" smtClean="0"/>
              <a:t>多</a:t>
            </a:r>
            <a:r>
              <a:rPr lang="zh-CN" altLang="en-US" dirty="0"/>
              <a:t>件应激事件的叠加还会对自杀的影响产生累积效应，增大自杀的风险</a:t>
            </a:r>
            <a:r>
              <a:rPr lang="zh-CN" altLang="en-US" dirty="0" smtClean="0"/>
              <a:t>。</a:t>
            </a:r>
            <a:endParaRPr lang="en-US" altLang="zh-CN" dirty="0" smtClean="0"/>
          </a:p>
          <a:p>
            <a:pPr>
              <a:lnSpc>
                <a:spcPct val="150000"/>
              </a:lnSpc>
            </a:pPr>
            <a:r>
              <a:rPr lang="zh-CN" altLang="en-US" dirty="0" smtClean="0"/>
              <a:t>研究</a:t>
            </a:r>
            <a:r>
              <a:rPr lang="zh-CN" altLang="en-US" dirty="0"/>
              <a:t>显示，约</a:t>
            </a:r>
            <a:r>
              <a:rPr lang="en-US" altLang="zh-CN" dirty="0"/>
              <a:t>80%</a:t>
            </a:r>
            <a:r>
              <a:rPr lang="zh-CN" altLang="en-US" dirty="0"/>
              <a:t>的大学生在自杀前三个月曾经历过来自学业、爱情或家庭的应激事件，如考试失利、失恋、父母离异等等。</a:t>
            </a:r>
            <a:endParaRPr lang="zh-CN" altLang="en-US" dirty="0"/>
          </a:p>
          <a:p>
            <a:pPr>
              <a:lnSpc>
                <a:spcPct val="150000"/>
              </a:lnSpc>
            </a:pP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二、自杀的过程及征兆</a:t>
            </a:r>
            <a:endParaRPr lang="zh-CN" altLang="en-US" dirty="0"/>
          </a:p>
        </p:txBody>
      </p:sp>
      <p:sp>
        <p:nvSpPr>
          <p:cNvPr id="3" name="内容占位符 2"/>
          <p:cNvSpPr>
            <a:spLocks noGrp="1"/>
          </p:cNvSpPr>
          <p:nvPr>
            <p:ph idx="1"/>
          </p:nvPr>
        </p:nvSpPr>
        <p:spPr>
          <a:xfrm>
            <a:off x="524510" y="1456055"/>
            <a:ext cx="11914505" cy="5417820"/>
          </a:xfrm>
        </p:spPr>
        <p:txBody>
          <a:bodyPr>
            <a:noAutofit/>
          </a:bodyPr>
          <a:lstStyle/>
          <a:p>
            <a:pPr marL="0" indent="0">
              <a:lnSpc>
                <a:spcPct val="150000"/>
              </a:lnSpc>
              <a:buNone/>
            </a:pPr>
            <a:r>
              <a:rPr lang="zh-CN" altLang="en-US" sz="2400" dirty="0" smtClean="0"/>
              <a:t>（</a:t>
            </a:r>
            <a:r>
              <a:rPr lang="zh-CN" altLang="en-US" dirty="0" smtClean="0"/>
              <a:t>一）自杀的发生过程</a:t>
            </a:r>
            <a:endParaRPr lang="zh-CN" altLang="en-US" dirty="0" smtClean="0"/>
          </a:p>
          <a:p>
            <a:pPr>
              <a:lnSpc>
                <a:spcPct val="150000"/>
              </a:lnSpc>
            </a:pPr>
            <a:r>
              <a:rPr lang="zh-CN" altLang="en-US" sz="2400" dirty="0" smtClean="0"/>
              <a:t>自杀</a:t>
            </a:r>
            <a:r>
              <a:rPr lang="zh-CN" altLang="en-US" sz="2400" dirty="0"/>
              <a:t>不是突然发生的，它有一个发展的过程</a:t>
            </a:r>
            <a:r>
              <a:rPr lang="zh-CN" altLang="en-US" sz="2400" dirty="0" smtClean="0"/>
              <a:t>。</a:t>
            </a:r>
            <a:r>
              <a:rPr lang="zh-CN" altLang="en-US" sz="2400" dirty="0"/>
              <a:t>对于不同年龄、不同个性、不同情境下的人，从产生自杀意念到采取自杀行为的过程有长有短。</a:t>
            </a:r>
            <a:endParaRPr lang="zh-CN" altLang="en-US" sz="2400" dirty="0"/>
          </a:p>
          <a:p>
            <a:pPr>
              <a:lnSpc>
                <a:spcPct val="150000"/>
              </a:lnSpc>
            </a:pPr>
            <a:r>
              <a:rPr lang="zh-CN" altLang="en-US" sz="2400" dirty="0"/>
              <a:t>我国学者一般把自杀过程分为三个阶段：</a:t>
            </a:r>
            <a:endParaRPr lang="zh-CN" altLang="en-US" sz="2400" dirty="0"/>
          </a:p>
          <a:p>
            <a:pPr marL="457200" lvl="1" indent="0">
              <a:lnSpc>
                <a:spcPct val="150000"/>
              </a:lnSpc>
              <a:buNone/>
            </a:pPr>
            <a:r>
              <a:rPr lang="zh-CN" altLang="en-US" sz="2000" dirty="0"/>
              <a:t>1.动机或意念形成阶段：在这个阶段，当事人可能遇到难以解决的问题，想逃避现实和痛苦，于是把自杀当作解决问题的手段。</a:t>
            </a:r>
            <a:endParaRPr lang="zh-CN" altLang="en-US" sz="2000" dirty="0"/>
          </a:p>
          <a:p>
            <a:pPr marL="457200" lvl="1" indent="0">
              <a:lnSpc>
                <a:spcPct val="150000"/>
              </a:lnSpc>
              <a:buNone/>
            </a:pPr>
            <a:r>
              <a:rPr lang="zh-CN" altLang="en-US" sz="2000" dirty="0"/>
              <a:t>2.矛盾冲突阶段：产生自杀意念后，个体一般不会马上实施自杀行为，而是陷入生与死的矛盾冲突之中。此时是发现自杀苗头、进行自杀干预的关键时刻。</a:t>
            </a:r>
            <a:endParaRPr lang="zh-CN" altLang="en-US" sz="2000" dirty="0"/>
          </a:p>
          <a:p>
            <a:pPr marL="457200" lvl="1" indent="0">
              <a:lnSpc>
                <a:spcPct val="150000"/>
              </a:lnSpc>
              <a:buNone/>
            </a:pPr>
            <a:r>
              <a:rPr lang="zh-CN" altLang="en-US" sz="2000" dirty="0"/>
              <a:t>3.行为选择阶段</a:t>
            </a:r>
            <a:endParaRPr lang="zh-CN" alt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（二）自杀的征兆</a:t>
            </a:r>
            <a:endParaRPr lang="zh-CN" altLang="en-US" dirty="0"/>
          </a:p>
        </p:txBody>
      </p:sp>
      <p:sp>
        <p:nvSpPr>
          <p:cNvPr id="3" name="内容占位符 2"/>
          <p:cNvSpPr>
            <a:spLocks noGrp="1"/>
          </p:cNvSpPr>
          <p:nvPr>
            <p:ph idx="1"/>
          </p:nvPr>
        </p:nvSpPr>
        <p:spPr>
          <a:xfrm>
            <a:off x="884555" y="1679575"/>
            <a:ext cx="11090275" cy="4835525"/>
          </a:xfrm>
        </p:spPr>
        <p:txBody>
          <a:bodyPr>
            <a:normAutofit lnSpcReduction="20000"/>
          </a:bodyPr>
          <a:lstStyle/>
          <a:p>
            <a:pPr marL="0" indent="0">
              <a:lnSpc>
                <a:spcPct val="150000"/>
              </a:lnSpc>
              <a:buNone/>
            </a:pPr>
            <a:r>
              <a:rPr lang="en-US" altLang="zh-CN" dirty="0"/>
              <a:t>1.</a:t>
            </a:r>
            <a:r>
              <a:rPr lang="zh-CN" altLang="en-US" dirty="0"/>
              <a:t>言语征兆：</a:t>
            </a:r>
            <a:endParaRPr lang="zh-CN" altLang="en-US" dirty="0"/>
          </a:p>
          <a:p>
            <a:pPr>
              <a:lnSpc>
                <a:spcPct val="150000"/>
              </a:lnSpc>
            </a:pPr>
            <a:r>
              <a:rPr lang="zh-CN" altLang="en-US" sz="2400" dirty="0" smtClean="0"/>
              <a:t>直接</a:t>
            </a:r>
            <a:r>
              <a:rPr lang="zh-CN" altLang="en-US" sz="2400" dirty="0"/>
              <a:t>向人说：“我想死”，“我不想活了</a:t>
            </a:r>
            <a:r>
              <a:rPr lang="zh-CN" altLang="en-US" sz="2400" dirty="0" smtClean="0"/>
              <a:t>”</a:t>
            </a:r>
            <a:endParaRPr lang="en-US" altLang="zh-CN" sz="2400" dirty="0" smtClean="0"/>
          </a:p>
          <a:p>
            <a:pPr>
              <a:lnSpc>
                <a:spcPct val="150000"/>
              </a:lnSpc>
            </a:pPr>
            <a:r>
              <a:rPr lang="zh-CN" altLang="en-US" sz="2400" dirty="0" smtClean="0"/>
              <a:t>间接</a:t>
            </a:r>
            <a:r>
              <a:rPr lang="zh-CN" altLang="en-US" sz="2400" dirty="0"/>
              <a:t>向人表达死的念头，如“我所有的问题马上就要结束了。</a:t>
            </a:r>
            <a:r>
              <a:rPr lang="zh-CN" altLang="en-US" sz="2400" dirty="0" smtClean="0"/>
              <a:t>”，“</a:t>
            </a:r>
            <a:r>
              <a:rPr lang="zh-CN" altLang="en-US" sz="2400" dirty="0"/>
              <a:t>现在没有人可以帮助我。</a:t>
            </a:r>
            <a:r>
              <a:rPr lang="zh-CN" altLang="en-US" sz="2400" dirty="0" smtClean="0"/>
              <a:t>”，“</a:t>
            </a:r>
            <a:r>
              <a:rPr lang="zh-CN" altLang="en-US" sz="2400" dirty="0"/>
              <a:t>没有我，他们会过得更好。</a:t>
            </a:r>
            <a:r>
              <a:rPr lang="zh-CN" altLang="en-US" sz="2400" dirty="0" smtClean="0"/>
              <a:t>”</a:t>
            </a:r>
            <a:endParaRPr lang="en-US" altLang="zh-CN" sz="2400" dirty="0" smtClean="0"/>
          </a:p>
          <a:p>
            <a:pPr>
              <a:lnSpc>
                <a:spcPct val="150000"/>
              </a:lnSpc>
            </a:pPr>
            <a:r>
              <a:rPr lang="zh-CN" altLang="en-US" sz="2400" dirty="0" smtClean="0"/>
              <a:t>在</a:t>
            </a:r>
            <a:r>
              <a:rPr lang="zh-CN" altLang="en-US" sz="2400" dirty="0"/>
              <a:t>不恰当的时候说再见，有意无意地谈论与自杀有关的事或开自杀方面的玩笑，甚至谈论自杀计划，包括方法、日期和地点，如“人从几楼跳下来才会死？”。</a:t>
            </a:r>
            <a:endParaRPr lang="zh-CN" altLang="en-US" sz="2400" dirty="0"/>
          </a:p>
          <a:p>
            <a:pPr>
              <a:lnSpc>
                <a:spcPct val="150000"/>
              </a:lnSpc>
            </a:pPr>
            <a:endParaRPr lang="zh-CN" altLang="en-US" sz="24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2. </a:t>
            </a:r>
            <a:r>
              <a:rPr lang="zh-CN" altLang="en-US" dirty="0"/>
              <a:t>行为</a:t>
            </a:r>
            <a:r>
              <a:rPr lang="zh-CN" altLang="en-US" dirty="0" smtClean="0"/>
              <a:t>征兆</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有</a:t>
            </a:r>
            <a:r>
              <a:rPr lang="zh-CN" altLang="en-US" dirty="0"/>
              <a:t>一部分自杀当事人会出现与往常大不相同的突然的行为</a:t>
            </a:r>
            <a:r>
              <a:rPr lang="zh-CN" altLang="en-US" dirty="0" smtClean="0"/>
              <a:t>改变：</a:t>
            </a:r>
            <a:endParaRPr lang="en-US" altLang="zh-CN" dirty="0" smtClean="0"/>
          </a:p>
          <a:p>
            <a:pPr lvl="1">
              <a:lnSpc>
                <a:spcPct val="150000"/>
              </a:lnSpc>
              <a:buFont typeface="Wingdings" panose="05000000000000000000" pitchFamily="2" charset="2"/>
              <a:buChar char="p"/>
            </a:pPr>
            <a:r>
              <a:rPr lang="zh-CN" altLang="en-US" dirty="0" smtClean="0"/>
              <a:t>抑郁</a:t>
            </a:r>
            <a:r>
              <a:rPr lang="zh-CN" altLang="en-US" dirty="0"/>
              <a:t>的</a:t>
            </a:r>
            <a:r>
              <a:rPr lang="zh-CN" altLang="en-US" dirty="0" smtClean="0"/>
              <a:t>表现</a:t>
            </a:r>
            <a:endParaRPr lang="en-US" altLang="zh-CN" dirty="0" smtClean="0"/>
          </a:p>
          <a:p>
            <a:pPr lvl="1">
              <a:lnSpc>
                <a:spcPct val="150000"/>
              </a:lnSpc>
              <a:buFont typeface="Wingdings" panose="05000000000000000000" pitchFamily="2" charset="2"/>
              <a:buChar char="p"/>
            </a:pPr>
            <a:r>
              <a:rPr lang="zh-CN" altLang="en-US" dirty="0" smtClean="0"/>
              <a:t>将</a:t>
            </a:r>
            <a:r>
              <a:rPr lang="zh-CN" altLang="en-US" dirty="0"/>
              <a:t>自己最心爱或最珍惜的东西送</a:t>
            </a:r>
            <a:r>
              <a:rPr lang="zh-CN" altLang="en-US" dirty="0" smtClean="0"/>
              <a:t>人</a:t>
            </a:r>
            <a:endParaRPr lang="en-US" altLang="zh-CN" dirty="0" smtClean="0"/>
          </a:p>
          <a:p>
            <a:pPr lvl="1">
              <a:lnSpc>
                <a:spcPct val="150000"/>
              </a:lnSpc>
              <a:buFont typeface="Wingdings" panose="05000000000000000000" pitchFamily="2" charset="2"/>
              <a:buChar char="p"/>
            </a:pPr>
            <a:r>
              <a:rPr lang="zh-CN" altLang="en-US" dirty="0" smtClean="0"/>
              <a:t>有</a:t>
            </a:r>
            <a:r>
              <a:rPr lang="zh-CN" altLang="en-US" dirty="0"/>
              <a:t>条理地安排</a:t>
            </a:r>
            <a:r>
              <a:rPr lang="zh-CN" altLang="en-US" dirty="0" smtClean="0"/>
              <a:t>后事</a:t>
            </a:r>
            <a:endParaRPr lang="en-US" altLang="zh-CN" dirty="0" smtClean="0"/>
          </a:p>
          <a:p>
            <a:pPr lvl="1">
              <a:lnSpc>
                <a:spcPct val="150000"/>
              </a:lnSpc>
              <a:buFont typeface="Wingdings" panose="05000000000000000000" pitchFamily="2" charset="2"/>
              <a:buChar char="p"/>
            </a:pPr>
            <a:r>
              <a:rPr lang="zh-CN" altLang="en-US" dirty="0" smtClean="0"/>
              <a:t>频繁</a:t>
            </a:r>
            <a:r>
              <a:rPr lang="zh-CN" altLang="en-US" dirty="0"/>
              <a:t>出现</a:t>
            </a:r>
            <a:r>
              <a:rPr lang="zh-CN" altLang="en-US" dirty="0" smtClean="0"/>
              <a:t>交通事故</a:t>
            </a:r>
            <a:endParaRPr lang="en-US" altLang="zh-CN" dirty="0" smtClean="0"/>
          </a:p>
          <a:p>
            <a:pPr lvl="1">
              <a:lnSpc>
                <a:spcPct val="150000"/>
              </a:lnSpc>
              <a:buFont typeface="Wingdings" panose="05000000000000000000" pitchFamily="2" charset="2"/>
              <a:buChar char="p"/>
            </a:pPr>
            <a:r>
              <a:rPr lang="zh-CN" altLang="en-US" dirty="0" smtClean="0"/>
              <a:t>饮酒</a:t>
            </a:r>
            <a:r>
              <a:rPr lang="zh-CN" altLang="en-US" dirty="0"/>
              <a:t>或吸毒的量</a:t>
            </a:r>
            <a:r>
              <a:rPr lang="zh-CN" altLang="en-US" dirty="0" smtClean="0"/>
              <a:t>增加</a:t>
            </a:r>
            <a:endParaRPr lang="zh-CN" altLang="en-US" dirty="0"/>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4009390"/>
          </a:xfrm>
          <a:prstGeom prst="rect">
            <a:avLst/>
          </a:prstGeom>
          <a:noFill/>
        </p:spPr>
        <p:txBody>
          <a:bodyPr wrap="square" rtlCol="0">
            <a:spAutoFit/>
          </a:bodyPr>
          <a:lstStyle/>
          <a:p>
            <a:pPr algn="just">
              <a:lnSpc>
                <a:spcPct val="130000"/>
              </a:lnSpc>
            </a:pP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通过本章的学习并完成课后作业，你应该可以做到：</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1.认识生命的意义，构建积极的生命观；</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2.认识大学生的生命困境和自杀危机，掌握自杀的预防和干预方法；</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3.掌握心理危机的定义，熟悉心理危机干预的方法和策略。</a:t>
            </a:r>
            <a:endParaRPr lang="zh-CN" altLang="en-US" sz="28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3.</a:t>
            </a:r>
            <a:r>
              <a:rPr lang="zh-CN" altLang="en-US" dirty="0"/>
              <a:t>其它</a:t>
            </a:r>
            <a:r>
              <a:rPr lang="zh-CN" altLang="en-US" dirty="0" smtClean="0"/>
              <a:t>征兆</a:t>
            </a:r>
            <a:endParaRPr lang="zh-CN" altLang="en-US" dirty="0"/>
          </a:p>
        </p:txBody>
      </p:sp>
      <p:sp>
        <p:nvSpPr>
          <p:cNvPr id="3" name="内容占位符 2"/>
          <p:cNvSpPr>
            <a:spLocks noGrp="1"/>
          </p:cNvSpPr>
          <p:nvPr>
            <p:ph idx="1"/>
          </p:nvPr>
        </p:nvSpPr>
        <p:spPr>
          <a:xfrm>
            <a:off x="956628" y="1671638"/>
            <a:ext cx="11090275" cy="4589462"/>
          </a:xfrm>
        </p:spPr>
        <p:txBody>
          <a:bodyPr/>
          <a:lstStyle/>
          <a:p>
            <a:pPr>
              <a:lnSpc>
                <a:spcPct val="150000"/>
              </a:lnSpc>
            </a:pPr>
            <a:r>
              <a:rPr lang="zh-CN" altLang="en-US" dirty="0" smtClean="0"/>
              <a:t>社交</a:t>
            </a:r>
            <a:r>
              <a:rPr lang="zh-CN" altLang="en-US" dirty="0"/>
              <a:t>方面出现</a:t>
            </a:r>
            <a:r>
              <a:rPr lang="zh-CN" altLang="en-US" dirty="0" smtClean="0"/>
              <a:t>退缩</a:t>
            </a:r>
            <a:endParaRPr lang="en-US" altLang="zh-CN" dirty="0" smtClean="0"/>
          </a:p>
          <a:p>
            <a:pPr>
              <a:lnSpc>
                <a:spcPct val="150000"/>
              </a:lnSpc>
            </a:pPr>
            <a:r>
              <a:rPr lang="zh-CN" altLang="en-US" dirty="0" smtClean="0"/>
              <a:t>回避</a:t>
            </a:r>
            <a:r>
              <a:rPr lang="zh-CN" altLang="en-US" dirty="0"/>
              <a:t>与人的接触和</a:t>
            </a:r>
            <a:r>
              <a:rPr lang="zh-CN" altLang="en-US" dirty="0" smtClean="0"/>
              <a:t>交往</a:t>
            </a:r>
            <a:endParaRPr lang="en-US" altLang="zh-CN" dirty="0" smtClean="0"/>
          </a:p>
          <a:p>
            <a:pPr>
              <a:lnSpc>
                <a:spcPct val="150000"/>
              </a:lnSpc>
            </a:pPr>
            <a:r>
              <a:rPr lang="zh-CN" altLang="en-US" dirty="0" smtClean="0"/>
              <a:t>独处</a:t>
            </a:r>
            <a:r>
              <a:rPr lang="zh-CN" altLang="en-US" dirty="0"/>
              <a:t>明显</a:t>
            </a:r>
            <a:r>
              <a:rPr lang="zh-CN" altLang="en-US" dirty="0" smtClean="0"/>
              <a:t>增加</a:t>
            </a:r>
            <a:endParaRPr lang="en-US" altLang="zh-CN" dirty="0" smtClean="0"/>
          </a:p>
          <a:p>
            <a:pPr>
              <a:lnSpc>
                <a:spcPct val="150000"/>
              </a:lnSpc>
            </a:pPr>
            <a:r>
              <a:rPr lang="zh-CN" altLang="en-US" dirty="0" smtClean="0"/>
              <a:t>睡眠</a:t>
            </a:r>
            <a:r>
              <a:rPr lang="zh-CN" altLang="en-US" dirty="0"/>
              <a:t>上出现障碍，失眠且很</a:t>
            </a:r>
            <a:r>
              <a:rPr lang="zh-CN" altLang="en-US" dirty="0" smtClean="0"/>
              <a:t>持久</a:t>
            </a:r>
            <a:endParaRPr lang="en-US" altLang="zh-CN" dirty="0" smtClean="0"/>
          </a:p>
          <a:p>
            <a:pPr>
              <a:lnSpc>
                <a:spcPct val="150000"/>
              </a:lnSpc>
            </a:pPr>
            <a:r>
              <a:rPr lang="zh-CN" altLang="en-US" dirty="0" smtClean="0"/>
              <a:t>学习</a:t>
            </a:r>
            <a:r>
              <a:rPr lang="zh-CN" altLang="en-US" dirty="0"/>
              <a:t>上不投入，成绩明显</a:t>
            </a:r>
            <a:r>
              <a:rPr lang="zh-CN" altLang="en-US" dirty="0" smtClean="0"/>
              <a:t>下降</a:t>
            </a:r>
            <a:endParaRPr lang="en-US" altLang="zh-CN" dirty="0" smtClean="0"/>
          </a:p>
          <a:p>
            <a:pPr>
              <a:lnSpc>
                <a:spcPct val="150000"/>
              </a:lnSpc>
            </a:pPr>
            <a:r>
              <a:rPr lang="zh-CN" altLang="en-US" dirty="0" smtClean="0"/>
              <a:t>情绪</a:t>
            </a:r>
            <a:r>
              <a:rPr lang="zh-CN" altLang="en-US" dirty="0"/>
              <a:t>和性格明显反常，表现得焦虑不安，经常无故</a:t>
            </a:r>
            <a:r>
              <a:rPr lang="zh-CN" altLang="en-US" dirty="0" smtClean="0"/>
              <a:t>哭泣</a:t>
            </a:r>
            <a:endParaRPr lang="zh-CN" altLang="en-US" dirty="0"/>
          </a:p>
          <a:p>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特别提示</a:t>
            </a:r>
            <a:r>
              <a:rPr lang="en-US" altLang="zh-CN" dirty="0"/>
              <a:t>】</a:t>
            </a:r>
            <a:r>
              <a:rPr lang="zh-CN" altLang="en-US" dirty="0"/>
              <a:t>自杀</a:t>
            </a:r>
            <a:r>
              <a:rPr lang="zh-CN" altLang="en-US" dirty="0" smtClean="0"/>
              <a:t>关键词</a:t>
            </a:r>
            <a:endParaRPr lang="zh-CN" altLang="en-US" dirty="0"/>
          </a:p>
        </p:txBody>
      </p:sp>
      <p:sp>
        <p:nvSpPr>
          <p:cNvPr id="3" name="内容占位符 2"/>
          <p:cNvSpPr>
            <a:spLocks noGrp="1"/>
          </p:cNvSpPr>
          <p:nvPr>
            <p:ph idx="1"/>
          </p:nvPr>
        </p:nvSpPr>
        <p:spPr>
          <a:xfrm>
            <a:off x="884555" y="1925955"/>
            <a:ext cx="11351260" cy="4589145"/>
          </a:xfrm>
        </p:spPr>
        <p:txBody>
          <a:bodyPr>
            <a:normAutofit/>
          </a:bodyPr>
          <a:lstStyle/>
          <a:p>
            <a:pPr>
              <a:lnSpc>
                <a:spcPct val="150000"/>
              </a:lnSpc>
            </a:pPr>
            <a:r>
              <a:rPr lang="zh-CN" altLang="en-US" dirty="0" smtClean="0"/>
              <a:t>自杀</a:t>
            </a:r>
            <a:r>
              <a:rPr lang="zh-CN" altLang="en-US" dirty="0"/>
              <a:t>当事人可能会通过</a:t>
            </a:r>
            <a:r>
              <a:rPr lang="en-US" altLang="zh-CN" dirty="0"/>
              <a:t>QQ</a:t>
            </a:r>
            <a:r>
              <a:rPr lang="zh-CN" altLang="en-US" dirty="0"/>
              <a:t>签名、微博、微信、朋友圈、短信、论坛留言等方式透露自杀的想法，关键的词汇有</a:t>
            </a:r>
            <a:r>
              <a:rPr lang="zh-CN" altLang="en-US" dirty="0" smtClean="0"/>
              <a:t>：</a:t>
            </a:r>
            <a:endParaRPr lang="en-US" altLang="zh-CN" dirty="0" smtClean="0"/>
          </a:p>
          <a:p>
            <a:pPr marL="0" indent="0">
              <a:lnSpc>
                <a:spcPct val="150000"/>
              </a:lnSpc>
              <a:buNone/>
            </a:pPr>
            <a:r>
              <a:rPr lang="zh-CN" altLang="en-US" dirty="0" smtClean="0"/>
              <a:t>放生</a:t>
            </a:r>
            <a:r>
              <a:rPr lang="zh-CN" altLang="en-US" dirty="0"/>
              <a:t>、另一个世界、解脱、自杀（方式</a:t>
            </a:r>
            <a:r>
              <a:rPr lang="en-US" altLang="zh-CN" dirty="0"/>
              <a:t>/</a:t>
            </a:r>
            <a:r>
              <a:rPr lang="zh-CN" altLang="en-US" dirty="0"/>
              <a:t>工具</a:t>
            </a:r>
            <a:r>
              <a:rPr lang="en-US" altLang="zh-CN" dirty="0"/>
              <a:t>/</a:t>
            </a:r>
            <a:r>
              <a:rPr lang="zh-CN" altLang="en-US" dirty="0"/>
              <a:t>方法</a:t>
            </a:r>
            <a:r>
              <a:rPr lang="en-US" altLang="zh-CN" dirty="0"/>
              <a:t>/</a:t>
            </a:r>
            <a:r>
              <a:rPr lang="zh-CN" altLang="en-US" dirty="0"/>
              <a:t>论坛</a:t>
            </a:r>
            <a:r>
              <a:rPr lang="en-US" altLang="zh-CN" dirty="0"/>
              <a:t>/</a:t>
            </a:r>
            <a:r>
              <a:rPr lang="zh-CN" altLang="en-US" dirty="0"/>
              <a:t>完全自杀手册等等）、死亡、死、不想活、活着很累、来生、来世、前生、转世、轮回、我走了、上吊、自缢、跳楼、自伤、绝望、天堂、灵魂、不孝、遗书、永别等。</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需要纠正的自杀</a:t>
            </a:r>
            <a:r>
              <a:rPr lang="zh-CN" altLang="en-US" dirty="0" smtClean="0"/>
              <a:t>误区</a:t>
            </a:r>
            <a:endParaRPr lang="zh-CN" altLang="en-US" dirty="0"/>
          </a:p>
        </p:txBody>
      </p:sp>
      <p:sp>
        <p:nvSpPr>
          <p:cNvPr id="3" name="内容占位符 2"/>
          <p:cNvSpPr>
            <a:spLocks noGrp="1"/>
          </p:cNvSpPr>
          <p:nvPr>
            <p:ph idx="1"/>
          </p:nvPr>
        </p:nvSpPr>
        <p:spPr>
          <a:xfrm>
            <a:off x="884555" y="1497965"/>
            <a:ext cx="11090275" cy="5431155"/>
          </a:xfrm>
        </p:spPr>
        <p:txBody>
          <a:bodyPr>
            <a:noAutofit/>
          </a:bodyPr>
          <a:lstStyle/>
          <a:p>
            <a:pPr marL="0" indent="0">
              <a:lnSpc>
                <a:spcPct val="150000"/>
              </a:lnSpc>
              <a:buNone/>
            </a:pPr>
            <a:r>
              <a:rPr lang="en-US" altLang="zh-CN" sz="1800" dirty="0" smtClean="0"/>
              <a:t>1. </a:t>
            </a:r>
            <a:r>
              <a:rPr lang="zh-CN" altLang="en-US" sz="1800" dirty="0" smtClean="0"/>
              <a:t>与</a:t>
            </a:r>
            <a:r>
              <a:rPr lang="zh-CN" altLang="en-US" sz="1800" dirty="0"/>
              <a:t>可能自杀的人讨论自杀将诱导其自杀</a:t>
            </a:r>
            <a:endParaRPr lang="zh-CN" altLang="en-US" sz="1800" dirty="0"/>
          </a:p>
          <a:p>
            <a:pPr marL="0" indent="0">
              <a:lnSpc>
                <a:spcPct val="150000"/>
              </a:lnSpc>
              <a:buNone/>
            </a:pPr>
            <a:r>
              <a:rPr lang="en-US" altLang="zh-CN" sz="1800" dirty="0" smtClean="0"/>
              <a:t>2. </a:t>
            </a:r>
            <a:r>
              <a:rPr lang="zh-CN" altLang="en-US" sz="1800" dirty="0" smtClean="0"/>
              <a:t>威胁</a:t>
            </a:r>
            <a:r>
              <a:rPr lang="zh-CN" altLang="en-US" sz="1800" dirty="0"/>
              <a:t>别人说要自杀的人不会真正自杀</a:t>
            </a:r>
            <a:endParaRPr lang="zh-CN" altLang="en-US" sz="1800" dirty="0"/>
          </a:p>
          <a:p>
            <a:pPr marL="0" indent="0">
              <a:lnSpc>
                <a:spcPct val="150000"/>
              </a:lnSpc>
              <a:buNone/>
            </a:pPr>
            <a:r>
              <a:rPr lang="en-US" altLang="zh-CN" sz="1800" dirty="0" smtClean="0"/>
              <a:t>3. </a:t>
            </a:r>
            <a:r>
              <a:rPr lang="zh-CN" altLang="en-US" sz="1800" dirty="0" smtClean="0"/>
              <a:t>自杀</a:t>
            </a:r>
            <a:r>
              <a:rPr lang="zh-CN" altLang="en-US" sz="1800" dirty="0"/>
              <a:t>是一种没道理的事情</a:t>
            </a:r>
            <a:endParaRPr lang="zh-CN" altLang="en-US" sz="1800" dirty="0"/>
          </a:p>
          <a:p>
            <a:pPr marL="0" indent="0">
              <a:lnSpc>
                <a:spcPct val="150000"/>
              </a:lnSpc>
              <a:buNone/>
            </a:pPr>
            <a:r>
              <a:rPr lang="en-US" altLang="zh-CN" sz="1800" dirty="0" smtClean="0"/>
              <a:t>4. </a:t>
            </a:r>
            <a:r>
              <a:rPr lang="zh-CN" altLang="en-US" sz="1800" dirty="0" smtClean="0"/>
              <a:t>自杀</a:t>
            </a:r>
            <a:r>
              <a:rPr lang="zh-CN" altLang="en-US" sz="1800" dirty="0"/>
              <a:t>者有精神</a:t>
            </a:r>
            <a:r>
              <a:rPr lang="zh-CN" altLang="en-US" sz="1800" dirty="0" smtClean="0"/>
              <a:t>疾病</a:t>
            </a:r>
            <a:endParaRPr lang="zh-CN" altLang="en-US" sz="1800" dirty="0"/>
          </a:p>
          <a:p>
            <a:pPr marL="0" indent="0">
              <a:lnSpc>
                <a:spcPct val="150000"/>
              </a:lnSpc>
              <a:buNone/>
            </a:pPr>
            <a:r>
              <a:rPr lang="en-US" altLang="zh-CN" sz="1800" dirty="0"/>
              <a:t>5</a:t>
            </a:r>
            <a:r>
              <a:rPr lang="en-US" altLang="zh-CN" sz="1800" dirty="0" smtClean="0"/>
              <a:t>. </a:t>
            </a:r>
            <a:r>
              <a:rPr lang="zh-CN" altLang="en-US" sz="1800" dirty="0" smtClean="0"/>
              <a:t>想</a:t>
            </a:r>
            <a:r>
              <a:rPr lang="zh-CN" altLang="en-US" sz="1800" dirty="0"/>
              <a:t>要自杀的人并不是真的想死</a:t>
            </a:r>
            <a:endParaRPr lang="zh-CN" altLang="en-US" sz="1800" dirty="0"/>
          </a:p>
          <a:p>
            <a:pPr marL="0" indent="0">
              <a:lnSpc>
                <a:spcPct val="150000"/>
              </a:lnSpc>
              <a:buNone/>
            </a:pPr>
            <a:r>
              <a:rPr lang="en-US" altLang="zh-CN" sz="1800" dirty="0" smtClean="0"/>
              <a:t>6. </a:t>
            </a:r>
            <a:r>
              <a:rPr lang="zh-CN" altLang="en-US" sz="1800" dirty="0" smtClean="0"/>
              <a:t>想</a:t>
            </a:r>
            <a:r>
              <a:rPr lang="zh-CN" altLang="en-US" sz="1800" dirty="0"/>
              <a:t>过一次自杀，就会总是想自杀</a:t>
            </a:r>
            <a:endParaRPr lang="zh-CN" altLang="en-US" sz="1800" dirty="0"/>
          </a:p>
          <a:p>
            <a:pPr marL="0" indent="0">
              <a:lnSpc>
                <a:spcPct val="150000"/>
              </a:lnSpc>
              <a:buNone/>
            </a:pPr>
            <a:r>
              <a:rPr lang="en-US" altLang="zh-CN" sz="1800" dirty="0" smtClean="0"/>
              <a:t>7. </a:t>
            </a:r>
            <a:r>
              <a:rPr lang="zh-CN" altLang="en-US" sz="1800" dirty="0" smtClean="0"/>
              <a:t>一个人</a:t>
            </a:r>
            <a:r>
              <a:rPr lang="zh-CN" altLang="en-US" sz="1800" dirty="0"/>
              <a:t>自杀未遂后，自杀威胁可能结束</a:t>
            </a:r>
            <a:endParaRPr lang="zh-CN" altLang="en-US" sz="1800" dirty="0"/>
          </a:p>
          <a:p>
            <a:pPr marL="0" indent="0">
              <a:lnSpc>
                <a:spcPct val="150000"/>
              </a:lnSpc>
              <a:buNone/>
            </a:pPr>
            <a:r>
              <a:rPr lang="en-US" altLang="zh-CN" sz="1800" dirty="0" smtClean="0"/>
              <a:t>8. </a:t>
            </a:r>
            <a:r>
              <a:rPr lang="zh-CN" altLang="en-US" sz="1800" dirty="0" smtClean="0"/>
              <a:t>一</a:t>
            </a:r>
            <a:r>
              <a:rPr lang="zh-CN" altLang="en-US" sz="1800" dirty="0"/>
              <a:t>个想自杀的人开始表现慷慨并和他人分享个人财产，表明这个人有好转和恢复的</a:t>
            </a:r>
            <a:r>
              <a:rPr lang="zh-CN" altLang="en-US" sz="1800" dirty="0" smtClean="0"/>
              <a:t>迹象</a:t>
            </a:r>
            <a:endParaRPr lang="zh-CN" altLang="en-US" sz="1800" dirty="0"/>
          </a:p>
          <a:p>
            <a:pPr marL="0" indent="0">
              <a:lnSpc>
                <a:spcPct val="150000"/>
              </a:lnSpc>
              <a:buNone/>
            </a:pPr>
            <a:r>
              <a:rPr lang="en-US" altLang="zh-CN" sz="1800" dirty="0"/>
              <a:t>9</a:t>
            </a:r>
            <a:r>
              <a:rPr lang="en-US" altLang="zh-CN" sz="1800" dirty="0" smtClean="0"/>
              <a:t>. </a:t>
            </a:r>
            <a:r>
              <a:rPr lang="zh-CN" altLang="en-US" sz="1800" dirty="0" smtClean="0"/>
              <a:t>自杀</a:t>
            </a:r>
            <a:r>
              <a:rPr lang="zh-CN" altLang="en-US" sz="1800" dirty="0"/>
              <a:t>总是一种</a:t>
            </a:r>
            <a:r>
              <a:rPr lang="zh-CN" altLang="en-US" sz="1800" dirty="0" smtClean="0"/>
              <a:t>冲动行为</a:t>
            </a:r>
            <a:endParaRPr lang="zh-CN" altLang="en-US" sz="18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（三）自杀的易感人</a:t>
            </a:r>
            <a:r>
              <a:rPr lang="zh-CN" altLang="en-US" dirty="0" smtClean="0"/>
              <a:t>群</a:t>
            </a:r>
            <a:endParaRPr lang="zh-CN" altLang="en-US" dirty="0"/>
          </a:p>
        </p:txBody>
      </p:sp>
      <p:sp>
        <p:nvSpPr>
          <p:cNvPr id="3" name="内容占位符 2"/>
          <p:cNvSpPr>
            <a:spLocks noGrp="1"/>
          </p:cNvSpPr>
          <p:nvPr>
            <p:ph idx="1"/>
          </p:nvPr>
        </p:nvSpPr>
        <p:spPr>
          <a:xfrm>
            <a:off x="1028775" y="1672109"/>
            <a:ext cx="10945216" cy="4589462"/>
          </a:xfrm>
        </p:spPr>
        <p:txBody>
          <a:bodyPr>
            <a:normAutofit fontScale="70000" lnSpcReduction="20000"/>
          </a:bodyPr>
          <a:lstStyle/>
          <a:p>
            <a:pPr marL="0" indent="0">
              <a:lnSpc>
                <a:spcPct val="120000"/>
              </a:lnSpc>
              <a:buNone/>
            </a:pPr>
            <a:r>
              <a:rPr lang="en-US" altLang="zh-CN" dirty="0" smtClean="0"/>
              <a:t>1</a:t>
            </a:r>
            <a:r>
              <a:rPr lang="en-US" altLang="zh-CN" dirty="0"/>
              <a:t>.</a:t>
            </a:r>
            <a:r>
              <a:rPr lang="zh-CN" altLang="en-US" dirty="0"/>
              <a:t>遇突台风、地震、海啸、火灾等突发事件而出现心理或行为异常的学生。</a:t>
            </a:r>
            <a:endParaRPr lang="zh-CN" altLang="en-US" dirty="0"/>
          </a:p>
          <a:p>
            <a:pPr marL="0" indent="0">
              <a:lnSpc>
                <a:spcPct val="120000"/>
              </a:lnSpc>
              <a:buNone/>
            </a:pPr>
            <a:r>
              <a:rPr lang="en-US" altLang="zh-CN" dirty="0"/>
              <a:t>2. </a:t>
            </a:r>
            <a:r>
              <a:rPr lang="zh-CN" altLang="en-US" dirty="0"/>
              <a:t>考试挂科、成绩不理想、留级导致学习压力过大、学习困难出现心理异常的学生。</a:t>
            </a:r>
            <a:endParaRPr lang="zh-CN" altLang="en-US" dirty="0"/>
          </a:p>
          <a:p>
            <a:pPr marL="0" indent="0">
              <a:lnSpc>
                <a:spcPct val="120000"/>
              </a:lnSpc>
              <a:buNone/>
            </a:pPr>
            <a:r>
              <a:rPr lang="en-US" altLang="zh-CN" dirty="0"/>
              <a:t>3.</a:t>
            </a:r>
            <a:r>
              <a:rPr lang="zh-CN" altLang="en-US" dirty="0"/>
              <a:t>求爱受挫、失恋、恋爱矛盾等个人感情受挫后出现心理或行为异常的学生。</a:t>
            </a:r>
            <a:endParaRPr lang="zh-CN" altLang="en-US" dirty="0"/>
          </a:p>
          <a:p>
            <a:pPr marL="0" indent="0">
              <a:lnSpc>
                <a:spcPct val="120000"/>
              </a:lnSpc>
              <a:buNone/>
            </a:pPr>
            <a:r>
              <a:rPr lang="en-US" altLang="zh-CN" dirty="0"/>
              <a:t>4.</a:t>
            </a:r>
            <a:r>
              <a:rPr lang="zh-CN" altLang="en-US" dirty="0"/>
              <a:t>家庭关系矛盾、宿舍关系矛盾等人际关系失调后出现心理或行为异常的学生。</a:t>
            </a:r>
            <a:endParaRPr lang="zh-CN" altLang="en-US" dirty="0"/>
          </a:p>
          <a:p>
            <a:pPr marL="0" indent="0">
              <a:lnSpc>
                <a:spcPct val="120000"/>
              </a:lnSpc>
              <a:buNone/>
            </a:pPr>
            <a:r>
              <a:rPr lang="en-US" altLang="zh-CN" dirty="0"/>
              <a:t>5.</a:t>
            </a:r>
            <a:r>
              <a:rPr lang="zh-CN" altLang="en-US" dirty="0"/>
              <a:t>性格过于内向、孤僻、缺乏支持的学生。</a:t>
            </a:r>
            <a:endParaRPr lang="zh-CN" altLang="en-US" dirty="0"/>
          </a:p>
          <a:p>
            <a:pPr marL="0" indent="0">
              <a:lnSpc>
                <a:spcPct val="120000"/>
              </a:lnSpc>
              <a:buNone/>
            </a:pPr>
            <a:r>
              <a:rPr lang="en-US" altLang="zh-CN" dirty="0"/>
              <a:t>6.</a:t>
            </a:r>
            <a:r>
              <a:rPr lang="zh-CN" altLang="en-US" dirty="0"/>
              <a:t>新生、实习生等严重社会或自然环境适应不良导致心理或行为异常的学生。</a:t>
            </a:r>
            <a:endParaRPr lang="zh-CN" altLang="en-US" dirty="0"/>
          </a:p>
          <a:p>
            <a:pPr marL="0" indent="0">
              <a:lnSpc>
                <a:spcPct val="120000"/>
              </a:lnSpc>
              <a:buNone/>
            </a:pPr>
            <a:r>
              <a:rPr lang="en-US" altLang="zh-CN" dirty="0"/>
              <a:t>7.</a:t>
            </a:r>
            <a:r>
              <a:rPr lang="zh-CN" altLang="en-US" dirty="0"/>
              <a:t>家境贫困、经济负担重，自卑感强的学生。</a:t>
            </a:r>
            <a:endParaRPr lang="zh-CN" altLang="en-US" dirty="0"/>
          </a:p>
          <a:p>
            <a:pPr marL="0" indent="0">
              <a:lnSpc>
                <a:spcPct val="120000"/>
              </a:lnSpc>
              <a:buNone/>
            </a:pPr>
            <a:r>
              <a:rPr lang="en-US" altLang="zh-CN" dirty="0"/>
              <a:t>8.</a:t>
            </a:r>
            <a:r>
              <a:rPr lang="zh-CN" altLang="en-US" dirty="0"/>
              <a:t>身体出现严重疾病，治疗周期长，心理痛苦明显的学生。</a:t>
            </a:r>
            <a:endParaRPr lang="zh-CN" altLang="en-US" dirty="0"/>
          </a:p>
          <a:p>
            <a:pPr marL="0" indent="0">
              <a:lnSpc>
                <a:spcPct val="120000"/>
              </a:lnSpc>
              <a:buNone/>
            </a:pPr>
            <a:r>
              <a:rPr lang="en-US" altLang="zh-CN" dirty="0"/>
              <a:t>9.</a:t>
            </a:r>
            <a:r>
              <a:rPr lang="zh-CN" altLang="en-US" dirty="0"/>
              <a:t>患有抑郁症、精神分裂症、双相情感障碍、人格障碍等严重心理疾病的学生。</a:t>
            </a:r>
            <a:endParaRPr lang="zh-CN" altLang="en-US" dirty="0"/>
          </a:p>
          <a:p>
            <a:pPr marL="0" indent="0">
              <a:lnSpc>
                <a:spcPct val="120000"/>
              </a:lnSpc>
              <a:buNone/>
            </a:pPr>
            <a:r>
              <a:rPr lang="en-US" altLang="zh-CN" dirty="0"/>
              <a:t>10.</a:t>
            </a:r>
            <a:r>
              <a:rPr lang="zh-CN" altLang="en-US" dirty="0"/>
              <a:t>由于身边亲人或同学朋友出现自伤、伤人等危机状况而受到影响，产生恐慌、担心、焦虑、心理困扰严重的学生</a:t>
            </a:r>
            <a:r>
              <a:rPr lang="zh-CN" altLang="en-US" dirty="0" smtClean="0"/>
              <a:t>。</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测一测</a:t>
            </a:r>
            <a:r>
              <a:rPr lang="en-US" altLang="zh-CN" dirty="0"/>
              <a:t>】</a:t>
            </a:r>
            <a:r>
              <a:rPr dirty="0">
                <a:sym typeface="+mn-ea"/>
              </a:rPr>
              <a:t>积极与消极自杀意念量表</a:t>
            </a:r>
            <a:endParaRPr lang="zh-CN" altLang="en-US" dirty="0"/>
          </a:p>
        </p:txBody>
      </p:sp>
      <p:sp>
        <p:nvSpPr>
          <p:cNvPr id="3" name="内容占位符 2"/>
          <p:cNvSpPr>
            <a:spLocks noGrp="1"/>
          </p:cNvSpPr>
          <p:nvPr>
            <p:ph idx="1"/>
          </p:nvPr>
        </p:nvSpPr>
        <p:spPr/>
        <p:txBody>
          <a:bodyPr/>
          <a:lstStyle/>
          <a:p>
            <a:pPr>
              <a:lnSpc>
                <a:spcPct val="150000"/>
              </a:lnSpc>
            </a:pPr>
            <a:r>
              <a:rPr dirty="0"/>
              <a:t>这份量表由Osman和Gutierrez等人编制，是针对青少年自杀意念的测量工具。请仔细阅读下列题目，然后根据你最近两周的实际情况在相应的数字等级上打“√”。其中，1表示从未如此，2表示很少如此，3表示有些时候如此，4表示常常如此，5表示一直如此。</a:t>
            </a:r>
            <a:endParaRP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6727" y="375965"/>
            <a:ext cx="11090275" cy="1397000"/>
          </a:xfrm>
        </p:spPr>
        <p:txBody>
          <a:bodyPr/>
          <a:lstStyle/>
          <a:p>
            <a:r>
              <a:rPr lang="en-US" altLang="zh-CN" dirty="0"/>
              <a:t>【</a:t>
            </a:r>
            <a:r>
              <a:rPr lang="zh-CN" altLang="en-US" dirty="0"/>
              <a:t>计分及结果分析</a:t>
            </a:r>
            <a:r>
              <a:rPr lang="en-US" altLang="zh-CN" dirty="0" smtClean="0"/>
              <a:t>】</a:t>
            </a:r>
            <a:endParaRPr lang="zh-CN" altLang="en-US" dirty="0"/>
          </a:p>
        </p:txBody>
      </p:sp>
      <p:sp>
        <p:nvSpPr>
          <p:cNvPr id="3" name="内容占位符 2"/>
          <p:cNvSpPr>
            <a:spLocks noGrp="1"/>
          </p:cNvSpPr>
          <p:nvPr>
            <p:ph idx="1"/>
          </p:nvPr>
        </p:nvSpPr>
        <p:spPr>
          <a:xfrm>
            <a:off x="668655" y="1600200"/>
            <a:ext cx="11641455" cy="4589145"/>
          </a:xfrm>
        </p:spPr>
        <p:txBody>
          <a:bodyPr>
            <a:normAutofit/>
          </a:bodyPr>
          <a:lstStyle/>
          <a:p>
            <a:pPr>
              <a:lnSpc>
                <a:spcPct val="150000"/>
              </a:lnSpc>
            </a:pPr>
            <a:r>
              <a:rPr lang="zh-CN" altLang="en-US" dirty="0"/>
              <a:t>量表分为积极自杀意念和消极自杀意念2个维度。</a:t>
            </a:r>
            <a:endParaRPr lang="zh-CN" altLang="en-US" dirty="0"/>
          </a:p>
          <a:p>
            <a:pPr>
              <a:lnSpc>
                <a:spcPct val="150000"/>
              </a:lnSpc>
            </a:pPr>
            <a:r>
              <a:rPr lang="zh-CN" altLang="en-US" dirty="0"/>
              <a:t>其中，题目 1、2、6、9、13、14 属于积极自杀意念维度，均采用反向记分。积极自杀意念题目反向计分后，与消极自杀意念维度题目3、4、5、7、8、10、11、12 得分之和即为自杀意念总分。</a:t>
            </a:r>
            <a:endParaRPr lang="zh-CN" altLang="en-US" dirty="0"/>
          </a:p>
          <a:p>
            <a:pPr>
              <a:lnSpc>
                <a:spcPct val="150000"/>
              </a:lnSpc>
            </a:pPr>
            <a:r>
              <a:rPr lang="zh-CN" altLang="en-US" dirty="0"/>
              <a:t>总分越高，代表自杀意念越强。</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三、自杀的</a:t>
            </a:r>
            <a:r>
              <a:rPr lang="zh-CN" altLang="en-US" dirty="0" smtClean="0"/>
              <a:t>预防</a:t>
            </a:r>
            <a:endParaRPr lang="zh-CN" altLang="en-US" dirty="0"/>
          </a:p>
        </p:txBody>
      </p:sp>
      <p:sp>
        <p:nvSpPr>
          <p:cNvPr id="3" name="内容占位符 2"/>
          <p:cNvSpPr>
            <a:spLocks noGrp="1"/>
          </p:cNvSpPr>
          <p:nvPr>
            <p:ph idx="1"/>
          </p:nvPr>
        </p:nvSpPr>
        <p:spPr>
          <a:xfrm>
            <a:off x="556895" y="1535430"/>
            <a:ext cx="11417935" cy="4979670"/>
          </a:xfrm>
        </p:spPr>
        <p:txBody>
          <a:bodyPr>
            <a:normAutofit fontScale="90000"/>
          </a:bodyPr>
          <a:lstStyle/>
          <a:p>
            <a:pPr marL="0" indent="0">
              <a:lnSpc>
                <a:spcPct val="150000"/>
              </a:lnSpc>
              <a:buNone/>
            </a:pPr>
            <a:r>
              <a:rPr lang="zh-CN" altLang="en-US" b="1" dirty="0" smtClean="0"/>
              <a:t>（</a:t>
            </a:r>
            <a:r>
              <a:rPr lang="zh-CN" altLang="en-US" b="1" dirty="0"/>
              <a:t>一）陪伴当事人，避免其独处，远离危险源。</a:t>
            </a:r>
            <a:endParaRPr lang="zh-CN" altLang="en-US" b="1" dirty="0"/>
          </a:p>
          <a:p>
            <a:pPr>
              <a:lnSpc>
                <a:spcPct val="150000"/>
              </a:lnSpc>
            </a:pPr>
            <a:r>
              <a:rPr lang="zh-CN" altLang="en-US" sz="2400" dirty="0"/>
              <a:t>首先不要急于侵入和打断当事人目前的精神状态</a:t>
            </a:r>
            <a:r>
              <a:rPr lang="zh-CN" altLang="en-US" sz="2400" dirty="0" smtClean="0"/>
              <a:t>。</a:t>
            </a:r>
            <a:endParaRPr lang="en-US" altLang="zh-CN" sz="2400" dirty="0" smtClean="0"/>
          </a:p>
          <a:p>
            <a:pPr>
              <a:lnSpc>
                <a:spcPct val="150000"/>
              </a:lnSpc>
            </a:pPr>
            <a:r>
              <a:rPr lang="zh-CN" altLang="en-US" sz="2400" dirty="0" smtClean="0"/>
              <a:t>先</a:t>
            </a:r>
            <a:r>
              <a:rPr lang="zh-CN" altLang="en-US" sz="2400" dirty="0"/>
              <a:t>为当事人提供具体的帮助（食物、水和护理等），以实际行动与他建立真诚的信任</a:t>
            </a:r>
            <a:r>
              <a:rPr lang="zh-CN" altLang="en-US" sz="2400" dirty="0" smtClean="0"/>
              <a:t>关系</a:t>
            </a:r>
            <a:endParaRPr lang="en-US" altLang="zh-CN" sz="2400" dirty="0" smtClean="0"/>
          </a:p>
          <a:p>
            <a:pPr>
              <a:lnSpc>
                <a:spcPct val="150000"/>
              </a:lnSpc>
            </a:pPr>
            <a:r>
              <a:rPr lang="zh-CN" altLang="en-US" sz="2400" dirty="0" smtClean="0"/>
              <a:t>请</a:t>
            </a:r>
            <a:r>
              <a:rPr lang="zh-CN" altLang="en-US" sz="2400" dirty="0"/>
              <a:t>离他近一点，不要让他一个人呆着，不让其接触枪、刀、药等“自杀之物”，或将他转移至安全的地方</a:t>
            </a:r>
            <a:r>
              <a:rPr lang="zh-CN" altLang="en-US" sz="2400" dirty="0" smtClean="0"/>
              <a:t>。</a:t>
            </a:r>
            <a:endParaRPr lang="en-US" altLang="zh-CN" sz="2400" dirty="0" smtClean="0"/>
          </a:p>
          <a:p>
            <a:pPr>
              <a:lnSpc>
                <a:spcPct val="150000"/>
              </a:lnSpc>
            </a:pPr>
            <a:r>
              <a:rPr lang="zh-CN" altLang="en-US" sz="2400" dirty="0" smtClean="0"/>
              <a:t>密切</a:t>
            </a:r>
            <a:r>
              <a:rPr lang="zh-CN" altLang="en-US" sz="2400" dirty="0"/>
              <a:t>留意他的行为，过度活动或突然停止一切活动都可能意味着潜在的危险</a:t>
            </a:r>
            <a:r>
              <a:rPr lang="zh-CN" altLang="en-US" sz="2400" dirty="0" smtClean="0"/>
              <a:t>。</a:t>
            </a:r>
            <a:endParaRPr lang="en-US" altLang="zh-CN" sz="2400" dirty="0" smtClean="0"/>
          </a:p>
          <a:p>
            <a:pPr>
              <a:lnSpc>
                <a:spcPct val="150000"/>
              </a:lnSpc>
            </a:pPr>
            <a:r>
              <a:rPr lang="zh-CN" altLang="en-US" sz="2400" dirty="0" smtClean="0"/>
              <a:t>鼓励</a:t>
            </a:r>
            <a:r>
              <a:rPr lang="zh-CN" altLang="en-US" sz="2400" dirty="0"/>
              <a:t>当事人多休息和进食，若提供的关心和协助遭拒绝不要介意。</a:t>
            </a:r>
            <a:endParaRPr lang="zh-CN" altLang="en-US" sz="2400" dirty="0"/>
          </a:p>
          <a:p>
            <a:endParaRPr lang="zh-CN" altLang="en-US"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2483" y="808038"/>
            <a:ext cx="11090275" cy="1397000"/>
          </a:xfrm>
        </p:spPr>
        <p:txBody>
          <a:bodyPr>
            <a:normAutofit/>
          </a:bodyPr>
          <a:lstStyle/>
          <a:p>
            <a:r>
              <a:rPr lang="zh-CN" altLang="en-US" sz="3200" b="1" dirty="0"/>
              <a:t>（二）保持冷静，耐心倾听和询问，给予积极的反馈</a:t>
            </a:r>
            <a:r>
              <a:rPr lang="zh-CN" altLang="en-US" sz="3200" b="1" dirty="0" smtClean="0"/>
              <a:t>。</a:t>
            </a:r>
            <a:endParaRPr lang="zh-CN" altLang="en-US" sz="3200" b="1" dirty="0" smtClean="0"/>
          </a:p>
        </p:txBody>
      </p:sp>
      <p:sp>
        <p:nvSpPr>
          <p:cNvPr id="3" name="内容占位符 2"/>
          <p:cNvSpPr>
            <a:spLocks noGrp="1"/>
          </p:cNvSpPr>
          <p:nvPr>
            <p:ph idx="1"/>
          </p:nvPr>
        </p:nvSpPr>
        <p:spPr/>
        <p:txBody>
          <a:bodyPr>
            <a:normAutofit fontScale="90000" lnSpcReduction="20000"/>
          </a:bodyPr>
          <a:lstStyle/>
          <a:p>
            <a:pPr>
              <a:lnSpc>
                <a:spcPct val="150000"/>
              </a:lnSpc>
            </a:pPr>
            <a:r>
              <a:rPr lang="zh-CN" altLang="en-US" dirty="0"/>
              <a:t>尝试询问当事人目前面临的困难以及困难给他带来的影响，鼓励当事人说出自己内心的感受，鼓励他告诉你需要什么、担心什么，并以冷静的态度保持耐心的倾听，接纳他所有的心理反应。</a:t>
            </a:r>
            <a:endParaRPr lang="zh-CN" altLang="en-US" dirty="0"/>
          </a:p>
          <a:p>
            <a:pPr>
              <a:lnSpc>
                <a:spcPct val="150000"/>
              </a:lnSpc>
            </a:pPr>
            <a:r>
              <a:rPr lang="zh-CN" altLang="en-US" dirty="0" smtClean="0"/>
              <a:t>不</a:t>
            </a:r>
            <a:r>
              <a:rPr lang="zh-CN" altLang="en-US" dirty="0"/>
              <a:t>作任何评判和争辩，哪怕你不同意他的观点，不要试图说服他改变白己的感受</a:t>
            </a:r>
            <a:r>
              <a:rPr lang="zh-CN" altLang="en-US" dirty="0" smtClean="0"/>
              <a:t>；</a:t>
            </a:r>
            <a:endParaRPr lang="en-US" altLang="zh-CN" dirty="0" smtClean="0"/>
          </a:p>
          <a:p>
            <a:pPr>
              <a:lnSpc>
                <a:spcPct val="150000"/>
              </a:lnSpc>
            </a:pPr>
            <a:r>
              <a:rPr lang="zh-CN" altLang="en-US" dirty="0" smtClean="0"/>
              <a:t>方便</a:t>
            </a:r>
            <a:r>
              <a:rPr lang="zh-CN" altLang="en-US" dirty="0"/>
              <a:t>时可以用肢体语言增强当事人的安全感，告诉他你会一直陪伴他，让他感受到你的关心他和在乎</a:t>
            </a:r>
            <a:r>
              <a:rPr lang="zh-CN" altLang="en-US" dirty="0" smtClean="0"/>
              <a:t>。</a:t>
            </a:r>
            <a:endParaRPr lang="en-US" altLang="zh-CN" dirty="0" smtClean="0"/>
          </a:p>
          <a:p>
            <a:pPr>
              <a:lnSpc>
                <a:spcPct val="150000"/>
              </a:lnSpc>
            </a:pPr>
            <a:r>
              <a:rPr lang="zh-CN" altLang="en-US" dirty="0" smtClean="0">
                <a:solidFill>
                  <a:srgbClr val="FF0000"/>
                </a:solidFill>
              </a:rPr>
              <a:t>最</a:t>
            </a:r>
            <a:r>
              <a:rPr lang="zh-CN" altLang="en-US" dirty="0">
                <a:solidFill>
                  <a:srgbClr val="FF0000"/>
                </a:solidFill>
              </a:rPr>
              <a:t>重要的是，提供给当事人任何形式的“活下去的希望”。</a:t>
            </a:r>
            <a:endParaRPr lang="zh-CN" altLang="en-US" dirty="0">
              <a:solidFill>
                <a:srgbClr val="FF0000"/>
              </a:solidFill>
            </a:endParaRPr>
          </a:p>
          <a:p>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285" y="591820"/>
            <a:ext cx="11600180" cy="1397000"/>
          </a:xfrm>
        </p:spPr>
        <p:txBody>
          <a:bodyPr/>
          <a:lstStyle/>
          <a:p>
            <a:r>
              <a:rPr lang="zh-CN" altLang="en-US" sz="4000" dirty="0"/>
              <a:t>（三）鼓励与协助当事人求助专业机构和人员</a:t>
            </a:r>
            <a:endParaRPr lang="zh-CN" altLang="en-US" sz="4000" dirty="0"/>
          </a:p>
        </p:txBody>
      </p:sp>
      <p:sp>
        <p:nvSpPr>
          <p:cNvPr id="3" name="内容占位符 2"/>
          <p:cNvSpPr>
            <a:spLocks noGrp="1"/>
          </p:cNvSpPr>
          <p:nvPr>
            <p:ph idx="1"/>
          </p:nvPr>
        </p:nvSpPr>
        <p:spPr/>
        <p:txBody>
          <a:bodyPr/>
          <a:lstStyle/>
          <a:p>
            <a:pPr>
              <a:lnSpc>
                <a:spcPct val="150000"/>
              </a:lnSpc>
            </a:pPr>
            <a:r>
              <a:rPr lang="zh-CN" altLang="en-US" dirty="0" smtClean="0"/>
              <a:t>当</a:t>
            </a:r>
            <a:r>
              <a:rPr lang="zh-CN" altLang="en-US" dirty="0"/>
              <a:t>你发现当事人的问题很严重，你无法提供有效帮助时，一定要积极地求助专业人士</a:t>
            </a:r>
            <a:r>
              <a:rPr lang="zh-CN" altLang="en-US" dirty="0" smtClean="0"/>
              <a:t>。</a:t>
            </a:r>
            <a:endParaRPr lang="en-US" altLang="zh-CN" dirty="0" smtClean="0"/>
          </a:p>
          <a:p>
            <a:pPr>
              <a:lnSpc>
                <a:spcPct val="150000"/>
              </a:lnSpc>
            </a:pPr>
            <a:r>
              <a:rPr lang="zh-CN" altLang="en-US" dirty="0" smtClean="0"/>
              <a:t>不要</a:t>
            </a:r>
            <a:r>
              <a:rPr lang="zh-CN" altLang="en-US" dirty="0"/>
              <a:t>答应当事人你会为他的自杀想法给予保密，要让他相信别人是可以给他帮助的，并鼓励他到心理咨询中心或医院等机构求助，或拨打心理援助</a:t>
            </a:r>
            <a:r>
              <a:rPr lang="zh-CN" altLang="en-US" dirty="0" smtClean="0"/>
              <a:t>热线。</a:t>
            </a:r>
            <a:endParaRPr lang="en-US" altLang="zh-CN" dirty="0" smtClean="0"/>
          </a:p>
          <a:p>
            <a:pPr>
              <a:lnSpc>
                <a:spcPct val="150000"/>
              </a:lnSpc>
            </a:pPr>
            <a:r>
              <a:rPr lang="zh-CN" altLang="en-US" dirty="0" smtClean="0"/>
              <a:t>要</a:t>
            </a:r>
            <a:r>
              <a:rPr lang="zh-CN" altLang="en-US" dirty="0"/>
              <a:t>积极配合专业人员，对当事人进行自杀风险评估并给予心理服务。</a:t>
            </a:r>
            <a:endParaRPr lang="zh-CN" altLang="en-US" dirty="0"/>
          </a:p>
          <a:p>
            <a:pPr>
              <a:lnSpc>
                <a:spcPct val="150000"/>
              </a:lnSpc>
            </a:pP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a:t>
            </a:r>
            <a:r>
              <a:rPr lang="zh-CN" altLang="en-US" dirty="0"/>
              <a:t>特别提示</a:t>
            </a:r>
            <a:r>
              <a:rPr lang="en-US" altLang="zh-CN" dirty="0" smtClean="0"/>
              <a:t>】</a:t>
            </a:r>
            <a:r>
              <a:rPr lang="zh-CN" altLang="en-US" dirty="0" smtClean="0"/>
              <a:t>自杀</a:t>
            </a:r>
            <a:r>
              <a:rPr lang="zh-CN" altLang="en-US" dirty="0"/>
              <a:t>预防中的十四个</a:t>
            </a:r>
            <a:r>
              <a:rPr lang="zh-CN" altLang="en-US" dirty="0" smtClean="0"/>
              <a:t>“不要”</a:t>
            </a:r>
            <a:endParaRPr lang="zh-CN" altLang="en-US" dirty="0"/>
          </a:p>
        </p:txBody>
      </p:sp>
      <p:sp>
        <p:nvSpPr>
          <p:cNvPr id="3" name="内容占位符 2"/>
          <p:cNvSpPr>
            <a:spLocks noGrp="1"/>
          </p:cNvSpPr>
          <p:nvPr>
            <p:ph idx="1"/>
          </p:nvPr>
        </p:nvSpPr>
        <p:spPr>
          <a:xfrm>
            <a:off x="380703" y="1744117"/>
            <a:ext cx="5329113" cy="4589462"/>
          </a:xfrm>
        </p:spPr>
        <p:txBody>
          <a:bodyPr>
            <a:normAutofit/>
          </a:bodyPr>
          <a:lstStyle/>
          <a:p>
            <a:pPr marL="0" indent="0">
              <a:lnSpc>
                <a:spcPct val="100000"/>
              </a:lnSpc>
              <a:buNone/>
            </a:pPr>
            <a:r>
              <a:rPr lang="en-US" altLang="zh-CN" sz="2400" dirty="0" smtClean="0"/>
              <a:t>1</a:t>
            </a:r>
            <a:r>
              <a:rPr lang="en-US" altLang="zh-CN" sz="2400" dirty="0"/>
              <a:t>.</a:t>
            </a:r>
            <a:r>
              <a:rPr lang="zh-CN" altLang="en-US" sz="2400" dirty="0"/>
              <a:t>不要对求助者责备和说教；</a:t>
            </a:r>
            <a:endParaRPr lang="zh-CN" altLang="en-US" sz="2400" dirty="0"/>
          </a:p>
          <a:p>
            <a:pPr marL="0" indent="0">
              <a:lnSpc>
                <a:spcPct val="100000"/>
              </a:lnSpc>
              <a:buNone/>
            </a:pPr>
            <a:r>
              <a:rPr lang="en-US" altLang="zh-CN" sz="2400" dirty="0"/>
              <a:t>2.</a:t>
            </a:r>
            <a:r>
              <a:rPr lang="zh-CN" altLang="en-US" sz="2400" dirty="0"/>
              <a:t>不要批评求助者或对他的选择、行为提出批评；</a:t>
            </a:r>
            <a:endParaRPr lang="zh-CN" altLang="en-US" sz="2400" dirty="0"/>
          </a:p>
          <a:p>
            <a:pPr marL="0" indent="0">
              <a:lnSpc>
                <a:spcPct val="100000"/>
              </a:lnSpc>
              <a:buNone/>
            </a:pPr>
            <a:r>
              <a:rPr lang="en-US" altLang="zh-CN" sz="2400" dirty="0"/>
              <a:t>3.</a:t>
            </a:r>
            <a:r>
              <a:rPr lang="zh-CN" altLang="en-US" sz="2400" dirty="0"/>
              <a:t>不要与其讨论自杀的是非对错；</a:t>
            </a:r>
            <a:endParaRPr lang="zh-CN" altLang="en-US" sz="2400" dirty="0"/>
          </a:p>
          <a:p>
            <a:pPr marL="0" indent="0">
              <a:lnSpc>
                <a:spcPct val="100000"/>
              </a:lnSpc>
              <a:buNone/>
            </a:pPr>
            <a:r>
              <a:rPr lang="en-US" altLang="zh-CN" sz="2400" dirty="0"/>
              <a:t>4.</a:t>
            </a:r>
            <a:r>
              <a:rPr lang="zh-CN" altLang="en-US" sz="2400" dirty="0"/>
              <a:t>不要被求助者所告诉你的危机已过去的话所误导；</a:t>
            </a:r>
            <a:endParaRPr lang="zh-CN" altLang="en-US" sz="2400" dirty="0"/>
          </a:p>
          <a:p>
            <a:pPr marL="0" indent="0">
              <a:lnSpc>
                <a:spcPct val="100000"/>
              </a:lnSpc>
              <a:buNone/>
            </a:pPr>
            <a:r>
              <a:rPr lang="en-US" altLang="zh-CN" sz="2400" dirty="0"/>
              <a:t>5.</a:t>
            </a:r>
            <a:r>
              <a:rPr lang="zh-CN" altLang="en-US" sz="2400" dirty="0"/>
              <a:t>不要否定求助者的自杀意念；</a:t>
            </a:r>
            <a:endParaRPr lang="zh-CN" altLang="en-US" sz="2400" dirty="0"/>
          </a:p>
          <a:p>
            <a:pPr marL="0" indent="0">
              <a:lnSpc>
                <a:spcPct val="100000"/>
              </a:lnSpc>
              <a:buNone/>
            </a:pPr>
            <a:r>
              <a:rPr lang="en-US" altLang="zh-CN" sz="2400" dirty="0"/>
              <a:t>6.</a:t>
            </a:r>
            <a:r>
              <a:rPr lang="zh-CN" altLang="en-US" sz="2400" dirty="0"/>
              <a:t>不要试图向令人震惊的结果挑战；</a:t>
            </a:r>
            <a:endParaRPr lang="zh-CN" altLang="en-US" sz="2400" dirty="0"/>
          </a:p>
          <a:p>
            <a:pPr marL="0" indent="0">
              <a:lnSpc>
                <a:spcPct val="100000"/>
              </a:lnSpc>
              <a:buNone/>
            </a:pPr>
            <a:r>
              <a:rPr lang="en-US" altLang="zh-CN" sz="2400" dirty="0"/>
              <a:t>7.</a:t>
            </a:r>
            <a:r>
              <a:rPr lang="zh-CN" altLang="en-US" sz="2400" dirty="0"/>
              <a:t>不要让求助者一个人留下，不去观察他，不与他取得联系；</a:t>
            </a:r>
            <a:endParaRPr lang="zh-CN" altLang="en-US" sz="2400" dirty="0"/>
          </a:p>
          <a:p>
            <a:endParaRPr lang="zh-CN" altLang="en-US" dirty="0"/>
          </a:p>
        </p:txBody>
      </p:sp>
      <p:sp>
        <p:nvSpPr>
          <p:cNvPr id="4" name="内容占位符 2"/>
          <p:cNvSpPr txBox="1"/>
          <p:nvPr/>
        </p:nvSpPr>
        <p:spPr>
          <a:xfrm>
            <a:off x="5853311" y="1744117"/>
            <a:ext cx="6336704" cy="458946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en-US" altLang="zh-CN" dirty="0" smtClean="0"/>
              <a:t>8.</a:t>
            </a:r>
            <a:r>
              <a:rPr lang="zh-CN" altLang="en-US" dirty="0" smtClean="0"/>
              <a:t>在紧急危机阶段，不要诊断、分析求助者的行为或对其进行解释；</a:t>
            </a:r>
            <a:endParaRPr lang="zh-CN" altLang="en-US" dirty="0" smtClean="0"/>
          </a:p>
          <a:p>
            <a:pPr marL="0" indent="0">
              <a:lnSpc>
                <a:spcPct val="110000"/>
              </a:lnSpc>
              <a:buFont typeface="Arial" panose="020B0604020202020204" pitchFamily="34" charset="0"/>
              <a:buNone/>
            </a:pPr>
            <a:r>
              <a:rPr lang="en-US" altLang="zh-CN" dirty="0" smtClean="0"/>
              <a:t>9.</a:t>
            </a:r>
            <a:r>
              <a:rPr lang="zh-CN" altLang="en-US" dirty="0" smtClean="0"/>
              <a:t>不要陷入被动；</a:t>
            </a:r>
            <a:endParaRPr lang="zh-CN" altLang="en-US" dirty="0" smtClean="0"/>
          </a:p>
          <a:p>
            <a:pPr marL="0" indent="0">
              <a:lnSpc>
                <a:spcPct val="110000"/>
              </a:lnSpc>
              <a:buFont typeface="Arial" panose="020B0604020202020204" pitchFamily="34" charset="0"/>
              <a:buNone/>
            </a:pPr>
            <a:r>
              <a:rPr lang="en-US" altLang="zh-CN" dirty="0" smtClean="0"/>
              <a:t>10.</a:t>
            </a:r>
            <a:r>
              <a:rPr lang="zh-CN" altLang="en-US" dirty="0" smtClean="0"/>
              <a:t>不要过急，要保持镇静；</a:t>
            </a:r>
            <a:endParaRPr lang="zh-CN" altLang="en-US" dirty="0" smtClean="0"/>
          </a:p>
          <a:p>
            <a:pPr marL="0" indent="0">
              <a:lnSpc>
                <a:spcPct val="110000"/>
              </a:lnSpc>
              <a:buFont typeface="Arial" panose="020B0604020202020204" pitchFamily="34" charset="0"/>
              <a:buNone/>
            </a:pPr>
            <a:r>
              <a:rPr lang="en-US" altLang="zh-CN" dirty="0" smtClean="0"/>
              <a:t>11.</a:t>
            </a:r>
            <a:r>
              <a:rPr lang="zh-CN" altLang="en-US" dirty="0" smtClean="0"/>
              <a:t>不要让求助者保持自杀危机的秘密，要鼓励其把自杀的想法说出来；</a:t>
            </a:r>
            <a:endParaRPr lang="zh-CN" altLang="en-US" dirty="0" smtClean="0"/>
          </a:p>
          <a:p>
            <a:pPr marL="0" indent="0">
              <a:lnSpc>
                <a:spcPct val="110000"/>
              </a:lnSpc>
              <a:buFont typeface="Arial" panose="020B0604020202020204" pitchFamily="34" charset="0"/>
              <a:buNone/>
            </a:pPr>
            <a:r>
              <a:rPr lang="en-US" altLang="zh-CN" dirty="0" smtClean="0"/>
              <a:t>12.</a:t>
            </a:r>
            <a:r>
              <a:rPr lang="zh-CN" altLang="en-US" dirty="0" smtClean="0"/>
              <a:t>不要因周围的人或事而转移工作目标；</a:t>
            </a:r>
            <a:endParaRPr lang="zh-CN" altLang="en-US" dirty="0" smtClean="0"/>
          </a:p>
          <a:p>
            <a:pPr marL="0" indent="0">
              <a:lnSpc>
                <a:spcPct val="110000"/>
              </a:lnSpc>
              <a:buFont typeface="Arial" panose="020B0604020202020204" pitchFamily="34" charset="0"/>
              <a:buNone/>
            </a:pPr>
            <a:r>
              <a:rPr lang="en-US" altLang="zh-CN" dirty="0" smtClean="0"/>
              <a:t>13.</a:t>
            </a:r>
            <a:r>
              <a:rPr lang="zh-CN" altLang="en-US" dirty="0" smtClean="0"/>
              <a:t>不要在其他人中，把过去或现在的自杀行为说成是光荣的、殉情的、荣誉的或将其神化；</a:t>
            </a:r>
            <a:endParaRPr lang="zh-CN" altLang="en-US" dirty="0" smtClean="0"/>
          </a:p>
          <a:p>
            <a:pPr marL="0" indent="0">
              <a:lnSpc>
                <a:spcPct val="110000"/>
              </a:lnSpc>
              <a:buFont typeface="Arial" panose="020B0604020202020204" pitchFamily="34" charset="0"/>
              <a:buNone/>
            </a:pPr>
            <a:r>
              <a:rPr lang="en-US" altLang="zh-CN" dirty="0" smtClean="0"/>
              <a:t>14.</a:t>
            </a:r>
            <a:r>
              <a:rPr lang="zh-CN" altLang="en-US" dirty="0" smtClean="0"/>
              <a:t>不要忘记追踪观察。</a:t>
            </a:r>
            <a:endParaRPr lang="zh-CN" altLang="en-US" dirty="0" smtClean="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906" y="1703957"/>
            <a:ext cx="2251181"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生命概述</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906" y="2597769"/>
            <a:ext cx="5287141"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 大学生的自杀风险及预防</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91158"/>
            <a:ext cx="4351037"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大学生心理危机干预</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8"/>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down)">
                                      <p:cBhvr>
                                        <p:cTn id="48" dur="500"/>
                                        <p:tgtEl>
                                          <p:spTgt spid="1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down)">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bldLvl="0" animBg="1"/>
      <p:bldP spid="15" grpId="0" animBg="1"/>
      <p:bldP spid="16"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13"/>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3683373" y="3226742"/>
            <a:ext cx="9289032"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大学生心理危机干预</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737825" cy="1397000"/>
          </a:xfrm>
        </p:spPr>
        <p:txBody>
          <a:bodyPr>
            <a:normAutofit/>
          </a:bodyPr>
          <a:lstStyle/>
          <a:p>
            <a:r>
              <a:rPr lang="en-US" altLang="zh-CN" dirty="0"/>
              <a:t>【</a:t>
            </a:r>
            <a:r>
              <a:rPr lang="zh-CN" altLang="en-US" dirty="0"/>
              <a:t>案例导入</a:t>
            </a:r>
            <a:r>
              <a:rPr lang="en-US" altLang="zh-CN" dirty="0" smtClean="0"/>
              <a:t>】</a:t>
            </a:r>
            <a:r>
              <a:rPr lang="zh-CN" altLang="en-US" dirty="0">
                <a:sym typeface="+mn-ea"/>
              </a:rPr>
              <a:t>痛苦是可以稀释的</a:t>
            </a:r>
            <a:endParaRPr lang="zh-CN" altLang="en-US" dirty="0"/>
          </a:p>
        </p:txBody>
      </p:sp>
      <p:sp>
        <p:nvSpPr>
          <p:cNvPr id="3" name="内容占位符 2"/>
          <p:cNvSpPr>
            <a:spLocks noGrp="1"/>
          </p:cNvSpPr>
          <p:nvPr>
            <p:ph idx="1"/>
          </p:nvPr>
        </p:nvSpPr>
        <p:spPr>
          <a:xfrm>
            <a:off x="452755" y="1647190"/>
            <a:ext cx="11910695" cy="5506085"/>
          </a:xfrm>
        </p:spPr>
        <p:txBody>
          <a:bodyPr>
            <a:normAutofit fontScale="70000"/>
          </a:bodyPr>
          <a:lstStyle/>
          <a:p>
            <a:pPr marL="0" indent="0">
              <a:lnSpc>
                <a:spcPct val="130000"/>
              </a:lnSpc>
              <a:spcAft>
                <a:spcPts val="0"/>
              </a:spcAft>
              <a:buNone/>
            </a:pPr>
            <a:r>
              <a:rPr lang="en-US" altLang="zh-CN" dirty="0"/>
              <a:t>       </a:t>
            </a:r>
            <a:r>
              <a:rPr lang="zh-CN" altLang="en-US" sz="3000" dirty="0"/>
              <a:t>一位老师傅，有一个总爱抱怨的徒弟。有一天，师傅为了开悟他，便派这个徒弟到集市去买一包盐。盐买回来以后，师傅先让徒弟撒一把盐到一杯水中，然后喝一口。</a:t>
            </a:r>
            <a:endParaRPr lang="zh-CN" altLang="en-US" sz="3000" dirty="0"/>
          </a:p>
          <a:p>
            <a:pPr marL="0" indent="0">
              <a:lnSpc>
                <a:spcPct val="130000"/>
              </a:lnSpc>
              <a:spcAft>
                <a:spcPts val="0"/>
              </a:spcAft>
              <a:buNone/>
            </a:pPr>
            <a:r>
              <a:rPr lang="en-US" altLang="zh-CN" sz="3000" dirty="0"/>
              <a:t>     </a:t>
            </a:r>
            <a:r>
              <a:rPr lang="zh-CN" altLang="en-US" sz="3000" dirty="0"/>
              <a:t>“味道如何？”老师傅问道。</a:t>
            </a:r>
            <a:endParaRPr lang="zh-CN" altLang="en-US" sz="3000" dirty="0"/>
          </a:p>
          <a:p>
            <a:pPr marL="0" indent="0">
              <a:lnSpc>
                <a:spcPct val="130000"/>
              </a:lnSpc>
              <a:spcAft>
                <a:spcPts val="0"/>
              </a:spcAft>
              <a:buNone/>
            </a:pPr>
            <a:r>
              <a:rPr lang="en-US" altLang="zh-CN" sz="3000" dirty="0"/>
              <a:t>     </a:t>
            </a:r>
            <a:r>
              <a:rPr lang="zh-CN" altLang="en-US" sz="3000" dirty="0"/>
              <a:t>“咸得发苦。”徒弟面露难色地回答。</a:t>
            </a:r>
            <a:endParaRPr lang="zh-CN" altLang="en-US" sz="3000" dirty="0"/>
          </a:p>
          <a:p>
            <a:pPr marL="0" indent="0">
              <a:lnSpc>
                <a:spcPct val="130000"/>
              </a:lnSpc>
              <a:spcAft>
                <a:spcPts val="0"/>
              </a:spcAft>
              <a:buNone/>
            </a:pPr>
            <a:r>
              <a:rPr lang="zh-CN" altLang="en-US" sz="3000" dirty="0"/>
              <a:t> </a:t>
            </a:r>
            <a:r>
              <a:rPr lang="en-US" altLang="zh-CN" sz="3000" dirty="0"/>
              <a:t>     </a:t>
            </a:r>
            <a:r>
              <a:rPr lang="zh-CN" altLang="en-US" sz="3000" dirty="0"/>
              <a:t>师傅会心一笑，便带着徒弟来到湖边，让他把剩下的盐撒入湖里，然后尝尝湖里的水。徒弟弯腰捧起一捧水，喝了下去。</a:t>
            </a:r>
            <a:endParaRPr lang="zh-CN" altLang="en-US" sz="3000" dirty="0"/>
          </a:p>
          <a:p>
            <a:pPr marL="0" indent="0">
              <a:lnSpc>
                <a:spcPct val="130000"/>
              </a:lnSpc>
              <a:spcAft>
                <a:spcPts val="0"/>
              </a:spcAft>
              <a:buNone/>
            </a:pPr>
            <a:r>
              <a:rPr lang="en-US" altLang="zh-CN" sz="3000" dirty="0"/>
              <a:t>     </a:t>
            </a:r>
            <a:r>
              <a:rPr lang="zh-CN" altLang="en-US" sz="3000" dirty="0"/>
              <a:t>“什么味道？”师傅问道。</a:t>
            </a:r>
            <a:endParaRPr lang="zh-CN" altLang="en-US" sz="3000" dirty="0"/>
          </a:p>
          <a:p>
            <a:pPr marL="0" indent="0">
              <a:lnSpc>
                <a:spcPct val="130000"/>
              </a:lnSpc>
              <a:spcAft>
                <a:spcPts val="0"/>
              </a:spcAft>
              <a:buNone/>
            </a:pPr>
            <a:r>
              <a:rPr lang="en-US" altLang="zh-CN" sz="3000" dirty="0"/>
              <a:t>     </a:t>
            </a:r>
            <a:r>
              <a:rPr lang="zh-CN" altLang="en-US" sz="3000" dirty="0"/>
              <a:t>“甘甜可口。”徒弟回答。</a:t>
            </a:r>
            <a:endParaRPr lang="zh-CN" altLang="en-US" sz="3000" dirty="0"/>
          </a:p>
          <a:p>
            <a:pPr marL="0" indent="0">
              <a:lnSpc>
                <a:spcPct val="130000"/>
              </a:lnSpc>
              <a:spcAft>
                <a:spcPts val="0"/>
              </a:spcAft>
              <a:buNone/>
            </a:pPr>
            <a:r>
              <a:rPr lang="en-US" altLang="zh-CN" sz="3000" dirty="0"/>
              <a:t>    </a:t>
            </a:r>
            <a:r>
              <a:rPr lang="zh-CN" altLang="en-US" sz="3000" dirty="0"/>
              <a:t>“还有咸味和苦味吗？”师傅又问。</a:t>
            </a:r>
            <a:endParaRPr lang="zh-CN" altLang="en-US" sz="3000" dirty="0"/>
          </a:p>
          <a:p>
            <a:pPr marL="0" indent="0">
              <a:lnSpc>
                <a:spcPct val="130000"/>
              </a:lnSpc>
              <a:spcAft>
                <a:spcPts val="0"/>
              </a:spcAft>
              <a:buNone/>
            </a:pPr>
            <a:r>
              <a:rPr lang="en-US" altLang="zh-CN" sz="3000" dirty="0"/>
              <a:t>    </a:t>
            </a:r>
            <a:r>
              <a:rPr lang="zh-CN" altLang="en-US" sz="3000" dirty="0"/>
              <a:t>“完全没有。”徒弟答道。</a:t>
            </a:r>
            <a:endParaRPr lang="zh-CN" altLang="en-US" sz="3000" dirty="0"/>
          </a:p>
          <a:p>
            <a:pPr marL="0" indent="0">
              <a:lnSpc>
                <a:spcPct val="100000"/>
              </a:lnSpc>
              <a:buNone/>
            </a:pPr>
            <a:endParaRPr lang="zh-CN" altLang="en-US" sz="30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29690"/>
            <a:ext cx="11090275" cy="5185410"/>
          </a:xfrm>
        </p:spPr>
        <p:txBody>
          <a:bodyPr>
            <a:normAutofit lnSpcReduction="10000"/>
          </a:bodyPr>
          <a:p>
            <a:pPr>
              <a:lnSpc>
                <a:spcPct val="150000"/>
              </a:lnSpc>
            </a:pPr>
            <a:r>
              <a:rPr lang="zh-CN" altLang="en-US" dirty="0">
                <a:sym typeface="+mn-ea"/>
              </a:rPr>
              <a:t>师傅点了点头，微笑着对徒弟说：“生命中的痛苦正如你买回来的那包盐，它的咸淡取决于盛它的容器。关键在于，你愿做一杯水，还是一片湖？”</a:t>
            </a:r>
            <a:endParaRPr lang="zh-CN" altLang="en-US" dirty="0"/>
          </a:p>
          <a:p>
            <a:pPr>
              <a:lnSpc>
                <a:spcPct val="150000"/>
              </a:lnSpc>
            </a:pPr>
            <a:r>
              <a:rPr lang="zh-CN" altLang="en-US" dirty="0">
                <a:sym typeface="+mn-ea"/>
              </a:rPr>
              <a:t>徒弟恍然大悟，感叹到：“是的，生活中的痛苦就好像是盐，它不会更多，也不会更少，品尝同样程度的痛苦时的感受取决于我们把痛苦置于何地。若将痛苦之盐放进一杯水，我们品尝到的惟有饱和后的苦涩；而将痛苦之盐投入一片湖，则品尝到的是稀释后的甘甜。”</a:t>
            </a:r>
            <a:endParaRPr lang="zh-CN" altLang="en-US" dirty="0"/>
          </a:p>
          <a:p>
            <a:endParaRPr lang="zh-CN"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这个故事给我们什么启发？</a:t>
            </a:r>
            <a:endParaRPr lang="zh-CN" altLang="en-US" dirty="0"/>
          </a:p>
          <a:p>
            <a:pPr>
              <a:lnSpc>
                <a:spcPct val="150000"/>
              </a:lnSpc>
            </a:pPr>
            <a:r>
              <a:rPr lang="zh-CN" altLang="en-US" dirty="0"/>
              <a:t>我们该如何对待生命中的痛苦和危机？</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一、心理危机</a:t>
            </a:r>
            <a:r>
              <a:rPr lang="zh-CN" altLang="en-US" dirty="0" smtClean="0"/>
              <a:t>概述</a:t>
            </a:r>
            <a:endParaRPr lang="zh-CN" altLang="en-US" dirty="0"/>
          </a:p>
        </p:txBody>
      </p:sp>
      <p:sp>
        <p:nvSpPr>
          <p:cNvPr id="3" name="内容占位符 2"/>
          <p:cNvSpPr>
            <a:spLocks noGrp="1"/>
          </p:cNvSpPr>
          <p:nvPr>
            <p:ph idx="1"/>
          </p:nvPr>
        </p:nvSpPr>
        <p:spPr>
          <a:xfrm>
            <a:off x="468630" y="1384300"/>
            <a:ext cx="11972290" cy="4958080"/>
          </a:xfrm>
        </p:spPr>
        <p:txBody>
          <a:bodyPr>
            <a:normAutofit fontScale="90000" lnSpcReduction="10000"/>
          </a:bodyPr>
          <a:lstStyle/>
          <a:p>
            <a:pPr marL="0" indent="0">
              <a:lnSpc>
                <a:spcPct val="150000"/>
              </a:lnSpc>
              <a:buNone/>
            </a:pPr>
            <a:r>
              <a:rPr lang="zh-CN" altLang="en-US" dirty="0" smtClean="0"/>
              <a:t>（</a:t>
            </a:r>
            <a:r>
              <a:rPr lang="zh-CN" altLang="en-US" dirty="0"/>
              <a:t>一）</a:t>
            </a:r>
            <a:r>
              <a:rPr lang="zh-CN" altLang="en-US" dirty="0"/>
              <a:t>认识心理危机</a:t>
            </a:r>
            <a:endParaRPr lang="zh-CN" altLang="en-US" dirty="0"/>
          </a:p>
          <a:p>
            <a:pPr>
              <a:lnSpc>
                <a:spcPct val="150000"/>
              </a:lnSpc>
            </a:pPr>
            <a:r>
              <a:rPr lang="zh-CN" altLang="en-US" dirty="0"/>
              <a:t>心理危机</a:t>
            </a:r>
            <a:r>
              <a:rPr lang="en-US" altLang="zh-CN" dirty="0"/>
              <a:t>(psychological crisis)</a:t>
            </a:r>
            <a:r>
              <a:rPr lang="zh-CN" altLang="en-US" dirty="0"/>
              <a:t>是指一个人面临困境时，先前的处理</a:t>
            </a:r>
            <a:r>
              <a:rPr lang="zh-CN" altLang="en-US" dirty="0"/>
              <a:t>问题的方式和惯用的支持系统不足以应对眼前的处境，即他须面对的困难情境超过了他的能力时，产生的暂时性的心理失衡状态</a:t>
            </a:r>
            <a:r>
              <a:rPr lang="zh-CN" altLang="en-US" dirty="0" smtClean="0"/>
              <a:t>。</a:t>
            </a:r>
            <a:endParaRPr lang="en-US" altLang="zh-CN" dirty="0" smtClean="0"/>
          </a:p>
          <a:p>
            <a:pPr>
              <a:lnSpc>
                <a:spcPct val="150000"/>
              </a:lnSpc>
            </a:pPr>
            <a:r>
              <a:rPr lang="zh-CN" altLang="en-US" dirty="0"/>
              <a:t>心理危机包括三个基本的成分：</a:t>
            </a:r>
            <a:endParaRPr lang="zh-CN" altLang="en-US" dirty="0"/>
          </a:p>
          <a:p>
            <a:pPr marL="457200" lvl="1" indent="0">
              <a:lnSpc>
                <a:spcPct val="150000"/>
              </a:lnSpc>
              <a:buNone/>
            </a:pPr>
            <a:r>
              <a:rPr lang="zh-CN" altLang="en-US" dirty="0"/>
              <a:t>（1）危机事件（应激源）的发生；</a:t>
            </a:r>
            <a:endParaRPr lang="zh-CN" altLang="en-US" dirty="0"/>
          </a:p>
          <a:p>
            <a:pPr marL="457200" lvl="1" indent="0">
              <a:lnSpc>
                <a:spcPct val="150000"/>
              </a:lnSpc>
              <a:buNone/>
            </a:pPr>
            <a:r>
              <a:rPr lang="zh-CN" altLang="en-US" dirty="0"/>
              <a:t>（2）危机事件引发了当事人的主观痛苦；</a:t>
            </a:r>
            <a:endParaRPr lang="zh-CN" altLang="en-US" dirty="0"/>
          </a:p>
          <a:p>
            <a:pPr marL="457200" lvl="1" indent="0">
              <a:lnSpc>
                <a:spcPct val="150000"/>
              </a:lnSpc>
              <a:buNone/>
            </a:pPr>
            <a:r>
              <a:rPr lang="zh-CN" altLang="en-US" dirty="0"/>
              <a:t>（3）惯用的处理应激的方法失效，导致当事人心理、情感和行为等方面功能水平降低。</a:t>
            </a: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zh-CN" altLang="en-US" dirty="0"/>
              <a:t>心理危机的发生意味着个体遇到重大事件、困难或者困惑必须得到解决或者必须要做出重要抉择，但危机并不意味着迫在眉睫的大灾难，而是生命中一个必要的转折点，它汇集了成长、复原与更进一步分化时所需的资源</a:t>
            </a:r>
            <a:r>
              <a:rPr lang="zh-CN" altLang="en-US" dirty="0" smtClean="0"/>
              <a:t>。</a:t>
            </a:r>
            <a:endParaRPr lang="en-US" altLang="zh-CN" dirty="0" smtClean="0"/>
          </a:p>
          <a:p>
            <a:pPr>
              <a:lnSpc>
                <a:spcPct val="150000"/>
              </a:lnSpc>
            </a:pPr>
            <a:endParaRPr lang="en-US" altLang="zh-CN" dirty="0" smtClean="0"/>
          </a:p>
          <a:p>
            <a:pPr marL="0" indent="0" algn="ctr">
              <a:buNone/>
            </a:pPr>
            <a:r>
              <a:rPr lang="zh-CN" altLang="en-US" sz="3600" dirty="0" smtClean="0">
                <a:solidFill>
                  <a:srgbClr val="FF0000"/>
                </a:solidFill>
              </a:rPr>
              <a:t>危机</a:t>
            </a:r>
            <a:r>
              <a:rPr lang="en-US" altLang="zh-CN" sz="3600" dirty="0" smtClean="0">
                <a:solidFill>
                  <a:srgbClr val="FF0000"/>
                </a:solidFill>
              </a:rPr>
              <a:t>=</a:t>
            </a:r>
            <a:r>
              <a:rPr lang="zh-CN" altLang="en-US" sz="3600" dirty="0" smtClean="0">
                <a:solidFill>
                  <a:srgbClr val="FF0000"/>
                </a:solidFill>
              </a:rPr>
              <a:t>危险</a:t>
            </a:r>
            <a:r>
              <a:rPr lang="en-US" altLang="zh-CN" sz="3600" dirty="0" smtClean="0">
                <a:solidFill>
                  <a:srgbClr val="FF0000"/>
                </a:solidFill>
              </a:rPr>
              <a:t>+</a:t>
            </a:r>
            <a:r>
              <a:rPr lang="zh-CN" altLang="en-US" sz="3600" dirty="0" smtClean="0">
                <a:solidFill>
                  <a:srgbClr val="FF0000"/>
                </a:solidFill>
              </a:rPr>
              <a:t>机遇</a:t>
            </a:r>
            <a:endParaRPr lang="zh-CN" altLang="en-US" sz="3600" dirty="0">
              <a:solidFill>
                <a:srgbClr val="FF0000"/>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（二）心理危机的反应 </a:t>
            </a:r>
            <a:endParaRPr lang="zh-CN" altLang="en-US" dirty="0"/>
          </a:p>
        </p:txBody>
      </p:sp>
      <p:graphicFrame>
        <p:nvGraphicFramePr>
          <p:cNvPr id="5" name="表格 4"/>
          <p:cNvGraphicFramePr>
            <a:graphicFrameLocks noGrp="1"/>
          </p:cNvGraphicFramePr>
          <p:nvPr/>
        </p:nvGraphicFramePr>
        <p:xfrm>
          <a:off x="956767" y="1672109"/>
          <a:ext cx="11089232" cy="5272014"/>
        </p:xfrm>
        <a:graphic>
          <a:graphicData uri="http://schemas.openxmlformats.org/drawingml/2006/table">
            <a:tbl>
              <a:tblPr/>
              <a:tblGrid>
                <a:gridCol w="1080120"/>
                <a:gridCol w="2016224"/>
                <a:gridCol w="2016224"/>
                <a:gridCol w="1728192"/>
                <a:gridCol w="2160240"/>
                <a:gridCol w="2088232"/>
              </a:tblGrid>
              <a:tr h="188329">
                <a:tc>
                  <a:txBody>
                    <a:bodyPr/>
                    <a:lstStyle/>
                    <a:p>
                      <a:pPr algn="just">
                        <a:spcAft>
                          <a:spcPts val="0"/>
                        </a:spcAft>
                      </a:pPr>
                      <a:r>
                        <a:rPr lang="en-US" sz="1800" b="1" kern="100" dirty="0">
                          <a:effectLst/>
                          <a:latin typeface="Times New Roman" panose="02020603050405020304"/>
                          <a:ea typeface="宋体" panose="02010600030101010101" pitchFamily="2" charset="-122"/>
                          <a:cs typeface="Times New Roman" panose="02020603050405020304"/>
                        </a:rPr>
                        <a:t> </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沮丧</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焦虑</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震惊</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暴力倾向</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假适应</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3314">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情感反应</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悲伤</a:t>
                      </a:r>
                      <a:r>
                        <a:rPr lang="zh-CN" sz="1600" kern="100" dirty="0">
                          <a:effectLst/>
                          <a:latin typeface="Calibri" panose="020F0502020204030204"/>
                          <a:ea typeface="Times New Roman" panose="02020603050405020304"/>
                          <a:cs typeface="Times New Roman" panose="02020603050405020304"/>
                        </a:rPr>
                        <a:t> </a:t>
                      </a:r>
                      <a:r>
                        <a:rPr lang="zh-CN" sz="1600" kern="100" dirty="0">
                          <a:effectLst/>
                          <a:latin typeface="Times New Roman" panose="02020603050405020304"/>
                          <a:ea typeface="宋体" panose="02010600030101010101" pitchFamily="2" charset="-122"/>
                          <a:cs typeface="Times New Roman" panose="02020603050405020304"/>
                        </a:rPr>
                        <a:t>无助</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害怕、畏惧、快要崩溃</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麻木</a:t>
                      </a:r>
                      <a:r>
                        <a:rPr lang="zh-CN" sz="1600" kern="100">
                          <a:effectLst/>
                          <a:latin typeface="Calibri" panose="020F0502020204030204"/>
                          <a:ea typeface="Times New Roman" panose="02020603050405020304"/>
                          <a:cs typeface="Times New Roman" panose="02020603050405020304"/>
                        </a:rPr>
                        <a:t> </a:t>
                      </a:r>
                      <a:r>
                        <a:rPr lang="zh-CN" sz="1600" kern="100">
                          <a:effectLst/>
                          <a:latin typeface="Times New Roman" panose="02020603050405020304"/>
                          <a:ea typeface="宋体" panose="02010600030101010101" pitchFamily="2" charset="-122"/>
                          <a:cs typeface="Times New Roman" panose="02020603050405020304"/>
                        </a:rPr>
                        <a:t>迷惑</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受伤害</a:t>
                      </a:r>
                      <a:r>
                        <a:rPr lang="zh-CN" sz="1600" kern="100">
                          <a:effectLst/>
                          <a:latin typeface="Calibri" panose="020F0502020204030204"/>
                          <a:ea typeface="Times New Roman" panose="02020603050405020304"/>
                          <a:cs typeface="Times New Roman" panose="02020603050405020304"/>
                        </a:rPr>
                        <a:t> </a:t>
                      </a:r>
                      <a:r>
                        <a:rPr lang="zh-CN" sz="1600" kern="100">
                          <a:effectLst/>
                          <a:latin typeface="Times New Roman" panose="02020603050405020304"/>
                          <a:ea typeface="宋体" panose="02010600030101010101" pitchFamily="2" charset="-122"/>
                          <a:cs typeface="Times New Roman" panose="02020603050405020304"/>
                        </a:rPr>
                        <a:t>愤怒</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害怕、愤怒、内疚、受伤害等感觉被压抑着，看上去没有任何反应</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8300">
                <a:tc>
                  <a:txBody>
                    <a:bodyPr/>
                    <a:lstStyle/>
                    <a:p>
                      <a:pPr algn="just">
                        <a:spcAft>
                          <a:spcPts val="0"/>
                        </a:spcAft>
                      </a:pPr>
                      <a:r>
                        <a:rPr lang="zh-CN" sz="1800" b="1" kern="100">
                          <a:effectLst/>
                          <a:latin typeface="Times New Roman" panose="02020603050405020304"/>
                          <a:ea typeface="宋体" panose="02010600030101010101" pitchFamily="2" charset="-122"/>
                          <a:cs typeface="Times New Roman" panose="02020603050405020304"/>
                        </a:rPr>
                        <a:t>生理反应</a:t>
                      </a:r>
                      <a:endParaRPr lang="zh-CN" sz="1800" b="1"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失眠</a:t>
                      </a:r>
                      <a:r>
                        <a:rPr lang="zh-CN" sz="1600" kern="100">
                          <a:effectLst/>
                          <a:latin typeface="Calibri" panose="020F0502020204030204"/>
                          <a:ea typeface="Times New Roman" panose="02020603050405020304"/>
                          <a:cs typeface="Times New Roman" panose="02020603050405020304"/>
                        </a:rPr>
                        <a:t> </a:t>
                      </a:r>
                      <a:r>
                        <a:rPr lang="zh-CN" sz="1600" kern="100">
                          <a:effectLst/>
                          <a:latin typeface="Times New Roman" panose="02020603050405020304"/>
                          <a:ea typeface="宋体" panose="02010600030101010101" pitchFamily="2" charset="-122"/>
                          <a:cs typeface="Times New Roman" panose="02020603050405020304"/>
                        </a:rPr>
                        <a:t>食欲不振</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失眠、食欲不振、头痛眩晕、呼吸短促、不停冒汗、心跳加剧、心口疼痛、胸闷</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手脚冰凉、眩晕、心跳加剧</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心跳加剧</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与平常无异</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1643">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认知反应</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脑海中不断浮现导因，但没有动机或拒绝提及此事，因其认为做什么都是徒然的</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脑海中不断浮现导因和不良后果，但却想不到解决方法。</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可能暂时将自己抽离或者说：“这件事不是真的”。</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认为受害人伤害或愤怒源于他人。</a:t>
                      </a:r>
                      <a:endParaRPr lang="zh-CN" sz="1600" kern="100" dirty="0">
                        <a:effectLst/>
                        <a:latin typeface="Calibri" panose="020F0502020204030204"/>
                        <a:ea typeface="宋体" panose="02010600030101010101" pitchFamily="2" charset="-122"/>
                        <a:cs typeface="Times New Roman" panose="02020603050405020304"/>
                      </a:endParaRPr>
                    </a:p>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认为自己不对，愤怒转向自己。</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危机对自己丝毫没有影响。</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1643">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行为表现</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呆坐、没精打采</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坐立不安、不停吸烟、饮酒、依赖药物、工作表现退步</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口齿不清、眼神呆滞、听觉迟缓、工作无法集中、步履不稳</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意图</a:t>
                      </a:r>
                      <a:r>
                        <a:rPr lang="en-US" sz="1600" kern="100" dirty="0">
                          <a:effectLst/>
                          <a:latin typeface="Times New Roman" panose="02020603050405020304"/>
                          <a:ea typeface="宋体" panose="02010600030101010101" pitchFamily="2" charset="-122"/>
                          <a:cs typeface="Times New Roman" panose="02020603050405020304"/>
                        </a:rPr>
                        <a:t>/</a:t>
                      </a:r>
                      <a:r>
                        <a:rPr lang="zh-CN" sz="1600" kern="100" dirty="0">
                          <a:effectLst/>
                          <a:latin typeface="Times New Roman" panose="02020603050405020304"/>
                          <a:ea typeface="宋体" panose="02010600030101010101" pitchFamily="2" charset="-122"/>
                          <a:cs typeface="Times New Roman" panose="02020603050405020304"/>
                        </a:rPr>
                        <a:t>恐吓会杀害他人</a:t>
                      </a:r>
                      <a:endParaRPr lang="zh-CN" sz="1600" kern="100" dirty="0">
                        <a:effectLst/>
                        <a:latin typeface="Calibri" panose="020F0502020204030204"/>
                        <a:ea typeface="宋体" panose="02010600030101010101" pitchFamily="2" charset="-122"/>
                        <a:cs typeface="Times New Roman" panose="02020603050405020304"/>
                      </a:endParaRPr>
                    </a:p>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做出自我伤害行为，如酗酒、吸毒、自杀等。</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表面上对事件处理得十分好，但说话过于理性，如在放录影带般机械化和不带感情。</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3314">
                <a:tc>
                  <a:txBody>
                    <a:bodyPr/>
                    <a:lstStyle/>
                    <a:p>
                      <a:pPr algn="just">
                        <a:spcAft>
                          <a:spcPts val="0"/>
                        </a:spcAft>
                      </a:pPr>
                      <a:r>
                        <a:rPr lang="zh-CN" sz="1800" b="1" kern="100" dirty="0">
                          <a:effectLst/>
                          <a:latin typeface="Times New Roman" panose="02020603050405020304"/>
                          <a:ea typeface="宋体" panose="02010600030101010101" pitchFamily="2" charset="-122"/>
                          <a:cs typeface="Times New Roman" panose="02020603050405020304"/>
                        </a:rPr>
                        <a:t>人际关系</a:t>
                      </a:r>
                      <a:endParaRPr lang="zh-CN" sz="1800" b="1"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不愿与人交谈或见面。</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跟人沟通时无法集中，与朋友见面减少。</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a:effectLst/>
                          <a:latin typeface="Times New Roman" panose="02020603050405020304"/>
                          <a:ea typeface="宋体" panose="02010600030101010101" pitchFamily="2" charset="-122"/>
                          <a:cs typeface="Times New Roman" panose="02020603050405020304"/>
                        </a:rPr>
                        <a:t>由于无助，所以愿意接受他人意见。</a:t>
                      </a:r>
                      <a:endParaRPr lang="zh-CN" sz="1600" kern="10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人际关系恶劣，经常责怪他人。人际关系欠佳，孤立自己。</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600" kern="100" dirty="0">
                          <a:effectLst/>
                          <a:latin typeface="Times New Roman" panose="02020603050405020304"/>
                          <a:ea typeface="宋体" panose="02010600030101010101" pitchFamily="2" charset="-122"/>
                          <a:cs typeface="Times New Roman" panose="02020603050405020304"/>
                        </a:rPr>
                        <a:t>不能与人建立信任关系。</a:t>
                      </a:r>
                      <a:endParaRPr lang="zh-CN" sz="1600" kern="100" dirty="0">
                        <a:effectLst/>
                        <a:latin typeface="Calibri" panose="020F0502020204030204"/>
                        <a:ea typeface="宋体" panose="02010600030101010101" pitchFamily="2" charset="-122"/>
                        <a:cs typeface="Times New Roman" panose="02020603050405020304"/>
                      </a:endParaRPr>
                    </a:p>
                  </a:txBody>
                  <a:tcPr marL="63449" marR="63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二、大学生心理危机的类型</a:t>
            </a:r>
            <a:endParaRPr lang="zh-CN" altLang="en-US" dirty="0"/>
          </a:p>
        </p:txBody>
      </p:sp>
      <p:sp>
        <p:nvSpPr>
          <p:cNvPr id="3" name="内容占位符 2"/>
          <p:cNvSpPr>
            <a:spLocks noGrp="1"/>
          </p:cNvSpPr>
          <p:nvPr>
            <p:ph idx="1"/>
          </p:nvPr>
        </p:nvSpPr>
        <p:spPr/>
        <p:txBody>
          <a:bodyPr>
            <a:normAutofit fontScale="90000" lnSpcReduction="20000"/>
          </a:bodyPr>
          <a:lstStyle/>
          <a:p>
            <a:pPr marL="0" indent="0">
              <a:lnSpc>
                <a:spcPct val="100000"/>
              </a:lnSpc>
              <a:buNone/>
            </a:pPr>
            <a:r>
              <a:rPr lang="zh-CN" altLang="en-US" sz="3100" dirty="0" smtClean="0"/>
              <a:t>（</a:t>
            </a:r>
            <a:r>
              <a:rPr lang="zh-CN" altLang="en-US" sz="3100" dirty="0"/>
              <a:t>一）发展性危机</a:t>
            </a:r>
            <a:endParaRPr lang="zh-CN" altLang="en-US" sz="3100" dirty="0"/>
          </a:p>
          <a:p>
            <a:pPr>
              <a:lnSpc>
                <a:spcPct val="150000"/>
              </a:lnSpc>
            </a:pPr>
            <a:r>
              <a:rPr lang="zh-CN" altLang="en-US" dirty="0"/>
              <a:t>发展性危机是指在正常成长和发展过程中，因急剧的变化或转变而</a:t>
            </a:r>
            <a:r>
              <a:rPr lang="zh-CN" altLang="en-US" dirty="0"/>
              <a:t>产生的异常反应</a:t>
            </a:r>
            <a:r>
              <a:rPr lang="zh-CN" altLang="en-US" dirty="0" smtClean="0"/>
              <a:t>。</a:t>
            </a:r>
            <a:endParaRPr lang="en-US" altLang="zh-CN" dirty="0" smtClean="0"/>
          </a:p>
          <a:p>
            <a:pPr>
              <a:lnSpc>
                <a:spcPct val="150000"/>
              </a:lnSpc>
            </a:pPr>
            <a:r>
              <a:rPr lang="zh-CN" altLang="en-US" dirty="0" smtClean="0"/>
              <a:t>对</a:t>
            </a:r>
            <a:r>
              <a:rPr lang="zh-CN" altLang="en-US" dirty="0"/>
              <a:t>大学生来说，新生入学不适应、大学毕业没有合适的工作、考试不及格、不能正常毕业、不喜欢所选专业、没有被评上三好学生、没有当上班干部等都可能导致发展性危机</a:t>
            </a:r>
            <a:r>
              <a:rPr lang="zh-CN" altLang="en-US" dirty="0" smtClean="0"/>
              <a:t>。</a:t>
            </a:r>
            <a:endParaRPr lang="en-US" altLang="zh-CN" dirty="0" smtClean="0"/>
          </a:p>
          <a:p>
            <a:pPr>
              <a:lnSpc>
                <a:spcPct val="150000"/>
              </a:lnSpc>
            </a:pPr>
            <a:r>
              <a:rPr lang="zh-CN" altLang="en-US" dirty="0" smtClean="0"/>
              <a:t>发展</a:t>
            </a:r>
            <a:r>
              <a:rPr lang="zh-CN" altLang="en-US" dirty="0"/>
              <a:t>性危机被认为是正常的，但是，所有的人和所有的发展性危机都是独特的，因此必须以独特的方式进行评价和处理。</a:t>
            </a:r>
            <a:endParaRPr lang="zh-CN" altLang="en-US" dirty="0"/>
          </a:p>
          <a:p>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（二）境遇性危机</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境遇性危机是指出现罕见或突如其来的负性事件时，个体因无法预测和控制局面而产生的异常反应。</a:t>
            </a:r>
            <a:endParaRPr lang="zh-CN" altLang="en-US" dirty="0"/>
          </a:p>
          <a:p>
            <a:pPr>
              <a:lnSpc>
                <a:spcPct val="150000"/>
              </a:lnSpc>
            </a:pPr>
            <a:r>
              <a:rPr lang="zh-CN" altLang="en-US" dirty="0" smtClean="0"/>
              <a:t>对</a:t>
            </a:r>
            <a:r>
              <a:rPr lang="zh-CN" altLang="en-US" dirty="0"/>
              <a:t>大学生来说，亲人的离世、灾难性事件、突然</a:t>
            </a:r>
            <a:r>
              <a:rPr lang="zh-CN" altLang="en-US" dirty="0"/>
              <a:t>确诊重病或其他的天灾人祸</a:t>
            </a:r>
            <a:r>
              <a:rPr lang="en-US" altLang="zh-CN" dirty="0"/>
              <a:t>, </a:t>
            </a:r>
            <a:r>
              <a:rPr lang="zh-CN" altLang="en-US" dirty="0"/>
              <a:t>甚至是同学朋友遭遇的意外都可能导致境遇性危机</a:t>
            </a:r>
            <a:r>
              <a:rPr lang="zh-CN" altLang="en-US" dirty="0" smtClean="0"/>
              <a:t>。</a:t>
            </a:r>
            <a:endParaRPr lang="en-US" altLang="zh-CN" dirty="0" smtClean="0"/>
          </a:p>
          <a:p>
            <a:pPr>
              <a:lnSpc>
                <a:spcPct val="150000"/>
              </a:lnSpc>
            </a:pPr>
            <a:r>
              <a:rPr lang="zh-CN" altLang="en-US" dirty="0" smtClean="0"/>
              <a:t>境遇</a:t>
            </a:r>
            <a:r>
              <a:rPr lang="zh-CN" altLang="en-US" dirty="0"/>
              <a:t>性危机常常是随机的、突然的、震撼性的、强烈的和灾难性的。</a:t>
            </a:r>
            <a:endParaRPr lang="zh-CN" altLang="en-US" dirty="0"/>
          </a:p>
          <a:p>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（三）存在性</a:t>
            </a:r>
            <a:r>
              <a:rPr lang="zh-CN" altLang="en-US" dirty="0" smtClean="0"/>
              <a:t>危机</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存在性</a:t>
            </a:r>
            <a:r>
              <a:rPr lang="zh-CN" altLang="en-US" dirty="0"/>
              <a:t>危机是指伴随着重要的人生问题，如关于人生目的、责任、独立性、自由和承诺等</a:t>
            </a:r>
            <a:r>
              <a:rPr lang="zh-CN" altLang="en-US" dirty="0"/>
              <a:t>而出现的内部冲突和焦虑</a:t>
            </a:r>
            <a:r>
              <a:rPr lang="zh-CN" altLang="en-US" dirty="0" smtClean="0"/>
              <a:t>。</a:t>
            </a:r>
            <a:endParaRPr lang="en-US" altLang="zh-CN" dirty="0" smtClean="0"/>
          </a:p>
          <a:p>
            <a:pPr>
              <a:lnSpc>
                <a:spcPct val="150000"/>
              </a:lnSpc>
            </a:pPr>
            <a:r>
              <a:rPr lang="zh-CN" altLang="en-US" dirty="0"/>
              <a:t>对于大学生来说，是否要转专业，毕业后选择专插本还是工作，是留在当地就业还是回乡就业，是否与心仪的对象发展恋爱关系等都可能引发存在性危机。</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5335293" y="2992447"/>
            <a:ext cx="4324739" cy="830997"/>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生命概述</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（四）病理性</a:t>
            </a:r>
            <a:r>
              <a:rPr lang="zh-CN" altLang="en-US" dirty="0" smtClean="0"/>
              <a:t>危机</a:t>
            </a:r>
            <a:endParaRPr lang="zh-CN" altLang="en-US" dirty="0"/>
          </a:p>
        </p:txBody>
      </p:sp>
      <p:sp>
        <p:nvSpPr>
          <p:cNvPr id="3" name="内容占位符 2"/>
          <p:cNvSpPr>
            <a:spLocks noGrp="1"/>
          </p:cNvSpPr>
          <p:nvPr>
            <p:ph idx="1"/>
          </p:nvPr>
        </p:nvSpPr>
        <p:spPr>
          <a:xfrm>
            <a:off x="884555" y="1925955"/>
            <a:ext cx="11436985" cy="4589145"/>
          </a:xfrm>
        </p:spPr>
        <p:txBody>
          <a:bodyPr/>
          <a:lstStyle/>
          <a:p>
            <a:pPr>
              <a:lnSpc>
                <a:spcPct val="150000"/>
              </a:lnSpc>
            </a:pPr>
            <a:r>
              <a:rPr lang="zh-CN" altLang="en-US" dirty="0"/>
              <a:t>病理性危机是指由某些心理障碍或心理疾病导致的异常反应。常见的精神疾病，如抑郁症、双相情感障碍和精神分裂症等，都容易引发学生自杀自残等严重心理危机。</a:t>
            </a:r>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三、大学生心理危机产生的</a:t>
            </a:r>
            <a:r>
              <a:rPr lang="zh-CN" altLang="en-US" dirty="0" smtClean="0"/>
              <a:t>原因</a:t>
            </a:r>
            <a:endParaRPr lang="zh-CN" altLang="en-US" dirty="0"/>
          </a:p>
        </p:txBody>
      </p:sp>
      <p:sp>
        <p:nvSpPr>
          <p:cNvPr id="3" name="内容占位符 2"/>
          <p:cNvSpPr>
            <a:spLocks noGrp="1"/>
          </p:cNvSpPr>
          <p:nvPr>
            <p:ph idx="1"/>
          </p:nvPr>
        </p:nvSpPr>
        <p:spPr>
          <a:xfrm>
            <a:off x="660400" y="1701165"/>
            <a:ext cx="11314430" cy="4813935"/>
          </a:xfrm>
        </p:spPr>
        <p:txBody>
          <a:bodyPr>
            <a:normAutofit fontScale="90000"/>
          </a:bodyPr>
          <a:lstStyle/>
          <a:p>
            <a:pPr>
              <a:lnSpc>
                <a:spcPct val="150000"/>
              </a:lnSpc>
            </a:pPr>
            <a:r>
              <a:rPr lang="zh-CN" altLang="en-US" dirty="0" smtClean="0"/>
              <a:t>调查</a:t>
            </a:r>
            <a:r>
              <a:rPr lang="zh-CN" altLang="en-US" dirty="0"/>
              <a:t>显示，大学生心理危机主要源于恋爱情感（</a:t>
            </a:r>
            <a:r>
              <a:rPr lang="en-US" altLang="zh-CN" dirty="0"/>
              <a:t>68.1%</a:t>
            </a:r>
            <a:r>
              <a:rPr lang="zh-CN" altLang="en-US" dirty="0"/>
              <a:t>）、人际交往（</a:t>
            </a:r>
            <a:r>
              <a:rPr lang="en-US" altLang="zh-CN" dirty="0"/>
              <a:t>55.1%</a:t>
            </a:r>
            <a:r>
              <a:rPr lang="zh-CN" altLang="en-US" dirty="0"/>
              <a:t>）和学习（</a:t>
            </a:r>
            <a:r>
              <a:rPr lang="en-US" altLang="zh-CN" dirty="0"/>
              <a:t>22.2%</a:t>
            </a:r>
            <a:r>
              <a:rPr lang="zh-CN" altLang="en-US" dirty="0"/>
              <a:t>）等日常生活困扰，心理疾病（</a:t>
            </a:r>
            <a:r>
              <a:rPr lang="en-US" altLang="zh-CN" dirty="0"/>
              <a:t>37.5%</a:t>
            </a:r>
            <a:r>
              <a:rPr lang="zh-CN" altLang="en-US" dirty="0"/>
              <a:t>）因素尤值得关注</a:t>
            </a:r>
            <a:r>
              <a:rPr lang="zh-CN" altLang="en-US" dirty="0" smtClean="0"/>
              <a:t>。</a:t>
            </a:r>
            <a:endParaRPr lang="en-US" altLang="zh-CN" dirty="0" smtClean="0"/>
          </a:p>
          <a:p>
            <a:pPr>
              <a:lnSpc>
                <a:spcPct val="150000"/>
              </a:lnSpc>
            </a:pPr>
            <a:r>
              <a:rPr lang="zh-CN" altLang="en-US" dirty="0" smtClean="0"/>
              <a:t>当</a:t>
            </a:r>
            <a:r>
              <a:rPr lang="zh-CN" altLang="en-US" dirty="0"/>
              <a:t>压力或应激源超出了当事人的承受能力而又不能得到及时有效的帮助时，就可能转变为危机源</a:t>
            </a:r>
            <a:r>
              <a:rPr lang="zh-CN" altLang="en-US" dirty="0" smtClean="0"/>
              <a:t>。</a:t>
            </a:r>
            <a:endParaRPr lang="en-US" altLang="zh-CN" dirty="0" smtClean="0"/>
          </a:p>
          <a:p>
            <a:pPr>
              <a:lnSpc>
                <a:spcPct val="150000"/>
              </a:lnSpc>
            </a:pPr>
            <a:r>
              <a:rPr lang="zh-CN" altLang="en-US" dirty="0" smtClean="0"/>
              <a:t>并不是</a:t>
            </a:r>
            <a:r>
              <a:rPr lang="zh-CN" altLang="en-US" dirty="0"/>
              <a:t>所有的问题和困境都会对人构成危机，是否构成危机，除了事件本身的性质外，最主要的还是取决于当事人应对危机的能力和心理方面的承受能力等个人因素。</a:t>
            </a:r>
            <a:endParaRPr lang="zh-CN" altLang="en-US" dirty="0"/>
          </a:p>
          <a:p>
            <a:pPr>
              <a:lnSpc>
                <a:spcPct val="150000"/>
              </a:lnSpc>
            </a:pPr>
            <a:endParaRPr lang="zh-CN" alt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身边的故事</a:t>
            </a:r>
            <a:r>
              <a:rPr lang="en-US" altLang="zh-CN" dirty="0"/>
              <a:t>】</a:t>
            </a:r>
            <a:r>
              <a:rPr lang="zh-CN" altLang="en-US" dirty="0"/>
              <a:t>爱的</a:t>
            </a:r>
            <a:r>
              <a:rPr lang="zh-CN" altLang="en-US" dirty="0" smtClean="0"/>
              <a:t>危机</a:t>
            </a:r>
            <a:endParaRPr lang="zh-CN" altLang="en-US" dirty="0"/>
          </a:p>
        </p:txBody>
      </p:sp>
      <p:sp>
        <p:nvSpPr>
          <p:cNvPr id="3" name="内容占位符 2"/>
          <p:cNvSpPr>
            <a:spLocks noGrp="1"/>
          </p:cNvSpPr>
          <p:nvPr>
            <p:ph idx="1"/>
          </p:nvPr>
        </p:nvSpPr>
        <p:spPr/>
        <p:txBody>
          <a:bodyPr>
            <a:normAutofit/>
          </a:bodyPr>
          <a:lstStyle/>
          <a:p>
            <a:pPr>
              <a:lnSpc>
                <a:spcPct val="100000"/>
              </a:lnSpc>
            </a:pPr>
            <a:r>
              <a:rPr lang="zh-CN" altLang="en-US" dirty="0" smtClean="0"/>
              <a:t>滔滔</a:t>
            </a:r>
            <a:r>
              <a:rPr lang="zh-CN" altLang="en-US" dirty="0"/>
              <a:t>是某大学一年级学生，家中独子，性格安静，不喜言谈，平时在班上不怎么跟老师和同学打交道，也很少跟家人联系。最近一段时间，他经常在宿舍通宵上网，有时却夜不归宿、白天逃课严重，情绪也不稳定，特别是在跟女朋友打电话的时候，曾经因为话不投机而情绪暴躁，摔打手机、电脑、遥控器等。有一天夜里</a:t>
            </a:r>
            <a:r>
              <a:rPr lang="en-US" altLang="zh-CN" dirty="0"/>
              <a:t>12</a:t>
            </a:r>
            <a:r>
              <a:rPr lang="zh-CN" altLang="en-US" dirty="0"/>
              <a:t>点，他在朋友圈发了一条信息“快不行了，这个世界让我窒息！”然后走出了宿舍，去向不明。</a:t>
            </a:r>
            <a:endParaRPr lang="zh-CN" altLang="en-US" dirty="0"/>
          </a:p>
          <a:p>
            <a:pPr>
              <a:lnSpc>
                <a:spcPct val="100000"/>
              </a:lnSpc>
            </a:pPr>
            <a:r>
              <a:rPr lang="en-US" altLang="zh-CN" dirty="0" smtClean="0"/>
              <a:t>【</a:t>
            </a:r>
            <a:r>
              <a:rPr lang="zh-CN" altLang="en-US" dirty="0" smtClean="0"/>
              <a:t>讨论</a:t>
            </a:r>
            <a:r>
              <a:rPr lang="en-US" altLang="zh-CN" dirty="0"/>
              <a:t>】</a:t>
            </a:r>
            <a:r>
              <a:rPr lang="zh-CN" altLang="en-US" dirty="0"/>
              <a:t>假如你是滔滔的室友，看到滔滔的表现，你会作什么样的判断和预计？你可以做些什么来帮助他？</a:t>
            </a:r>
            <a:endParaRPr lang="zh-CN" altLang="en-US" dirty="0"/>
          </a:p>
          <a:p>
            <a:endParaRPr lang="zh-CN"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四、大学生心理</a:t>
            </a:r>
            <a:r>
              <a:rPr lang="zh-CN" altLang="en-US" dirty="0" smtClean="0"/>
              <a:t>危机干预</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心理</a:t>
            </a:r>
            <a:r>
              <a:rPr lang="zh-CN" altLang="en-US" dirty="0"/>
              <a:t>危机干预是指对处于心理危机状态下的个体或群体采取明确、有效的措施，使之战胜心理危机，重新适应生活</a:t>
            </a:r>
            <a:r>
              <a:rPr lang="zh-CN" altLang="en-US" dirty="0" smtClean="0"/>
              <a:t>。</a:t>
            </a:r>
            <a:endParaRPr lang="en-US" altLang="zh-CN" dirty="0" smtClean="0"/>
          </a:p>
          <a:p>
            <a:pPr>
              <a:lnSpc>
                <a:spcPct val="150000"/>
              </a:lnSpc>
            </a:pPr>
            <a:r>
              <a:rPr lang="zh-CN" altLang="en-US" dirty="0" smtClean="0"/>
              <a:t>危机干预</a:t>
            </a:r>
            <a:r>
              <a:rPr lang="zh-CN" altLang="en-US" dirty="0"/>
              <a:t>不仅可以防止危机的进一步发展，而且还可以帮助个体学会新的应对技巧，恢复甚至超过危机前的功能水平</a:t>
            </a:r>
            <a:r>
              <a:rPr lang="zh-CN" altLang="en-US" dirty="0" smtClean="0"/>
              <a:t>。</a:t>
            </a:r>
            <a:endParaRPr lang="en-US" altLang="zh-CN" dirty="0" smtClean="0"/>
          </a:p>
          <a:p>
            <a:pPr>
              <a:lnSpc>
                <a:spcPct val="150000"/>
              </a:lnSpc>
            </a:pPr>
            <a:r>
              <a:rPr lang="zh-CN" altLang="en-US" dirty="0" smtClean="0"/>
              <a:t>有效</a:t>
            </a:r>
            <a:r>
              <a:rPr lang="zh-CN" altLang="en-US" dirty="0"/>
              <a:t>的心理危机干预对于大学生个体心理的发展有着极其重要的意义，轻则帮助他们顺利度过徘徊、迷茫的时期，重则是对生命的挽救。</a:t>
            </a:r>
            <a:endParaRPr lang="zh-CN" altLang="en-US" dirty="0"/>
          </a:p>
          <a:p>
            <a:pPr>
              <a:lnSpc>
                <a:spcPct val="150000"/>
              </a:lnSpc>
            </a:pPr>
            <a:endParaRPr lang="zh-CN" alt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（一）大学生心理危机干预的</a:t>
            </a:r>
            <a:r>
              <a:rPr lang="zh-CN" altLang="en-US" dirty="0" smtClean="0"/>
              <a:t>目标</a:t>
            </a:r>
            <a:endParaRPr lang="zh-CN" altLang="en-US" dirty="0"/>
          </a:p>
        </p:txBody>
      </p:sp>
      <p:sp>
        <p:nvSpPr>
          <p:cNvPr id="3" name="内容占位符 2"/>
          <p:cNvSpPr>
            <a:spLocks noGrp="1"/>
          </p:cNvSpPr>
          <p:nvPr>
            <p:ph idx="1"/>
          </p:nvPr>
        </p:nvSpPr>
        <p:spPr/>
        <p:txBody>
          <a:bodyPr>
            <a:normAutofit lnSpcReduction="20000"/>
          </a:bodyPr>
          <a:lstStyle/>
          <a:p>
            <a:pPr>
              <a:lnSpc>
                <a:spcPct val="150000"/>
              </a:lnSpc>
            </a:pPr>
            <a:r>
              <a:rPr lang="zh-CN" altLang="en-US" dirty="0"/>
              <a:t>心理危机干预的目标具有多层次性，一般来说，分为以下三个层次：</a:t>
            </a:r>
            <a:endParaRPr lang="zh-CN" altLang="en-US" dirty="0"/>
          </a:p>
          <a:p>
            <a:pPr marL="0" indent="0">
              <a:lnSpc>
                <a:spcPct val="150000"/>
              </a:lnSpc>
              <a:buNone/>
            </a:pPr>
            <a:r>
              <a:rPr lang="en-US" altLang="zh-CN" sz="2400" dirty="0"/>
              <a:t>1.</a:t>
            </a:r>
            <a:r>
              <a:rPr lang="zh-CN" altLang="en-US" sz="2400" dirty="0"/>
              <a:t>最低目标：缓解当事人的心理压力，帮助其打消自杀念头，使处于危机状态中的个体重新获得对现实的把握；核心是“劝阻”。</a:t>
            </a:r>
            <a:endParaRPr lang="zh-CN" altLang="en-US" sz="2400" dirty="0"/>
          </a:p>
          <a:p>
            <a:pPr marL="0" indent="0">
              <a:lnSpc>
                <a:spcPct val="150000"/>
              </a:lnSpc>
              <a:buNone/>
            </a:pPr>
            <a:r>
              <a:rPr lang="en-US" altLang="zh-CN" sz="2400" dirty="0"/>
              <a:t>2.</a:t>
            </a:r>
            <a:r>
              <a:rPr lang="zh-CN" altLang="en-US" sz="2400" dirty="0"/>
              <a:t>中级目标：帮助当事人恢复社会适应能力，使其重新面对自己的困境，采取积极而有建设性的对策应对危机；核心是“恢复”。</a:t>
            </a:r>
            <a:endParaRPr lang="zh-CN" altLang="en-US" sz="2400" dirty="0"/>
          </a:p>
          <a:p>
            <a:pPr marL="0" indent="0">
              <a:lnSpc>
                <a:spcPct val="150000"/>
              </a:lnSpc>
              <a:buNone/>
            </a:pPr>
            <a:r>
              <a:rPr lang="en-US" altLang="zh-CN" sz="2400" dirty="0"/>
              <a:t>3.</a:t>
            </a:r>
            <a:r>
              <a:rPr lang="zh-CN" altLang="en-US" sz="2400" dirty="0"/>
              <a:t>最高目标：帮助当事人将危机转化为一次成长的体验，提高当事人解决问题的能力；核心是“发展”。</a:t>
            </a:r>
            <a:endParaRPr lang="zh-CN" altLang="en-US" sz="2400" dirty="0"/>
          </a:p>
          <a:p>
            <a:pPr marL="0" indent="0">
              <a:buNone/>
            </a:pPr>
            <a:endParaRPr lang="zh-CN" altLang="en-US"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心理危机干预援助</a:t>
            </a:r>
            <a:r>
              <a:rPr lang="zh-CN" altLang="en-US" dirty="0" smtClean="0"/>
              <a:t>热线</a:t>
            </a:r>
            <a:endParaRPr lang="zh-CN" altLang="en-US" dirty="0"/>
          </a:p>
        </p:txBody>
      </p:sp>
      <p:sp>
        <p:nvSpPr>
          <p:cNvPr id="3" name="内容占位符 2"/>
          <p:cNvSpPr>
            <a:spLocks noGrp="1"/>
          </p:cNvSpPr>
          <p:nvPr>
            <p:ph idx="1"/>
          </p:nvPr>
        </p:nvSpPr>
        <p:spPr>
          <a:xfrm>
            <a:off x="740743" y="1816125"/>
            <a:ext cx="11665296" cy="4589462"/>
          </a:xfrm>
        </p:spPr>
        <p:txBody>
          <a:bodyPr>
            <a:normAutofit/>
          </a:bodyPr>
          <a:lstStyle/>
          <a:p>
            <a:pPr marL="0" indent="0">
              <a:buNone/>
            </a:pPr>
            <a:r>
              <a:rPr lang="zh-CN" altLang="en-US" dirty="0" smtClean="0"/>
              <a:t>①</a:t>
            </a:r>
            <a:r>
              <a:rPr lang="zh-CN" altLang="en-US" dirty="0"/>
              <a:t>北京：</a:t>
            </a:r>
            <a:r>
              <a:rPr lang="en-US" altLang="zh-CN" dirty="0"/>
              <a:t>800-810-1117</a:t>
            </a:r>
            <a:r>
              <a:rPr lang="zh-CN" altLang="en-US" dirty="0"/>
              <a:t>（座机拨打）或</a:t>
            </a:r>
            <a:r>
              <a:rPr lang="en-US" altLang="zh-CN" dirty="0"/>
              <a:t>010-82951332</a:t>
            </a:r>
            <a:r>
              <a:rPr lang="zh-CN" altLang="en-US" dirty="0"/>
              <a:t>（手机拨打）；</a:t>
            </a:r>
            <a:endParaRPr lang="zh-CN" altLang="en-US" dirty="0"/>
          </a:p>
          <a:p>
            <a:pPr marL="0" indent="0">
              <a:buNone/>
            </a:pPr>
            <a:r>
              <a:rPr lang="zh-CN" altLang="en-US" dirty="0"/>
              <a:t>②上海：</a:t>
            </a:r>
            <a:r>
              <a:rPr lang="en-US" altLang="zh-CN" dirty="0"/>
              <a:t>021-12320-5</a:t>
            </a:r>
            <a:r>
              <a:rPr lang="zh-CN" altLang="en-US" dirty="0"/>
              <a:t>；</a:t>
            </a:r>
            <a:endParaRPr lang="zh-CN" altLang="en-US" dirty="0"/>
          </a:p>
          <a:p>
            <a:pPr marL="0" indent="0">
              <a:buNone/>
            </a:pPr>
            <a:r>
              <a:rPr lang="zh-CN" altLang="en-US" dirty="0"/>
              <a:t>③广州：</a:t>
            </a:r>
            <a:r>
              <a:rPr lang="en-US" altLang="zh-CN" dirty="0"/>
              <a:t>020-81899120</a:t>
            </a:r>
            <a:r>
              <a:rPr lang="zh-CN" altLang="en-US" dirty="0"/>
              <a:t>或</a:t>
            </a:r>
            <a:r>
              <a:rPr lang="en-US" altLang="zh-CN" dirty="0"/>
              <a:t>020-12320-5</a:t>
            </a:r>
            <a:r>
              <a:rPr lang="zh-CN" altLang="en-US" dirty="0"/>
              <a:t>；</a:t>
            </a:r>
            <a:endParaRPr lang="zh-CN" altLang="en-US" dirty="0"/>
          </a:p>
          <a:p>
            <a:pPr marL="0" indent="0">
              <a:buNone/>
            </a:pPr>
            <a:r>
              <a:rPr lang="zh-CN" altLang="en-US" dirty="0"/>
              <a:t>④杭州：</a:t>
            </a:r>
            <a:r>
              <a:rPr lang="en-US" altLang="zh-CN" dirty="0"/>
              <a:t>0571-85029595</a:t>
            </a:r>
            <a:r>
              <a:rPr lang="zh-CN" altLang="en-US" dirty="0"/>
              <a:t>；</a:t>
            </a:r>
            <a:endParaRPr lang="zh-CN" altLang="en-US" dirty="0"/>
          </a:p>
          <a:p>
            <a:pPr marL="0" indent="0">
              <a:buNone/>
            </a:pPr>
            <a:r>
              <a:rPr lang="zh-CN" altLang="en-US" dirty="0"/>
              <a:t>⑤哈尔滨：</a:t>
            </a:r>
            <a:r>
              <a:rPr lang="en-US" altLang="zh-CN" dirty="0"/>
              <a:t>0451-82480130</a:t>
            </a:r>
            <a:r>
              <a:rPr lang="zh-CN" altLang="en-US" dirty="0"/>
              <a:t>或</a:t>
            </a:r>
            <a:r>
              <a:rPr lang="en-US" altLang="zh-CN" dirty="0"/>
              <a:t>0451-82480134</a:t>
            </a:r>
            <a:r>
              <a:rPr lang="zh-CN" altLang="en-US" dirty="0"/>
              <a:t>；</a:t>
            </a:r>
            <a:endParaRPr lang="zh-CN" altLang="en-US" dirty="0"/>
          </a:p>
          <a:p>
            <a:pPr marL="0" indent="0">
              <a:buNone/>
            </a:pPr>
            <a:r>
              <a:rPr lang="zh-CN" altLang="en-US" dirty="0"/>
              <a:t>⑥深圳：</a:t>
            </a:r>
            <a:r>
              <a:rPr lang="en-US" altLang="zh-CN" dirty="0"/>
              <a:t>0755-25629459</a:t>
            </a:r>
            <a:r>
              <a:rPr lang="zh-CN" altLang="en-US" dirty="0"/>
              <a:t>；</a:t>
            </a:r>
            <a:endParaRPr lang="zh-CN" altLang="en-US" dirty="0"/>
          </a:p>
          <a:p>
            <a:pPr marL="0" indent="0">
              <a:buNone/>
            </a:pPr>
            <a:r>
              <a:rPr lang="zh-CN" altLang="en-US" dirty="0"/>
              <a:t>⑦中山：</a:t>
            </a:r>
            <a:r>
              <a:rPr lang="en-US" altLang="zh-CN" dirty="0"/>
              <a:t>0760-88884120</a:t>
            </a:r>
            <a:r>
              <a:rPr lang="zh-CN" altLang="en-US" dirty="0"/>
              <a:t>。</a:t>
            </a:r>
            <a:endParaRPr lang="zh-CN" altLang="en-US" dirty="0"/>
          </a:p>
          <a:p>
            <a:endParaRPr lang="zh-CN" alt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（二）心理危机干预的实施</a:t>
            </a:r>
            <a:r>
              <a:rPr lang="zh-CN" altLang="en-US" dirty="0" smtClean="0"/>
              <a:t>步骤</a:t>
            </a:r>
            <a:endParaRPr lang="zh-CN" altLang="en-US" dirty="0"/>
          </a:p>
        </p:txBody>
      </p:sp>
      <p:sp>
        <p:nvSpPr>
          <p:cNvPr id="3" name="内容占位符 2"/>
          <p:cNvSpPr>
            <a:spLocks noGrp="1"/>
          </p:cNvSpPr>
          <p:nvPr>
            <p:ph idx="1"/>
          </p:nvPr>
        </p:nvSpPr>
        <p:spPr/>
        <p:txBody>
          <a:bodyPr>
            <a:normAutofit fontScale="90000" lnSpcReduction="20000"/>
          </a:bodyPr>
          <a:lstStyle/>
          <a:p>
            <a:pPr marL="0" indent="0">
              <a:lnSpc>
                <a:spcPct val="150000"/>
              </a:lnSpc>
              <a:buNone/>
            </a:pPr>
            <a:r>
              <a:rPr lang="en-US" altLang="zh-CN" u="sng" dirty="0" smtClean="0"/>
              <a:t>1</a:t>
            </a:r>
            <a:r>
              <a:rPr lang="en-US" altLang="zh-CN" u="sng" dirty="0"/>
              <a:t>. </a:t>
            </a:r>
            <a:r>
              <a:rPr lang="zh-CN" altLang="en-US" u="sng" dirty="0"/>
              <a:t>确定问题</a:t>
            </a:r>
            <a:r>
              <a:rPr lang="zh-CN" altLang="en-US" u="sng" dirty="0" smtClean="0"/>
              <a:t>：</a:t>
            </a:r>
            <a:r>
              <a:rPr lang="zh-CN" altLang="en-US" dirty="0" smtClean="0"/>
              <a:t>使用同情、理解</a:t>
            </a:r>
            <a:r>
              <a:rPr lang="zh-CN" altLang="en-US" dirty="0"/>
              <a:t>、真诚、接纳、尊重等积极倾听技术，从当事人的角度，确定和理解当事人个人所认识的</a:t>
            </a:r>
            <a:r>
              <a:rPr lang="zh-CN" altLang="en-US" dirty="0" smtClean="0"/>
              <a:t>问题。</a:t>
            </a:r>
            <a:endParaRPr lang="en-US" altLang="zh-CN" dirty="0" smtClean="0"/>
          </a:p>
          <a:p>
            <a:pPr marL="0" indent="0">
              <a:lnSpc>
                <a:spcPct val="150000"/>
              </a:lnSpc>
              <a:buNone/>
            </a:pPr>
            <a:r>
              <a:rPr lang="en-US" altLang="zh-CN" u="sng" dirty="0" smtClean="0"/>
              <a:t>2</a:t>
            </a:r>
            <a:r>
              <a:rPr lang="en-US" altLang="zh-CN" u="sng" dirty="0"/>
              <a:t>. </a:t>
            </a:r>
            <a:r>
              <a:rPr lang="zh-CN" altLang="en-US" u="sng" dirty="0"/>
              <a:t>保证求助者安全</a:t>
            </a:r>
            <a:r>
              <a:rPr lang="zh-CN" altLang="en-US" u="sng" dirty="0" smtClean="0"/>
              <a:t>：</a:t>
            </a:r>
            <a:r>
              <a:rPr lang="zh-CN" altLang="en-US" dirty="0" smtClean="0"/>
              <a:t>要</a:t>
            </a:r>
            <a:r>
              <a:rPr lang="zh-CN" altLang="en-US" dirty="0"/>
              <a:t>准确评估当事人躯体和心理安全的致死性、危险程度、失去能动性的情况或严重性；评估当事人的内部时间及围绕当事人的情景，如果必要的话，保证当事人知道代替冲动和自我毁灭行动的解决方法。</a:t>
            </a:r>
            <a:endParaRPr lang="zh-CN" altLang="en-US" dirty="0"/>
          </a:p>
          <a:p>
            <a:pPr marL="0" indent="0">
              <a:lnSpc>
                <a:spcPct val="150000"/>
              </a:lnSpc>
              <a:buNone/>
            </a:pPr>
            <a:r>
              <a:rPr lang="en-US" altLang="zh-CN" u="sng" dirty="0"/>
              <a:t>3. </a:t>
            </a:r>
            <a:r>
              <a:rPr lang="zh-CN" altLang="en-US" u="sng" dirty="0"/>
              <a:t>提供支持</a:t>
            </a:r>
            <a:r>
              <a:rPr lang="zh-CN" altLang="en-US" u="sng" dirty="0" smtClean="0"/>
              <a:t>：</a:t>
            </a:r>
            <a:r>
              <a:rPr lang="zh-CN" altLang="en-US" dirty="0" smtClean="0"/>
              <a:t>通过</a:t>
            </a:r>
            <a:r>
              <a:rPr lang="zh-CN" altLang="en-US" dirty="0"/>
              <a:t>语言、声调和躯体语言向当事人表达，你是以关心的、积极的、接受的、不偏不倚的和个人的态度来处理危机事件。真正给予当事人以支持，接纳和肯定那些无人愿意接纳的人，表扬那些无人会表扬的人。</a:t>
            </a:r>
            <a:endParaRPr lang="zh-CN" altLang="en-US" dirty="0"/>
          </a:p>
          <a:p>
            <a:endParaRPr lang="zh-CN"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lnSpcReduction="20000"/>
          </a:bodyPr>
          <a:lstStyle/>
          <a:p>
            <a:pPr marL="0" indent="0">
              <a:lnSpc>
                <a:spcPct val="150000"/>
              </a:lnSpc>
              <a:buNone/>
            </a:pPr>
            <a:r>
              <a:rPr lang="en-US" altLang="zh-CN" u="sng" dirty="0"/>
              <a:t>4. </a:t>
            </a:r>
            <a:r>
              <a:rPr lang="zh-CN" altLang="en-US" u="sng" dirty="0"/>
              <a:t>寻找替代解决方法</a:t>
            </a:r>
            <a:r>
              <a:rPr lang="zh-CN" altLang="en-US" u="sng" dirty="0" smtClean="0"/>
              <a:t>：</a:t>
            </a:r>
            <a:r>
              <a:rPr lang="zh-CN" altLang="en-US" dirty="0" smtClean="0"/>
              <a:t>要</a:t>
            </a:r>
            <a:r>
              <a:rPr lang="zh-CN" altLang="en-US" dirty="0"/>
              <a:t>帮助当事人认识到，有许多可变通的应对方式可以选择，并帮助他探索可以尝试的解决方法</a:t>
            </a:r>
            <a:r>
              <a:rPr lang="zh-CN" altLang="en-US" dirty="0" smtClean="0"/>
              <a:t>。</a:t>
            </a:r>
            <a:endParaRPr lang="en-US" altLang="zh-CN" dirty="0" smtClean="0"/>
          </a:p>
          <a:p>
            <a:pPr marL="0" indent="0">
              <a:lnSpc>
                <a:spcPct val="150000"/>
              </a:lnSpc>
              <a:buNone/>
            </a:pPr>
            <a:r>
              <a:rPr lang="en-US" altLang="zh-CN" u="sng" dirty="0" smtClean="0"/>
              <a:t>5</a:t>
            </a:r>
            <a:r>
              <a:rPr lang="en-US" altLang="zh-CN" u="sng" dirty="0"/>
              <a:t>. </a:t>
            </a:r>
            <a:r>
              <a:rPr lang="zh-CN" altLang="en-US" u="sng" dirty="0"/>
              <a:t>制订计划：</a:t>
            </a:r>
            <a:r>
              <a:rPr lang="zh-CN" altLang="en-US" dirty="0"/>
              <a:t>与当事人共同制订行动步骤来矫正情绪的失衡状态</a:t>
            </a:r>
            <a:r>
              <a:rPr lang="zh-CN" altLang="en-US" dirty="0" smtClean="0"/>
              <a:t>。</a:t>
            </a:r>
            <a:endParaRPr lang="en-US" altLang="zh-CN" dirty="0" smtClean="0"/>
          </a:p>
          <a:p>
            <a:pPr marL="0" indent="0">
              <a:lnSpc>
                <a:spcPct val="150000"/>
              </a:lnSpc>
              <a:buNone/>
            </a:pPr>
            <a:r>
              <a:rPr lang="zh-CN" altLang="en-US" dirty="0" smtClean="0"/>
              <a:t>计划包括：（</a:t>
            </a:r>
            <a:r>
              <a:rPr lang="en-US" altLang="zh-CN" dirty="0" smtClean="0"/>
              <a:t>1</a:t>
            </a:r>
            <a:r>
              <a:rPr lang="zh-CN" altLang="en-US" dirty="0" smtClean="0"/>
              <a:t>）确定有另外的人、组织团体和有关机构能够提供及时的支持；（</a:t>
            </a:r>
            <a:r>
              <a:rPr lang="en-US" altLang="zh-CN" dirty="0" smtClean="0"/>
              <a:t>2</a:t>
            </a:r>
            <a:r>
              <a:rPr lang="zh-CN" altLang="en-US" dirty="0" smtClean="0"/>
              <a:t>）提供当事人现在能够采用的、积极的应付机制，确定当事人能够理解和把握的行动步骤。</a:t>
            </a:r>
            <a:endParaRPr lang="zh-CN" altLang="en-US" dirty="0" smtClean="0"/>
          </a:p>
          <a:p>
            <a:pPr marL="0" indent="0">
              <a:lnSpc>
                <a:spcPct val="150000"/>
              </a:lnSpc>
              <a:buNone/>
            </a:pPr>
            <a:r>
              <a:rPr lang="en-US" altLang="zh-CN" u="sng" dirty="0" smtClean="0"/>
              <a:t>6</a:t>
            </a:r>
            <a:r>
              <a:rPr lang="en-US" altLang="zh-CN" u="sng" dirty="0"/>
              <a:t>. </a:t>
            </a:r>
            <a:r>
              <a:rPr lang="zh-CN" altLang="en-US" u="sng" dirty="0"/>
              <a:t>达成承诺：</a:t>
            </a:r>
            <a:r>
              <a:rPr lang="zh-CN" altLang="en-US" dirty="0"/>
              <a:t>当事人应明确自己所采取的具体行动和应对方式是什么，应如何实施，并且明确承诺和保证严格按照计划实施</a:t>
            </a:r>
            <a:r>
              <a:rPr lang="zh-CN" altLang="en-US" dirty="0" smtClean="0"/>
              <a:t>。</a:t>
            </a:r>
            <a:endParaRPr lang="zh-CN" alt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心理加油站</a:t>
            </a:r>
            <a:r>
              <a:rPr lang="en-US" altLang="zh-CN" dirty="0"/>
              <a:t>】</a:t>
            </a:r>
            <a:r>
              <a:rPr lang="zh-CN" altLang="en-US" dirty="0"/>
              <a:t>最后一片叶子 </a:t>
            </a:r>
            <a:endParaRPr lang="zh-CN" altLang="en-US" dirty="0"/>
          </a:p>
        </p:txBody>
      </p:sp>
      <p:sp>
        <p:nvSpPr>
          <p:cNvPr id="3" name="内容占位符 2"/>
          <p:cNvSpPr>
            <a:spLocks noGrp="1"/>
          </p:cNvSpPr>
          <p:nvPr>
            <p:ph idx="1"/>
          </p:nvPr>
        </p:nvSpPr>
        <p:spPr>
          <a:xfrm>
            <a:off x="596900" y="1671955"/>
            <a:ext cx="11850370" cy="5147310"/>
          </a:xfrm>
        </p:spPr>
        <p:txBody>
          <a:bodyPr>
            <a:normAutofit/>
          </a:bodyPr>
          <a:lstStyle/>
          <a:p>
            <a:pPr>
              <a:lnSpc>
                <a:spcPct val="120000"/>
              </a:lnSpc>
            </a:pPr>
            <a:r>
              <a:rPr lang="zh-CN" altLang="en-US" dirty="0" smtClean="0"/>
              <a:t>琼</a:t>
            </a:r>
            <a:r>
              <a:rPr lang="zh-CN" altLang="en-US" dirty="0"/>
              <a:t>西是华盛顿贫民窟的一位年青画家，在寒冷的十一月，她不幸患上了严重的肺炎，并且其病情越来越重。作为画家的她，将生命的希望寄托在窗外最后一片藤叶上，认为藤叶落下之时，就是她生命结束之时</a:t>
            </a:r>
            <a:r>
              <a:rPr lang="zh-CN" altLang="en-US" dirty="0" smtClean="0"/>
              <a:t>。</a:t>
            </a:r>
            <a:endParaRPr lang="zh-CN" altLang="en-US" dirty="0"/>
          </a:p>
          <a:p>
            <a:pPr>
              <a:lnSpc>
                <a:spcPct val="120000"/>
              </a:lnSpc>
            </a:pPr>
            <a:r>
              <a:rPr lang="zh-CN" altLang="en-US" dirty="0"/>
              <a:t>然而，令人惊奇的事发生了：尽管屋外的风刮得那样厉害，而锯齿形的叶子边缘已经枯萎发黄，但它仍然长在高高的藤枝上。琼西看到最后一片叶子仍然挂在树上，经过凛冽的寒风依然可以存留下来，于是又重拾生的信念，顽强地活了下来。</a:t>
            </a:r>
            <a:endParaRPr lang="zh-CN" altLang="en-US" dirty="0"/>
          </a:p>
          <a:p>
            <a:pPr>
              <a:lnSpc>
                <a:spcPct val="120000"/>
              </a:lnSpc>
            </a:pPr>
            <a:endParaRPr lang="zh-CN" alt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a:lnSpc>
                <a:spcPct val="150000"/>
              </a:lnSpc>
            </a:pPr>
            <a:r>
              <a:rPr lang="zh-CN" altLang="en-US" dirty="0" smtClean="0">
                <a:sym typeface="+mn-ea"/>
              </a:rPr>
              <a:t>故事的真相</a:t>
            </a:r>
            <a:r>
              <a:rPr lang="zh-CN" altLang="en-US" dirty="0">
                <a:sym typeface="+mn-ea"/>
              </a:rPr>
              <a:t>是：年过六旬的贝尔曼，为了让琼西重树立活下去的信念，在一个风雨交加的夜晚，用画笔在墙上画上了一片永不凋落的长春藤叶。而他自己却因着凉，染上了肺炎，最后不幸离世。</a:t>
            </a:r>
            <a:endParaRPr lang="zh-CN" altLang="en-US" dirty="0">
              <a:sym typeface="+mn-ea"/>
            </a:endParaRPr>
          </a:p>
          <a:p>
            <a:pPr>
              <a:lnSpc>
                <a:spcPct val="150000"/>
              </a:lnSpc>
            </a:pPr>
            <a:r>
              <a:rPr lang="zh-CN" altLang="en-US" dirty="0">
                <a:sym typeface="+mn-ea"/>
              </a:rPr>
              <a:t>贝尔曼终于在自己生命的最后时刻，完成了令人震撼的杰作</a:t>
            </a:r>
            <a:r>
              <a:rPr lang="zh-CN" altLang="en-US" dirty="0" smtClean="0">
                <a:sym typeface="+mn-ea"/>
              </a:rPr>
              <a:t>。</a:t>
            </a:r>
            <a:endParaRPr lang="zh-CN" altLang="en-US" dirty="0"/>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normAutofit/>
          </a:bodyPr>
          <a:lstStyle/>
          <a:p>
            <a:r>
              <a:rPr lang="en-US" altLang="zh-CN" dirty="0" smtClean="0"/>
              <a:t>【</a:t>
            </a:r>
            <a:r>
              <a:rPr lang="zh-CN" altLang="en-US" dirty="0"/>
              <a:t>案例导入</a:t>
            </a:r>
            <a:r>
              <a:rPr lang="en-US" altLang="zh-CN" dirty="0" smtClean="0"/>
              <a:t>】</a:t>
            </a:r>
            <a:r>
              <a:rPr lang="zh-CN" altLang="en-US" dirty="0">
                <a:sym typeface="+mn-ea"/>
              </a:rPr>
              <a:t>稀世珍宝</a:t>
            </a:r>
            <a:r>
              <a:rPr lang="zh-CN" altLang="en-US" dirty="0"/>
              <a:t> </a:t>
            </a:r>
            <a:endParaRPr lang="zh-CN" altLang="en-US" dirty="0"/>
          </a:p>
        </p:txBody>
      </p:sp>
      <p:sp>
        <p:nvSpPr>
          <p:cNvPr id="3" name="内容占位符 2"/>
          <p:cNvSpPr>
            <a:spLocks noGrp="1"/>
          </p:cNvSpPr>
          <p:nvPr>
            <p:ph idx="4294967295"/>
          </p:nvPr>
        </p:nvSpPr>
        <p:spPr>
          <a:xfrm>
            <a:off x="459740" y="1600200"/>
            <a:ext cx="12029440" cy="5181600"/>
          </a:xfrm>
        </p:spPr>
        <p:txBody>
          <a:bodyPr>
            <a:noAutofit/>
          </a:bodyPr>
          <a:lstStyle/>
          <a:p>
            <a:pPr marL="0" indent="0">
              <a:lnSpc>
                <a:spcPct val="150000"/>
              </a:lnSpc>
              <a:buNone/>
            </a:pPr>
            <a:r>
              <a:rPr lang="en-US" altLang="zh-CN" sz="1600" dirty="0"/>
              <a:t>      </a:t>
            </a:r>
            <a:r>
              <a:rPr lang="zh-CN" altLang="en-US" sz="2400" dirty="0"/>
              <a:t>有一个男孩，从小生长在孤儿院。有一天，他难过地问孤儿院的院长：“像我这样被父母抛弃的孩子，活着有意义吗？”院长看着他，微微一笑，没有回答。</a:t>
            </a:r>
            <a:endParaRPr lang="zh-CN" altLang="en-US" sz="2400" dirty="0"/>
          </a:p>
          <a:p>
            <a:pPr marL="0" indent="0">
              <a:lnSpc>
                <a:spcPct val="150000"/>
              </a:lnSpc>
              <a:buNone/>
            </a:pPr>
            <a:r>
              <a:rPr lang="en-US" altLang="zh-CN" sz="2400" dirty="0"/>
              <a:t>       </a:t>
            </a:r>
            <a:r>
              <a:rPr lang="zh-CN" altLang="en-US" sz="2400" dirty="0"/>
              <a:t>过了许多天，院长交给男孩一块石头，说：“明天早上，把这块石头拿到市场去卖。但是，是假卖。不管别人出多少钱，你都不要卖。”</a:t>
            </a:r>
            <a:endParaRPr lang="zh-CN" altLang="en-US" sz="2400" dirty="0"/>
          </a:p>
          <a:p>
            <a:pPr marL="0" indent="0">
              <a:lnSpc>
                <a:spcPct val="150000"/>
              </a:lnSpc>
              <a:buNone/>
            </a:pPr>
            <a:r>
              <a:rPr lang="zh-CN" altLang="en-US" sz="2400" dirty="0"/>
              <a:t> </a:t>
            </a:r>
            <a:r>
              <a:rPr lang="en-US" altLang="zh-CN" sz="2400" dirty="0"/>
              <a:t>     </a:t>
            </a:r>
            <a:r>
              <a:rPr lang="zh-CN" altLang="en-US" sz="2400" dirty="0"/>
              <a:t>第二天一早，男孩便蹲在一个瓷器店的旁边，叫卖这块石头。出乎意料，有很多路过的人想买那块石头。人们向男孩询价，而且价钱越出越高。男孩按照院长之前的交代，没有卖掉这块石头，并且兴高采烈地跑回孤儿院向院长报告情况。院长笑笑，让他明天接着拿到黄金市场去卖。结果，在黄金市场有人出比前一天高十倍的价钱买那块石头。</a:t>
            </a:r>
            <a:endParaRPr lang="zh-CN" altLang="en-US" sz="2400"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315489"/>
            <a:ext cx="8079780" cy="1370965"/>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给自己的生命做个规划，写下你毕生最想实现的十个目标。</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9" name="文本框 8"/>
          <p:cNvSpPr txBox="1"/>
          <p:nvPr/>
        </p:nvSpPr>
        <p:spPr>
          <a:xfrm>
            <a:off x="8825510" y="153989"/>
            <a:ext cx="4032448" cy="589818"/>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lstStyle/>
          <a:p>
            <a:pPr algn="r"/>
            <a:r>
              <a:rPr lang="en-US" altLang="zh-CN" dirty="0" smtClean="0"/>
              <a:t>【</a:t>
            </a:r>
            <a:r>
              <a:rPr lang="zh-CN" altLang="en-US" dirty="0" smtClean="0"/>
              <a:t>延伸学习</a:t>
            </a:r>
            <a:r>
              <a:rPr lang="en-US" altLang="zh-CN" dirty="0" smtClean="0"/>
              <a:t>】</a:t>
            </a:r>
            <a:endParaRPr lang="zh-CN" altLang="en-US" dirty="0"/>
          </a:p>
        </p:txBody>
      </p:sp>
      <p:pic>
        <p:nvPicPr>
          <p:cNvPr id="6" name="内容占位符 5"/>
          <p:cNvPicPr>
            <a:picLocks noChangeAspect="1"/>
          </p:cNvPicPr>
          <p:nvPr>
            <p:ph idx="4294967295"/>
          </p:nvPr>
        </p:nvPicPr>
        <p:blipFill>
          <a:blip r:embed="rId1"/>
          <a:stretch>
            <a:fillRect/>
          </a:stretch>
        </p:blipFill>
        <p:spPr>
          <a:xfrm>
            <a:off x="705485" y="1357630"/>
            <a:ext cx="3919855" cy="4903470"/>
          </a:xfrm>
          <a:prstGeom prst="rect">
            <a:avLst/>
          </a:prstGeom>
        </p:spPr>
      </p:pic>
      <p:sp>
        <p:nvSpPr>
          <p:cNvPr id="5" name="矩形 4"/>
          <p:cNvSpPr/>
          <p:nvPr/>
        </p:nvSpPr>
        <p:spPr>
          <a:xfrm>
            <a:off x="5277247" y="1613402"/>
            <a:ext cx="6624736" cy="4399915"/>
          </a:xfrm>
          <a:prstGeom prst="rect">
            <a:avLst/>
          </a:prstGeom>
        </p:spPr>
        <p:txBody>
          <a:bodyPr wrap="square">
            <a:spAutoFit/>
          </a:bodyPr>
          <a:lstStyle/>
          <a:p>
            <a:r>
              <a:rPr sz="2800" b="1" dirty="0"/>
              <a:t>《大学生生命健康教育》，赵立 吴宗辉 张韩笑 主编，西南大学出版社出版，2022年3月。</a:t>
            </a:r>
            <a:endParaRPr sz="2800" b="1" dirty="0"/>
          </a:p>
          <a:p>
            <a:r>
              <a:rPr sz="2800" dirty="0"/>
              <a:t>【推荐理由】该书设计精心，通过深入浅出的叙述引导大学生珍惜生命之存在，抵抗生命之挫折，欣赏生命之美好，体悟生命之乐趣，展示生命之魅力，实现生命之价值；培养学生的善良之心、宽容之心和感恩之心，以积极的心态去克服困难，战胜挫折，收获生命成长的幸福。</a:t>
            </a:r>
            <a:endParaRPr sz="28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538163"/>
            <a:ext cx="11090275" cy="1397000"/>
          </a:xfrm>
        </p:spPr>
        <p:txBody>
          <a:bodyPr>
            <a:normAutofit/>
          </a:bodyPr>
          <a:lstStyle/>
          <a:p>
            <a:r>
              <a:rPr lang="en-US" altLang="zh-CN" dirty="0" smtClean="0"/>
              <a:t>【</a:t>
            </a:r>
            <a:r>
              <a:rPr lang="zh-CN" altLang="en-US" dirty="0"/>
              <a:t>案例导入</a:t>
            </a:r>
            <a:r>
              <a:rPr lang="en-US" altLang="zh-CN" dirty="0" smtClean="0"/>
              <a:t>】</a:t>
            </a:r>
            <a:r>
              <a:rPr lang="zh-CN" altLang="en-US" dirty="0">
                <a:sym typeface="+mn-ea"/>
              </a:rPr>
              <a:t>稀世珍宝</a:t>
            </a:r>
            <a:r>
              <a:rPr lang="zh-CN" altLang="en-US" dirty="0"/>
              <a:t> </a:t>
            </a:r>
            <a:endParaRPr lang="zh-CN" altLang="en-US" dirty="0"/>
          </a:p>
        </p:txBody>
      </p:sp>
      <p:sp>
        <p:nvSpPr>
          <p:cNvPr id="3" name="内容占位符 2"/>
          <p:cNvSpPr>
            <a:spLocks noGrp="1"/>
          </p:cNvSpPr>
          <p:nvPr>
            <p:ph idx="4294967295"/>
          </p:nvPr>
        </p:nvSpPr>
        <p:spPr>
          <a:xfrm>
            <a:off x="562610" y="1600200"/>
            <a:ext cx="11670030" cy="2801620"/>
          </a:xfrm>
        </p:spPr>
        <p:txBody>
          <a:bodyPr>
            <a:noAutofit/>
          </a:bodyPr>
          <a:lstStyle/>
          <a:p>
            <a:pPr marL="0" indent="0">
              <a:lnSpc>
                <a:spcPct val="150000"/>
              </a:lnSpc>
              <a:buNone/>
            </a:pPr>
            <a:r>
              <a:rPr lang="en-US" altLang="zh-CN" sz="1600" dirty="0"/>
              <a:t>      </a:t>
            </a:r>
            <a:r>
              <a:rPr lang="en-US" altLang="zh-CN" sz="1800" dirty="0"/>
              <a:t> </a:t>
            </a:r>
            <a:r>
              <a:rPr lang="zh-CN" altLang="en-US" sz="2400" dirty="0"/>
              <a:t>最后，院长叫男孩把石头拿到宝石市场上去卖。结果石头的身价较前一天又涨了十倍。但由于男孩怎么都不肯卖，那块石头渐渐被坊间传扬成“稀世珍宝”。男孩小心翼翼地捧着石头回到孤儿院，将这一切禀报院长。院长看着男孩，语重心长地告诉他：“只要自己看重自己，珍爱自己，生命就会有意义，有价值”。</a:t>
            </a:r>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69135" y="1925638"/>
            <a:ext cx="7128792" cy="4589462"/>
          </a:xfrm>
        </p:spPr>
        <p:txBody>
          <a:bodyPr/>
          <a:lstStyle/>
          <a:p>
            <a:pPr>
              <a:lnSpc>
                <a:spcPct val="150000"/>
              </a:lnSpc>
            </a:pPr>
            <a:r>
              <a:rPr lang="zh-CN" altLang="en-US" dirty="0"/>
              <a:t>这个故事给你什么启发？</a:t>
            </a:r>
            <a:endParaRPr lang="zh-CN" altLang="en-US" dirty="0"/>
          </a:p>
          <a:p>
            <a:pPr>
              <a:lnSpc>
                <a:spcPct val="150000"/>
              </a:lnSpc>
            </a:pPr>
            <a:r>
              <a:rPr lang="zh-CN" altLang="en-US" dirty="0"/>
              <a:t>生命的价值体现在哪里？</a:t>
            </a:r>
            <a:endParaRPr lang="zh-CN" altLang="en-US" dirty="0"/>
          </a:p>
          <a:p>
            <a:pPr>
              <a:lnSpc>
                <a:spcPct val="150000"/>
              </a:lnSpc>
            </a:pPr>
            <a:r>
              <a:rPr lang="zh-CN" altLang="en-US" dirty="0"/>
              <a:t>如何珍爱生命？</a:t>
            </a:r>
            <a:endParaRPr lang="zh-CN" altLang="en-US" dirty="0"/>
          </a:p>
        </p:txBody>
      </p:sp>
      <p:grpSp>
        <p:nvGrpSpPr>
          <p:cNvPr id="4" name="Group 4"/>
          <p:cNvGrpSpPr/>
          <p:nvPr/>
        </p:nvGrpSpPr>
        <p:grpSpPr>
          <a:xfrm>
            <a:off x="39268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44.2110236220472,&quot;left&quot;:517.589842519685,&quot;top&quot;:131.662125984252,&quot;width&quot;:464.93354330708644}"/>
</p:tagLst>
</file>

<file path=ppt/tags/tag2.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44.2110236220472,&quot;left&quot;:517.589842519685,&quot;top&quot;:131.662125984252,&quot;width&quot;:464.93354330708644}"/>
</p:tagLst>
</file>

<file path=ppt/tags/tag3.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44.2110236220472,&quot;left&quot;:517.589842519685,&quot;top&quot;:131.662125984252,&quot;width&quot;:464.93354330708644}"/>
</p:tagLst>
</file>

<file path=ppt/tags/tag4.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44.2110236220472,&quot;left&quot;:517.589842519685,&quot;top&quot;:131.662125984252,&quot;width&quot;:464.93354330708644}"/>
</p:tagLst>
</file>

<file path=ppt/tags/tag5.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44.2110236220472,&quot;left&quot;:517.589842519685,&quot;top&quot;:131.662125984252,&quot;width&quot;:464.93354330708644}"/>
</p:tagLst>
</file>

<file path=ppt/tags/tag6.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44.2110236220472,&quot;left&quot;:517.589842519685,&quot;top&quot;:131.662125984252,&quot;width&quot;:464.93354330708644}"/>
</p:tagLst>
</file>

<file path=ppt/tags/tag7.xml><?xml version="1.0" encoding="utf-8"?>
<p:tagLst xmlns:p="http://schemas.openxmlformats.org/presentationml/2006/main">
  <p:tag name="MH" val="20160830110146"/>
  <p:tag name="MH_LIBRARY" val="CONTENTS"/>
  <p:tag name="MH_TYPE" val="OTHERS"/>
  <p:tag name="ID" val="553512"/>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11389</Words>
  <Application>WPS 演示</Application>
  <PresentationFormat>自定义</PresentationFormat>
  <Paragraphs>590</Paragraphs>
  <Slides>72</Slides>
  <Notes>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72</vt:i4>
      </vt:variant>
    </vt:vector>
  </HeadingPairs>
  <TitlesOfParts>
    <vt:vector size="87" baseType="lpstr">
      <vt:lpstr>Arial</vt:lpstr>
      <vt:lpstr>宋体</vt:lpstr>
      <vt:lpstr>Wingdings</vt:lpstr>
      <vt:lpstr>Calibri</vt:lpstr>
      <vt:lpstr>华文中宋</vt:lpstr>
      <vt:lpstr>Calibri</vt:lpstr>
      <vt:lpstr>微软雅黑</vt:lpstr>
      <vt:lpstr>华文琥珀</vt:lpstr>
      <vt:lpstr>Times New Roman</vt:lpstr>
      <vt:lpstr>Century Gothic</vt:lpstr>
      <vt:lpstr>Arial Unicode MS</vt:lpstr>
      <vt:lpstr>Times New Roman</vt:lpstr>
      <vt:lpstr>方正正中黑简体</vt:lpstr>
      <vt:lpstr>黑体</vt:lpstr>
      <vt:lpstr>第一PPT，www.1ppt.com</vt:lpstr>
      <vt:lpstr>PowerPoint 演示文稿</vt:lpstr>
      <vt:lpstr>【习近平语录】</vt:lpstr>
      <vt:lpstr>【心语心言】</vt:lpstr>
      <vt:lpstr>PowerPoint 演示文稿</vt:lpstr>
      <vt:lpstr>PowerPoint 演示文稿</vt:lpstr>
      <vt:lpstr>PowerPoint 演示文稿</vt:lpstr>
      <vt:lpstr>【案例导入】稀世珍宝 </vt:lpstr>
      <vt:lpstr>【案例导入】稀世珍宝 </vt:lpstr>
      <vt:lpstr>思考</vt:lpstr>
      <vt:lpstr>PowerPoint 演示文稿</vt:lpstr>
      <vt:lpstr>一、认识生命</vt:lpstr>
      <vt:lpstr>PowerPoint 演示文稿</vt:lpstr>
      <vt:lpstr>【心理加油站】热爱生命 </vt:lpstr>
      <vt:lpstr>二、大学生的生命观</vt:lpstr>
      <vt:lpstr>（二）影响大学生生命观形成的因素</vt:lpstr>
      <vt:lpstr>2.家庭教养模式</vt:lpstr>
      <vt:lpstr>3.学校教育和教育体制</vt:lpstr>
      <vt:lpstr>4.社会环境</vt:lpstr>
      <vt:lpstr>（三）大学生的生命观现状</vt:lpstr>
      <vt:lpstr>珍爱生命 </vt:lpstr>
      <vt:lpstr>PowerPoint 演示文稿</vt:lpstr>
      <vt:lpstr>三、探寻生命的意义</vt:lpstr>
      <vt:lpstr>（一）生命意义体现在个体拥有的人生目标和经历的人生重要事件中</vt:lpstr>
      <vt:lpstr>（二）生命的价值在于不断的自我实现</vt:lpstr>
      <vt:lpstr>（三）生命的价值在于产生信念，获得意义</vt:lpstr>
      <vt:lpstr>（四）生命的价值在于积极的追寻</vt:lpstr>
      <vt:lpstr>【心理加油站】生命的奇迹</vt:lpstr>
      <vt:lpstr>PowerPoint 演示文稿</vt:lpstr>
      <vt:lpstr>【案例导入】身残志坚青年朱琴的“追梦”故事</vt:lpstr>
      <vt:lpstr>PowerPoint 演示文稿</vt:lpstr>
      <vt:lpstr>思考</vt:lpstr>
      <vt:lpstr>一、大学生自杀风险及危险因素</vt:lpstr>
      <vt:lpstr>（一）大学生的自杀风险</vt:lpstr>
      <vt:lpstr>（二）大学生自杀的危险因素</vt:lpstr>
      <vt:lpstr>2.人格障碍</vt:lpstr>
      <vt:lpstr>3.应激事件</vt:lpstr>
      <vt:lpstr>二、自杀的过程及征兆</vt:lpstr>
      <vt:lpstr>（二）自杀的征兆</vt:lpstr>
      <vt:lpstr>2. 行为征兆</vt:lpstr>
      <vt:lpstr>3.其它征兆</vt:lpstr>
      <vt:lpstr>【特别提示】自杀关键词</vt:lpstr>
      <vt:lpstr>【心理加油站】需要纠正的自杀误区</vt:lpstr>
      <vt:lpstr>（三）自杀的易感人群</vt:lpstr>
      <vt:lpstr>【测一测】积极与消极自杀意念量表</vt:lpstr>
      <vt:lpstr>【计分及结果分析】</vt:lpstr>
      <vt:lpstr>三、自杀的预防</vt:lpstr>
      <vt:lpstr>（二）保持冷静，耐心倾听和询问，给予积极的反馈。</vt:lpstr>
      <vt:lpstr>（三）鼓励与协助当事人求助专业机构和人员</vt:lpstr>
      <vt:lpstr>【特别提示】自杀预防中的十四个“不要”</vt:lpstr>
      <vt:lpstr>PowerPoint 演示文稿</vt:lpstr>
      <vt:lpstr>【案例导入】痛苦是可以稀释的</vt:lpstr>
      <vt:lpstr>PowerPoint 演示文稿</vt:lpstr>
      <vt:lpstr>思考</vt:lpstr>
      <vt:lpstr>一、心理危机概述</vt:lpstr>
      <vt:lpstr>PowerPoint 演示文稿</vt:lpstr>
      <vt:lpstr>（二）心理危机的反应 </vt:lpstr>
      <vt:lpstr>二、大学生心理危机的类型</vt:lpstr>
      <vt:lpstr>（二）境遇性危机</vt:lpstr>
      <vt:lpstr>（三）存在性危机</vt:lpstr>
      <vt:lpstr>（四）病理性危机</vt:lpstr>
      <vt:lpstr>三、大学生心理危机产生的原因</vt:lpstr>
      <vt:lpstr>【身边的故事】爱的危机</vt:lpstr>
      <vt:lpstr>四、大学生心理危机干预</vt:lpstr>
      <vt:lpstr>（一）大学生心理危机干预的目标</vt:lpstr>
      <vt:lpstr>【心理加油站】心理危机干预援助热线</vt:lpstr>
      <vt:lpstr>（二）心理危机干预的实施步骤</vt:lpstr>
      <vt:lpstr>PowerPoint 演示文稿</vt:lpstr>
      <vt:lpstr>【心理加油站】最后一片叶子 </vt:lpstr>
      <vt:lpstr>PowerPoint 演示文稿</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20</cp:revision>
  <dcterms:created xsi:type="dcterms:W3CDTF">2016-10-17T14:00:00Z</dcterms:created>
  <dcterms:modified xsi:type="dcterms:W3CDTF">2025-07-11T09:15:59Z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6AB4606DB01C48BC8925C95C0798979B_12</vt:lpwstr>
  </property>
</Properties>
</file>