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61"/>
  </p:handoutMasterIdLst>
  <p:sldIdLst>
    <p:sldId id="3195" r:id="rId3"/>
    <p:sldId id="3489" r:id="rId5"/>
    <p:sldId id="3307" r:id="rId6"/>
    <p:sldId id="3150" r:id="rId7"/>
    <p:sldId id="3209" r:id="rId8"/>
    <p:sldId id="3208" r:id="rId9"/>
    <p:sldId id="3227" r:id="rId10"/>
    <p:sldId id="3543" r:id="rId11"/>
    <p:sldId id="3229" r:id="rId12"/>
    <p:sldId id="3308" r:id="rId13"/>
    <p:sldId id="3309" r:id="rId14"/>
    <p:sldId id="3414" r:id="rId15"/>
    <p:sldId id="3310" r:id="rId16"/>
    <p:sldId id="3311" r:id="rId17"/>
    <p:sldId id="3339" r:id="rId18"/>
    <p:sldId id="3340" r:id="rId19"/>
    <p:sldId id="3341" r:id="rId20"/>
    <p:sldId id="3490" r:id="rId21"/>
    <p:sldId id="3210" r:id="rId22"/>
    <p:sldId id="3238" r:id="rId23"/>
    <p:sldId id="3241" r:id="rId24"/>
    <p:sldId id="3350" r:id="rId25"/>
    <p:sldId id="3352" r:id="rId26"/>
    <p:sldId id="3491" r:id="rId27"/>
    <p:sldId id="3492" r:id="rId28"/>
    <p:sldId id="3354" r:id="rId29"/>
    <p:sldId id="3355" r:id="rId30"/>
    <p:sldId id="3544" r:id="rId31"/>
    <p:sldId id="3493" r:id="rId32"/>
    <p:sldId id="3359" r:id="rId33"/>
    <p:sldId id="3494" r:id="rId34"/>
    <p:sldId id="3497" r:id="rId35"/>
    <p:sldId id="3495" r:id="rId36"/>
    <p:sldId id="3496" r:id="rId37"/>
    <p:sldId id="3500" r:id="rId38"/>
    <p:sldId id="3501" r:id="rId39"/>
    <p:sldId id="3502" r:id="rId40"/>
    <p:sldId id="3503" r:id="rId41"/>
    <p:sldId id="3504" r:id="rId42"/>
    <p:sldId id="3360" r:id="rId43"/>
    <p:sldId id="3212" r:id="rId44"/>
    <p:sldId id="3272" r:id="rId45"/>
    <p:sldId id="3273" r:id="rId46"/>
    <p:sldId id="3322" r:id="rId47"/>
    <p:sldId id="3323" r:id="rId48"/>
    <p:sldId id="3324" r:id="rId49"/>
    <p:sldId id="3370" r:id="rId50"/>
    <p:sldId id="3325" r:id="rId51"/>
    <p:sldId id="3213" r:id="rId52"/>
    <p:sldId id="3285" r:id="rId53"/>
    <p:sldId id="3286" r:id="rId54"/>
    <p:sldId id="3327" r:id="rId55"/>
    <p:sldId id="3328" r:id="rId56"/>
    <p:sldId id="3329" r:id="rId57"/>
    <p:sldId id="3149" r:id="rId58"/>
    <p:sldId id="3306" r:id="rId59"/>
    <p:sldId id="3201" r:id="rId60"/>
  </p:sldIdLst>
  <p:sldSz cx="12858750" cy="7232650"/>
  <p:notesSz cx="6858000" cy="9144000"/>
  <p:custDataLst>
    <p:tags r:id="rId65"/>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9" userDrawn="1">
          <p15:clr>
            <a:srgbClr val="A4A3A4"/>
          </p15:clr>
        </p15:guide>
        <p15:guide id="2" orient="horz" pos="4183" userDrawn="1">
          <p15:clr>
            <a:srgbClr val="A4A3A4"/>
          </p15:clr>
        </p15:guide>
        <p15:guide id="3" pos="4050" userDrawn="1">
          <p15:clr>
            <a:srgbClr val="A4A3A4"/>
          </p15:clr>
        </p15:guide>
        <p15:guide id="4" pos="557" userDrawn="1">
          <p15:clr>
            <a:srgbClr val="A4A3A4"/>
          </p15:clr>
        </p15:guide>
        <p15:guide id="5" pos="7543" userDrawn="1">
          <p15:clr>
            <a:srgbClr val="A4A3A4"/>
          </p15:clr>
        </p15:guide>
        <p15:guide id="6" pos="345" userDrawn="1">
          <p15:clr>
            <a:srgbClr val="A4A3A4"/>
          </p15:clr>
        </p15:guide>
        <p15:guide id="7" pos="13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FEA702"/>
    <a:srgbClr val="CB10D7"/>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4" autoAdjust="0"/>
    <p:restoredTop sz="92986" autoAdjust="0"/>
  </p:normalViewPr>
  <p:slideViewPr>
    <p:cSldViewPr showGuides="1">
      <p:cViewPr varScale="1">
        <p:scale>
          <a:sx n="67" d="100"/>
          <a:sy n="67" d="100"/>
        </p:scale>
        <p:origin x="-762" y="-108"/>
      </p:cViewPr>
      <p:guideLst>
        <p:guide orient="horz" pos="339"/>
        <p:guide orient="horz" pos="4183"/>
        <p:guide pos="4050"/>
        <p:guide pos="557"/>
        <p:guide pos="7543"/>
        <p:guide pos="345"/>
        <p:guide pos="1388"/>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2875"/>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5" Type="http://schemas.openxmlformats.org/officeDocument/2006/relationships/tags" Target="tags/tag12.xml"/><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handoutMaster" Target="handoutMasters/handoutMaster1.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3" Type="http://schemas.openxmlformats.org/officeDocument/2006/relationships/notesSlide" Target="../notesSlides/notesSlide3.xml"/><Relationship Id="rId12" Type="http://schemas.openxmlformats.org/officeDocument/2006/relationships/slideLayout" Target="../slideLayouts/slideLayout4.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452711" y="1414016"/>
            <a:ext cx="12313367" cy="830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54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rPr>
              <a:t>第六章 发展甜蜜的恋爱</a:t>
            </a:r>
            <a:r>
              <a:rPr lang="zh-CN" altLang="en-US" sz="54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关系</a:t>
            </a:r>
            <a:endParaRPr lang="zh-CN" altLang="en-US" sz="54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6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一、什么是</a:t>
            </a:r>
            <a:r>
              <a:rPr lang="zh-CN" altLang="en-US" dirty="0" smtClean="0"/>
              <a:t>爱情</a:t>
            </a:r>
            <a:endParaRPr lang="zh-CN" altLang="en-US" dirty="0"/>
          </a:p>
        </p:txBody>
      </p:sp>
      <p:sp>
        <p:nvSpPr>
          <p:cNvPr id="3" name="内容占位符 2"/>
          <p:cNvSpPr>
            <a:spLocks noGrp="1"/>
          </p:cNvSpPr>
          <p:nvPr>
            <p:ph idx="1"/>
          </p:nvPr>
        </p:nvSpPr>
        <p:spPr>
          <a:xfrm>
            <a:off x="643890" y="1925955"/>
            <a:ext cx="11817985" cy="4589145"/>
          </a:xfrm>
        </p:spPr>
        <p:txBody>
          <a:bodyPr>
            <a:normAutofit lnSpcReduction="10000"/>
          </a:bodyPr>
          <a:lstStyle/>
          <a:p>
            <a:pPr>
              <a:lnSpc>
                <a:spcPct val="150000"/>
              </a:lnSpc>
            </a:pPr>
            <a:r>
              <a:rPr lang="zh-CN" altLang="en-US" dirty="0" smtClean="0"/>
              <a:t>所谓</a:t>
            </a:r>
            <a:r>
              <a:rPr lang="zh-CN" altLang="en-US" dirty="0"/>
              <a:t>爱情，就是一对男女之间，基于一定的社会关系和共同的生活理想，在各自内心中形成的对对方最真挚的顿慕，并渴望对方成为自己终身伴侣的最强烈的感情</a:t>
            </a:r>
            <a:r>
              <a:rPr lang="zh-CN" altLang="en-US" dirty="0" smtClean="0"/>
              <a:t>。</a:t>
            </a:r>
            <a:endParaRPr lang="en-US" altLang="zh-CN" dirty="0" smtClean="0"/>
          </a:p>
          <a:p>
            <a:pPr>
              <a:lnSpc>
                <a:spcPct val="150000"/>
              </a:lnSpc>
            </a:pPr>
            <a:r>
              <a:rPr lang="zh-CN" altLang="en-US" dirty="0" smtClean="0"/>
              <a:t>爱情</a:t>
            </a:r>
            <a:r>
              <a:rPr lang="zh-CN" altLang="en-US" dirty="0"/>
              <a:t>是两颗心灵相互向往、吸引、达到精神升华的产物；是人类特有的一种高尚的精神生活。</a:t>
            </a:r>
            <a:endParaRPr lang="zh-CN" altLang="en-US" dirty="0"/>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65213" y="707708"/>
            <a:ext cx="11090275" cy="1397000"/>
          </a:xfrm>
        </p:spPr>
        <p:txBody>
          <a:bodyPr/>
          <a:lstStyle/>
          <a:p>
            <a:r>
              <a:rPr lang="zh-CN" altLang="en-US" dirty="0"/>
              <a:t>爱是什么</a:t>
            </a:r>
            <a:br>
              <a:rPr lang="zh-CN" altLang="en-US" dirty="0"/>
            </a:br>
            <a:endParaRPr lang="zh-CN" altLang="en-US" dirty="0"/>
          </a:p>
        </p:txBody>
      </p:sp>
      <p:sp>
        <p:nvSpPr>
          <p:cNvPr id="3" name="内容占位符 2"/>
          <p:cNvSpPr>
            <a:spLocks noGrp="1"/>
          </p:cNvSpPr>
          <p:nvPr>
            <p:ph idx="1"/>
          </p:nvPr>
        </p:nvSpPr>
        <p:spPr>
          <a:xfrm>
            <a:off x="4657090" y="1573530"/>
            <a:ext cx="7674610" cy="5149215"/>
          </a:xfrm>
        </p:spPr>
        <p:txBody>
          <a:bodyPr>
            <a:normAutofit lnSpcReduction="20000"/>
          </a:bodyPr>
          <a:lstStyle/>
          <a:p>
            <a:pPr indent="0" fontAlgn="auto">
              <a:lnSpc>
                <a:spcPct val="150000"/>
              </a:lnSpc>
            </a:pPr>
            <a:r>
              <a:rPr lang="en-US" altLang="zh-CN" dirty="0" smtClean="0"/>
              <a:t> </a:t>
            </a:r>
            <a:r>
              <a:rPr dirty="0"/>
              <a:t>请静静地思考一下“爱”是什么？在白纸上写出5条你认为的爱的实质。如，爱是需要、关怀、无私、忠诚，爱是龙卷风，爱是人间最美的花朵……（请更多关注那些直觉的、第一印象的内容，而非理性思考的内容），写完后进行重要性排序，并在小组内交流讨论。</a:t>
            </a:r>
            <a:endParaRPr dirty="0"/>
          </a:p>
        </p:txBody>
      </p:sp>
      <p:sp>
        <p:nvSpPr>
          <p:cNvPr id="35" name="同心圆 34"/>
          <p:cNvSpPr/>
          <p:nvPr/>
        </p:nvSpPr>
        <p:spPr>
          <a:xfrm>
            <a:off x="59672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6" name="同心圆 35"/>
          <p:cNvSpPr/>
          <p:nvPr/>
        </p:nvSpPr>
        <p:spPr>
          <a:xfrm>
            <a:off x="106561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7" name="同心圆 36"/>
          <p:cNvSpPr/>
          <p:nvPr/>
        </p:nvSpPr>
        <p:spPr>
          <a:xfrm>
            <a:off x="152126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8" name="同心圆 37"/>
          <p:cNvSpPr/>
          <p:nvPr/>
        </p:nvSpPr>
        <p:spPr>
          <a:xfrm>
            <a:off x="188773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9" name="椭圆 38"/>
          <p:cNvSpPr/>
          <p:nvPr/>
        </p:nvSpPr>
        <p:spPr>
          <a:xfrm flipV="1">
            <a:off x="220474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4" name="文本框 3"/>
          <p:cNvSpPr txBox="1"/>
          <p:nvPr/>
        </p:nvSpPr>
        <p:spPr>
          <a:xfrm>
            <a:off x="10185400" y="160655"/>
            <a:ext cx="2934970" cy="645160"/>
          </a:xfrm>
          <a:prstGeom prst="rect">
            <a:avLst/>
          </a:prstGeom>
          <a:noFill/>
        </p:spPr>
        <p:txBody>
          <a:bodyPr wrap="square" rtlCol="0">
            <a:spAutoFit/>
          </a:bodyPr>
          <a:p>
            <a:pPr algn="l"/>
            <a:r>
              <a:rPr lang="en-US" altLang="zh-CN" sz="3600" b="1" dirty="0" smtClean="0">
                <a:sym typeface="+mn-ea"/>
              </a:rPr>
              <a:t>【</a:t>
            </a:r>
            <a:r>
              <a:rPr lang="zh-CN" altLang="en-US" sz="3600" b="1" dirty="0" smtClean="0">
                <a:sym typeface="+mn-ea"/>
              </a:rPr>
              <a:t>活动课</a:t>
            </a:r>
            <a:r>
              <a:rPr lang="en-US" altLang="zh-CN" sz="3600" b="1" dirty="0" smtClean="0">
                <a:sym typeface="+mn-ea"/>
              </a:rPr>
              <a:t>】</a:t>
            </a:r>
            <a:endParaRPr lang="en-US" altLang="zh-CN" sz="3600" b="1" dirty="0" smtClean="0">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650740" y="1277620"/>
            <a:ext cx="7324090" cy="5237480"/>
          </a:xfrm>
        </p:spPr>
        <p:txBody>
          <a:bodyPr>
            <a:normAutofit/>
          </a:bodyPr>
          <a:p>
            <a:pPr indent="0" fontAlgn="auto">
              <a:lnSpc>
                <a:spcPct val="150000"/>
              </a:lnSpc>
            </a:pPr>
            <a:r>
              <a:rPr lang="en-US" altLang="zh-CN"/>
              <a:t> </a:t>
            </a:r>
            <a:r>
              <a:rPr lang="zh-CN" altLang="en-US"/>
              <a:t>小组讨论内容：</a:t>
            </a:r>
            <a:endParaRPr lang="zh-CN" altLang="en-US"/>
          </a:p>
          <a:p>
            <a:pPr marL="0" indent="0" fontAlgn="auto">
              <a:lnSpc>
                <a:spcPct val="150000"/>
              </a:lnSpc>
              <a:buNone/>
            </a:pPr>
            <a:r>
              <a:rPr lang="zh-CN" altLang="en-US"/>
              <a:t>1.对你而言，爱的实质是什么？如果你谈过恋爱，想想它对你以前或现在的恋情有何影响？</a:t>
            </a:r>
            <a:endParaRPr lang="zh-CN" altLang="en-US"/>
          </a:p>
          <a:p>
            <a:pPr marL="0" indent="0" fontAlgn="auto">
              <a:lnSpc>
                <a:spcPct val="150000"/>
              </a:lnSpc>
              <a:buNone/>
            </a:pPr>
            <a:r>
              <a:rPr lang="en-US" altLang="zh-CN"/>
              <a:t>2.</a:t>
            </a:r>
            <a:r>
              <a:rPr lang="zh-CN" altLang="en-US"/>
              <a:t>你对恋爱对象的选择与你的爱情观相符合吗？</a:t>
            </a:r>
            <a:endParaRPr lang="zh-CN" altLang="en-US"/>
          </a:p>
          <a:p>
            <a:pPr marL="0" indent="0" fontAlgn="auto">
              <a:lnSpc>
                <a:spcPct val="150000"/>
              </a:lnSpc>
              <a:buNone/>
            </a:pPr>
            <a:r>
              <a:rPr lang="en-US" altLang="zh-CN"/>
              <a:t>3</a:t>
            </a:r>
            <a:r>
              <a:rPr lang="zh-CN" altLang="en-US"/>
              <a:t>.你在活动中有何感受？别人分享的观点给你什么启发？</a:t>
            </a:r>
            <a:endParaRPr lang="zh-CN" altLang="en-US"/>
          </a:p>
        </p:txBody>
      </p:sp>
      <p:sp>
        <p:nvSpPr>
          <p:cNvPr id="35" name="同心圆 34"/>
          <p:cNvSpPr/>
          <p:nvPr/>
        </p:nvSpPr>
        <p:spPr>
          <a:xfrm>
            <a:off x="59672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06561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52126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88773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20474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二、爱情成分</a:t>
            </a:r>
            <a:r>
              <a:rPr lang="zh-CN" altLang="en-US" dirty="0" smtClean="0"/>
              <a:t>理论</a:t>
            </a:r>
            <a:endParaRPr lang="zh-CN" altLang="en-US" dirty="0"/>
          </a:p>
        </p:txBody>
      </p:sp>
      <p:sp>
        <p:nvSpPr>
          <p:cNvPr id="3" name="内容占位符 2"/>
          <p:cNvSpPr>
            <a:spLocks noGrp="1"/>
          </p:cNvSpPr>
          <p:nvPr>
            <p:ph idx="1"/>
          </p:nvPr>
        </p:nvSpPr>
        <p:spPr/>
        <p:txBody>
          <a:bodyPr>
            <a:normAutofit fontScale="90000"/>
          </a:bodyPr>
          <a:lstStyle/>
          <a:p>
            <a:pPr>
              <a:lnSpc>
                <a:spcPct val="150000"/>
              </a:lnSpc>
            </a:pPr>
            <a:r>
              <a:rPr lang="zh-CN" altLang="en-US" dirty="0" smtClean="0"/>
              <a:t>美国耶鲁大学</a:t>
            </a:r>
            <a:r>
              <a:rPr lang="zh-CN" altLang="en-US" dirty="0"/>
              <a:t>的斯腾柏格教授提出了爱情成分理论</a:t>
            </a:r>
            <a:r>
              <a:rPr lang="zh-CN" altLang="en-US" dirty="0" smtClean="0"/>
              <a:t>，他</a:t>
            </a:r>
            <a:r>
              <a:rPr lang="zh-CN" altLang="en-US" dirty="0"/>
              <a:t>认为，所有的爱情体验都是由激情、亲密和承诺三大因素所构成的。</a:t>
            </a:r>
            <a:endParaRPr lang="zh-CN" altLang="en-US" dirty="0"/>
          </a:p>
          <a:p>
            <a:pPr lvl="1">
              <a:lnSpc>
                <a:spcPct val="150000"/>
              </a:lnSpc>
            </a:pPr>
            <a:r>
              <a:rPr lang="zh-CN" altLang="en-US" dirty="0"/>
              <a:t>亲密成分</a:t>
            </a:r>
            <a:r>
              <a:rPr lang="en-US" altLang="zh-CN" dirty="0"/>
              <a:t>( Intimacy) </a:t>
            </a:r>
            <a:r>
              <a:rPr lang="zh-CN" altLang="en-US" dirty="0"/>
              <a:t>：</a:t>
            </a:r>
            <a:r>
              <a:rPr lang="zh-CN" altLang="en-US" dirty="0"/>
              <a:t>指在爱情关系中能促进亲近、连属、结合等体验的情感</a:t>
            </a:r>
            <a:r>
              <a:rPr lang="zh-CN" altLang="en-US" dirty="0" smtClean="0"/>
              <a:t>。</a:t>
            </a:r>
            <a:endParaRPr lang="en-US" altLang="zh-CN" dirty="0" smtClean="0"/>
          </a:p>
          <a:p>
            <a:pPr lvl="1">
              <a:lnSpc>
                <a:spcPct val="150000"/>
              </a:lnSpc>
            </a:pPr>
            <a:r>
              <a:rPr lang="zh-CN" altLang="en-US" dirty="0"/>
              <a:t>激情成分</a:t>
            </a:r>
            <a:r>
              <a:rPr lang="en-US" altLang="zh-CN" dirty="0"/>
              <a:t>(Passion)</a:t>
            </a:r>
            <a:r>
              <a:rPr lang="zh-CN" dirty="0"/>
              <a:t>：</a:t>
            </a:r>
            <a:r>
              <a:rPr lang="zh-CN" altLang="en-US" dirty="0"/>
              <a:t>指在爱情关系中能引起激情体验的各种动机性的唤醒源以及其它形式的唤醒源</a:t>
            </a:r>
            <a:r>
              <a:rPr lang="zh-CN" altLang="en-US" dirty="0" smtClean="0"/>
              <a:t>。</a:t>
            </a:r>
            <a:endParaRPr lang="en-US" altLang="zh-CN" dirty="0" smtClean="0"/>
          </a:p>
          <a:p>
            <a:pPr lvl="1">
              <a:lnSpc>
                <a:spcPct val="150000"/>
              </a:lnSpc>
            </a:pPr>
            <a:r>
              <a:rPr lang="zh-CN" altLang="en-US" dirty="0"/>
              <a:t>决定</a:t>
            </a:r>
            <a:r>
              <a:rPr lang="en-US" altLang="zh-CN" dirty="0"/>
              <a:t>/</a:t>
            </a:r>
            <a:r>
              <a:rPr lang="zh-CN" altLang="en-US" dirty="0"/>
              <a:t>承诺成分</a:t>
            </a:r>
            <a:r>
              <a:rPr lang="en-US" altLang="zh-CN" dirty="0"/>
              <a:t>( Decision /commitment ) </a:t>
            </a:r>
            <a:r>
              <a:rPr lang="zh-CN" altLang="en-US" dirty="0"/>
              <a:t>：</a:t>
            </a:r>
            <a:endParaRPr lang="zh-CN" altLang="en-US" dirty="0"/>
          </a:p>
          <a:p>
            <a:pPr lvl="2">
              <a:lnSpc>
                <a:spcPct val="150000"/>
              </a:lnSpc>
            </a:pPr>
            <a:r>
              <a:rPr lang="zh-CN" altLang="en-US" dirty="0"/>
              <a:t>短期方面，它指一个人做出爱另外一个人的决定；</a:t>
            </a:r>
            <a:endParaRPr lang="zh-CN" altLang="en-US" dirty="0"/>
          </a:p>
          <a:p>
            <a:pPr lvl="2">
              <a:lnSpc>
                <a:spcPct val="150000"/>
              </a:lnSpc>
            </a:pPr>
            <a:r>
              <a:rPr lang="zh-CN" altLang="en-US" dirty="0"/>
              <a:t>长期方面，</a:t>
            </a:r>
            <a:r>
              <a:rPr lang="zh-CN" altLang="en-US" dirty="0"/>
              <a:t>它指那些为了维持爱情关系而作出的承诺或担保</a:t>
            </a:r>
            <a:r>
              <a:rPr lang="zh-CN" altLang="en-US" dirty="0" smtClean="0"/>
              <a:t>。</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a:t>三种要素的不同组合，可以得到七种不一样的爱情</a:t>
            </a:r>
            <a:r>
              <a:rPr lang="zh-CN" altLang="en-US" dirty="0" smtClean="0"/>
              <a:t>状态：</a:t>
            </a:r>
            <a:endParaRPr lang="zh-CN" altLang="en-US" dirty="0"/>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317258" y="2608450"/>
            <a:ext cx="6768752" cy="3596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688975"/>
            <a:ext cx="11090275" cy="1094105"/>
          </a:xfrm>
        </p:spPr>
        <p:txBody>
          <a:bodyPr/>
          <a:lstStyle/>
          <a:p>
            <a:r>
              <a:rPr lang="en-US" altLang="zh-CN" sz="4000" dirty="0"/>
              <a:t>【</a:t>
            </a:r>
            <a:r>
              <a:rPr lang="zh-CN" altLang="en-US" sz="4000" dirty="0"/>
              <a:t>心理加油站</a:t>
            </a:r>
            <a:r>
              <a:rPr lang="en-US" altLang="zh-CN" sz="4000" dirty="0"/>
              <a:t>】</a:t>
            </a:r>
            <a:r>
              <a:rPr sz="4000" dirty="0">
                <a:sym typeface="+mn-ea"/>
              </a:rPr>
              <a:t>影响爱情关系建立的三大因素</a:t>
            </a:r>
            <a:endParaRPr lang="zh-CN" altLang="en-US" sz="4000" dirty="0">
              <a:sym typeface="+mn-ea"/>
            </a:endParaRPr>
          </a:p>
        </p:txBody>
      </p:sp>
      <p:sp>
        <p:nvSpPr>
          <p:cNvPr id="3" name="内容占位符 2"/>
          <p:cNvSpPr>
            <a:spLocks noGrp="1"/>
          </p:cNvSpPr>
          <p:nvPr>
            <p:ph idx="1"/>
          </p:nvPr>
        </p:nvSpPr>
        <p:spPr>
          <a:xfrm>
            <a:off x="444500" y="1511935"/>
            <a:ext cx="12061190" cy="5003165"/>
          </a:xfrm>
        </p:spPr>
        <p:txBody>
          <a:bodyPr>
            <a:noAutofit/>
          </a:bodyPr>
          <a:lstStyle/>
          <a:p>
            <a:pPr marL="0" indent="0">
              <a:lnSpc>
                <a:spcPct val="150000"/>
              </a:lnSpc>
              <a:buNone/>
            </a:pPr>
            <a:r>
              <a:rPr sz="2400" dirty="0"/>
              <a:t>1.空间距离</a:t>
            </a:r>
            <a:endParaRPr sz="2400" dirty="0"/>
          </a:p>
          <a:p>
            <a:pPr marL="0" indent="0">
              <a:lnSpc>
                <a:spcPct val="150000"/>
              </a:lnSpc>
              <a:buNone/>
            </a:pPr>
            <a:r>
              <a:rPr sz="2000" dirty="0"/>
              <a:t>空间距离的接近会增加交往双方接触的机会和互动的频率，增加深入了解、建立亲密关系的概率。</a:t>
            </a:r>
            <a:endParaRPr sz="2000" dirty="0"/>
          </a:p>
          <a:p>
            <a:pPr marL="0" indent="0">
              <a:lnSpc>
                <a:spcPct val="150000"/>
              </a:lnSpc>
              <a:buNone/>
            </a:pPr>
            <a:r>
              <a:rPr sz="2400" dirty="0"/>
              <a:t>2.外表吸引力</a:t>
            </a:r>
            <a:endParaRPr sz="2400" dirty="0"/>
          </a:p>
          <a:p>
            <a:pPr marL="0" indent="0">
              <a:lnSpc>
                <a:spcPct val="150000"/>
              </a:lnSpc>
              <a:buNone/>
            </a:pPr>
            <a:r>
              <a:rPr sz="2000" dirty="0"/>
              <a:t>在爱情关系的建立中，美丽的外表能激发人的正向情感。外表有吸引力的人会被认为更可爱，更容易成为约会与爱慕的对象。</a:t>
            </a:r>
            <a:endParaRPr sz="2000" dirty="0"/>
          </a:p>
          <a:p>
            <a:pPr marL="0" indent="0">
              <a:lnSpc>
                <a:spcPct val="150000"/>
              </a:lnSpc>
              <a:buNone/>
            </a:pPr>
            <a:r>
              <a:rPr sz="2400" dirty="0"/>
              <a:t>3.态度相似性</a:t>
            </a:r>
            <a:endParaRPr sz="2400" dirty="0"/>
          </a:p>
          <a:p>
            <a:pPr>
              <a:lnSpc>
                <a:spcPct val="150000"/>
              </a:lnSpc>
            </a:pPr>
            <a:r>
              <a:rPr sz="2000" dirty="0"/>
              <a:t>当别人的态度与我们相同时，会对自己的观点有“证实”作用，进而增强我们的信心。反之，态度上的不一致或冲突会威胁我们的信念，启动自我防御机制，进而拉远彼此的心理距离</a:t>
            </a:r>
            <a:endParaRPr sz="2000" dirty="0"/>
          </a:p>
          <a:p>
            <a:pPr>
              <a:lnSpc>
                <a:spcPct val="150000"/>
              </a:lnSpc>
            </a:pPr>
            <a:r>
              <a:rPr sz="2000" dirty="0"/>
              <a:t>想要成就爱情，需要积极发掘两人之间的“相似性”或“共通性”，并使这些共通性得到对方的认可。</a:t>
            </a:r>
            <a:endParaRPr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三、爱情对</a:t>
            </a:r>
            <a:r>
              <a:rPr lang="zh-CN" altLang="en-US" dirty="0"/>
              <a:t>个人成长的</a:t>
            </a:r>
            <a:r>
              <a:rPr lang="zh-CN" altLang="en-US" dirty="0" smtClean="0"/>
              <a:t>意义</a:t>
            </a:r>
            <a:endParaRPr lang="zh-CN" altLang="en-US" dirty="0"/>
          </a:p>
        </p:txBody>
      </p:sp>
      <p:sp>
        <p:nvSpPr>
          <p:cNvPr id="3" name="内容占位符 2"/>
          <p:cNvSpPr>
            <a:spLocks noGrp="1"/>
          </p:cNvSpPr>
          <p:nvPr>
            <p:ph idx="1"/>
          </p:nvPr>
        </p:nvSpPr>
        <p:spPr/>
        <p:txBody>
          <a:bodyPr>
            <a:normAutofit fontScale="90000" lnSpcReduction="10000"/>
          </a:bodyPr>
          <a:lstStyle/>
          <a:p>
            <a:pPr marL="0" indent="0">
              <a:buNone/>
            </a:pPr>
            <a:r>
              <a:rPr lang="zh-CN" altLang="en-US" dirty="0"/>
              <a:t>（一）满足内在需求</a:t>
            </a:r>
            <a:endParaRPr lang="zh-CN" altLang="en-US" dirty="0"/>
          </a:p>
          <a:p>
            <a:pPr>
              <a:lnSpc>
                <a:spcPct val="150000"/>
              </a:lnSpc>
            </a:pPr>
            <a:r>
              <a:rPr lang="zh-CN" altLang="en-US" dirty="0"/>
              <a:t>根据人本主义心理学家马斯洛的需求层次理论，人的需求包括生理的需求、安全的需求、归属与爱的需求、尊重的需求和自我实现的需求。</a:t>
            </a:r>
            <a:endParaRPr lang="zh-CN" altLang="en-US" dirty="0"/>
          </a:p>
          <a:p>
            <a:pPr>
              <a:lnSpc>
                <a:spcPct val="150000"/>
              </a:lnSpc>
            </a:pPr>
            <a:r>
              <a:rPr lang="zh-CN" altLang="en-US" dirty="0"/>
              <a:t>这些需求是人类与生俱来的，它们构成了不同的等级或水平，并成为激励和指引个体行为的重要力量。</a:t>
            </a:r>
            <a:endParaRPr lang="zh-CN" altLang="en-US" dirty="0"/>
          </a:p>
          <a:p>
            <a:pPr>
              <a:lnSpc>
                <a:spcPct val="150000"/>
              </a:lnSpc>
            </a:pPr>
            <a:r>
              <a:rPr lang="zh-CN" altLang="en-US" dirty="0"/>
              <a:t>培养和发展高质量的爱情关系可以在不同层面上满足我们内在的基本需求，尤其是安全、归属、尊重、爱与被爱的需求，进而激发我们追求更进一步的自我实现。</a:t>
            </a:r>
            <a:endParaRPr lang="zh-CN" altLang="en-US" dirty="0"/>
          </a:p>
          <a:p>
            <a:pPr marL="0" indent="0">
              <a:buNone/>
            </a:pP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ym typeface="+mn-ea"/>
              </a:rPr>
              <a:t>（二）更好地认识和发展自己</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dirty="0">
                <a:sym typeface="+mn-ea"/>
              </a:rPr>
              <a:t>在与恋人的交往中，我们会更加完整清晰地呈现自己。</a:t>
            </a:r>
            <a:endParaRPr lang="zh-CN" altLang="en-US" dirty="0">
              <a:sym typeface="+mn-ea"/>
            </a:endParaRPr>
          </a:p>
          <a:p>
            <a:pPr>
              <a:lnSpc>
                <a:spcPct val="150000"/>
              </a:lnSpc>
            </a:pPr>
            <a:r>
              <a:rPr lang="zh-CN" altLang="en-US" dirty="0">
                <a:sym typeface="+mn-ea"/>
              </a:rPr>
              <a:t>我们会透过恋人的态度和反馈更加全面地看清自己、反思自己。</a:t>
            </a:r>
            <a:endParaRPr lang="zh-CN" altLang="en-US" dirty="0">
              <a:sym typeface="+mn-ea"/>
            </a:endParaRPr>
          </a:p>
          <a:p>
            <a:pPr>
              <a:lnSpc>
                <a:spcPct val="150000"/>
              </a:lnSpc>
            </a:pPr>
            <a:r>
              <a:rPr lang="zh-CN" altLang="en-US" dirty="0">
                <a:sym typeface="+mn-ea"/>
              </a:rPr>
              <a:t>恋人的期待和鼓励还可以激发我们改进的动力。</a:t>
            </a: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ym typeface="+mn-ea"/>
              </a:rPr>
              <a:t>（三）培养爱与被爱的能力</a:t>
            </a:r>
            <a:endParaRPr lang="zh-CN" altLang="en-US" dirty="0">
              <a:sym typeface="+mn-ea"/>
            </a:endParaRPr>
          </a:p>
        </p:txBody>
      </p:sp>
      <p:sp>
        <p:nvSpPr>
          <p:cNvPr id="3" name="内容占位符 2"/>
          <p:cNvSpPr>
            <a:spLocks noGrp="1"/>
          </p:cNvSpPr>
          <p:nvPr>
            <p:ph idx="1"/>
          </p:nvPr>
        </p:nvSpPr>
        <p:spPr>
          <a:xfrm>
            <a:off x="401955" y="1607820"/>
            <a:ext cx="11775440" cy="4907280"/>
          </a:xfrm>
        </p:spPr>
        <p:txBody>
          <a:bodyPr>
            <a:normAutofit lnSpcReduction="20000"/>
          </a:bodyPr>
          <a:p>
            <a:pPr>
              <a:lnSpc>
                <a:spcPct val="150000"/>
              </a:lnSpc>
            </a:pPr>
            <a:r>
              <a:rPr lang="zh-CN" altLang="en-US" dirty="0">
                <a:sym typeface="+mn-ea"/>
              </a:rPr>
              <a:t>爱情是一种超越了血缘关系，以心灵相通为主导的亲密关系。</a:t>
            </a:r>
            <a:endParaRPr lang="zh-CN" altLang="en-US" dirty="0">
              <a:sym typeface="+mn-ea"/>
            </a:endParaRPr>
          </a:p>
          <a:p>
            <a:pPr>
              <a:lnSpc>
                <a:spcPct val="150000"/>
              </a:lnSpc>
            </a:pPr>
            <a:r>
              <a:rPr lang="zh-CN" altLang="en-US" dirty="0">
                <a:sym typeface="+mn-ea"/>
              </a:rPr>
              <a:t>爱情关系能否稳固、发展、走向成熟，是个体自我成长的一个重要标志，也是个体良好心理素质的体现。</a:t>
            </a:r>
            <a:endParaRPr lang="zh-CN" altLang="en-US" dirty="0">
              <a:sym typeface="+mn-ea"/>
            </a:endParaRPr>
          </a:p>
          <a:p>
            <a:pPr lvl="1">
              <a:lnSpc>
                <a:spcPct val="150000"/>
              </a:lnSpc>
            </a:pPr>
            <a:r>
              <a:rPr lang="zh-CN" altLang="en-US" dirty="0">
                <a:sym typeface="+mn-ea"/>
              </a:rPr>
              <a:t>爱是一种需要培养的能力，包括对爱的感知、理解、接受和巩固的能力。一方面，爱别人的能力是指我们能够敏锐地察觉对方的心理感受，并愿意为对方的幸福付出行动的能力。</a:t>
            </a:r>
            <a:endParaRPr lang="zh-CN" altLang="en-US" dirty="0">
              <a:sym typeface="+mn-ea"/>
            </a:endParaRPr>
          </a:p>
          <a:p>
            <a:pPr lvl="1">
              <a:lnSpc>
                <a:spcPct val="150000"/>
              </a:lnSpc>
            </a:pPr>
            <a:r>
              <a:rPr lang="zh-CN" altLang="en-US" dirty="0">
                <a:sym typeface="+mn-ea"/>
              </a:rPr>
              <a:t>另一方面，被爱的能力是指我们对对方的付出和爱能够敏锐地感受到，同时能够向对方回应以感激、欣赏与认可的能力。</a:t>
            </a:r>
            <a:endParaRPr lang="zh-CN" altLang="en-US" dirty="0"/>
          </a:p>
          <a:p>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485159" y="3071918"/>
            <a:ext cx="7344816"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大学生恋爱能力的培养</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308100"/>
            <a:ext cx="11090275" cy="5207000"/>
          </a:xfrm>
        </p:spPr>
        <p:txBody>
          <a:bodyPr/>
          <a:p>
            <a:pPr marL="0" indent="0">
              <a:lnSpc>
                <a:spcPct val="150000"/>
              </a:lnSpc>
              <a:buNone/>
            </a:pPr>
            <a:r>
              <a:rPr lang="en-US" altLang="zh-CN"/>
              <a:t>“</a:t>
            </a:r>
            <a:r>
              <a:rPr lang="zh-CN" altLang="en-US"/>
              <a:t>真情，是不虚、不私、不妄之情。真情不虚就是要忠诚老实、诚恳待人，真情不私就是要砥砺品德、刚正无私，真情不妄就是要光明磊落、坦坦荡荡。唯有如此，亲情、友情、爱情、同志之情才能高尚恒久，才能有益于自己，有益于亲人、友人、所爱之人、同志之人，也才能铸就守望相助、天下同心的人间大爱。</a:t>
            </a:r>
            <a:r>
              <a:rPr lang="en-US" altLang="zh-CN"/>
              <a:t>”</a:t>
            </a:r>
            <a:endParaRPr lang="zh-CN" altLang="en-US"/>
          </a:p>
          <a:p>
            <a:pPr marL="0" indent="0" algn="r">
              <a:lnSpc>
                <a:spcPct val="150000"/>
              </a:lnSpc>
              <a:buNone/>
            </a:pPr>
            <a:r>
              <a:rPr lang="en-US" altLang="zh-CN"/>
              <a:t>——</a:t>
            </a:r>
            <a:r>
              <a:rPr lang="zh-CN" altLang="en-US"/>
              <a:t>习近平</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案例导入</a:t>
            </a:r>
            <a:r>
              <a:rPr lang="en-US" altLang="zh-CN" dirty="0" smtClean="0"/>
              <a:t>】</a:t>
            </a:r>
            <a:r>
              <a:rPr lang="zh-CN" altLang="en-US" dirty="0">
                <a:sym typeface="+mn-ea"/>
              </a:rPr>
              <a:t>小凡的苦恼</a:t>
            </a:r>
            <a:endParaRPr lang="zh-CN" altLang="en-US" dirty="0"/>
          </a:p>
        </p:txBody>
      </p:sp>
      <p:sp>
        <p:nvSpPr>
          <p:cNvPr id="3" name="内容占位符 2"/>
          <p:cNvSpPr>
            <a:spLocks noGrp="1"/>
          </p:cNvSpPr>
          <p:nvPr>
            <p:ph idx="1"/>
          </p:nvPr>
        </p:nvSpPr>
        <p:spPr/>
        <p:txBody>
          <a:bodyPr>
            <a:normAutofit lnSpcReduction="20000"/>
          </a:bodyPr>
          <a:lstStyle/>
          <a:p>
            <a:pPr marL="0" indent="0">
              <a:lnSpc>
                <a:spcPct val="150000"/>
              </a:lnSpc>
              <a:buNone/>
            </a:pPr>
            <a:r>
              <a:rPr lang="en-US" altLang="zh-CN" sz="2400" dirty="0"/>
              <a:t>       </a:t>
            </a:r>
            <a:r>
              <a:rPr lang="zh-CN" altLang="en-US" sz="2400" dirty="0"/>
              <a:t>小凡是某高校大二学生。新学期开学后两个月，小凡发现宿舍里6个男生已经有4个在谈恋爱了，还经常出去约会。“还好，宿舍里还有一个舍友没谈恋爱，可以和自己一起读书、吃饭。”小凡心想。但不久，那个舍友也不跟他一起吃饭了。小凡才知道，那个舍友也在追求女生了。有一次，小凡在宿舍里睡觉，隐约间听见其他舍友在一起聊恋爱的事。说着说着，大家就说到了小凡。舍友们都偷偷笑话他连恋爱都不会谈，一点男子气概都没有。于是，小凡也开始主动追求女孩子。可是，小凡努力了好几次都没有被接受。慢慢地，小凡变得自卑，越自卑就越被女孩子拒绝。之后，小凡的成绩下降了，人也变得沉默寡言，不愿与人交往，学习和生活都受到很大影响。 </a:t>
            </a:r>
            <a:endParaRPr lang="zh-CN" alt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r>
              <a:rPr lang="zh-CN" altLang="en-US" dirty="0"/>
              <a:t>小凡该如何从求爱的困境中走出来？</a:t>
            </a:r>
            <a:endParaRPr lang="zh-CN" altLang="en-US" dirty="0"/>
          </a:p>
          <a:p>
            <a:r>
              <a:rPr lang="zh-CN" altLang="en-US" dirty="0"/>
              <a:t>大学生该树立什么样的恋爱观？</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a:t>
            </a:r>
            <a:r>
              <a:rPr lang="zh-CN" altLang="en-US" dirty="0">
                <a:sym typeface="+mn-ea"/>
              </a:rPr>
              <a:t>选择合适的恋爱</a:t>
            </a:r>
            <a:r>
              <a:rPr lang="zh-CN" altLang="en-US" dirty="0" smtClean="0">
                <a:sym typeface="+mn-ea"/>
              </a:rPr>
              <a:t>对象</a:t>
            </a:r>
            <a:endParaRPr lang="zh-CN" altLang="en-US" dirty="0"/>
          </a:p>
        </p:txBody>
      </p:sp>
      <p:sp>
        <p:nvSpPr>
          <p:cNvPr id="3" name="内容占位符 2"/>
          <p:cNvSpPr>
            <a:spLocks noGrp="1"/>
          </p:cNvSpPr>
          <p:nvPr>
            <p:ph idx="1"/>
          </p:nvPr>
        </p:nvSpPr>
        <p:spPr>
          <a:xfrm>
            <a:off x="594995" y="1690370"/>
            <a:ext cx="11899900" cy="4064000"/>
          </a:xfrm>
        </p:spPr>
        <p:txBody>
          <a:bodyPr>
            <a:normAutofit fontScale="80000"/>
          </a:bodyPr>
          <a:lstStyle/>
          <a:p>
            <a:pPr>
              <a:lnSpc>
                <a:spcPct val="150000"/>
              </a:lnSpc>
            </a:pPr>
            <a:r>
              <a:rPr lang="zh-CN" altLang="en-US" dirty="0"/>
              <a:t>合适的恋爱对象，应该是能与自己风雨同路，共同面对生活苦与乐的人生伴侣。</a:t>
            </a:r>
            <a:endParaRPr lang="zh-CN" altLang="en-US" dirty="0"/>
          </a:p>
          <a:p>
            <a:pPr>
              <a:lnSpc>
                <a:spcPct val="150000"/>
              </a:lnSpc>
            </a:pPr>
            <a:r>
              <a:rPr lang="zh-CN" altLang="en-US" dirty="0"/>
              <a:t>志同道合型伴侣，是指恋爱双方有共同的人生态度、理想目标和道德情操，拥有良好的契合度，能携手一起为将来和谐甜蜜的生活而努力。</a:t>
            </a:r>
            <a:endParaRPr lang="zh-CN" altLang="en-US" dirty="0"/>
          </a:p>
          <a:p>
            <a:pPr>
              <a:lnSpc>
                <a:spcPct val="150000"/>
              </a:lnSpc>
            </a:pPr>
            <a:r>
              <a:rPr lang="zh-CN" altLang="en-US" dirty="0"/>
              <a:t>支持型伴侣是指双方关注心灵的契合，既相互关心又各自独立，彼此平等地支持和陪伴。支持型伴侣会接受你是谁，尊重你的兴趣爱好，包容你真实的性格，会为你投入情绪和情感，让你感受到安心、舒适、和被信任。</a:t>
            </a:r>
            <a:endParaRPr lang="zh-CN" altLang="en-US" dirty="0"/>
          </a:p>
          <a:p>
            <a:pPr>
              <a:lnSpc>
                <a:spcPct val="150000"/>
              </a:lnSpc>
            </a:pPr>
            <a:r>
              <a:rPr lang="zh-CN" altLang="en-US" dirty="0"/>
              <a:t>在选择恋爱对象时，人格、品行、性格、外貌、经济、政治、文化等因素也不容忽视。</a:t>
            </a:r>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a:t>
            </a:r>
            <a:r>
              <a:rPr lang="zh-CN" altLang="en-US" dirty="0"/>
              <a:t>心理加油站</a:t>
            </a:r>
            <a:r>
              <a:rPr lang="en-US" altLang="zh-CN" dirty="0" smtClean="0"/>
              <a:t>】</a:t>
            </a:r>
            <a:r>
              <a:rPr lang="zh-CN" altLang="en-US" dirty="0"/>
              <a:t>选择伴侣的十个要素</a:t>
            </a:r>
            <a:endParaRPr lang="zh-CN" altLang="en-US" dirty="0"/>
          </a:p>
        </p:txBody>
      </p:sp>
      <p:sp>
        <p:nvSpPr>
          <p:cNvPr id="3" name="内容占位符 2"/>
          <p:cNvSpPr>
            <a:spLocks noGrp="1"/>
          </p:cNvSpPr>
          <p:nvPr>
            <p:ph idx="1"/>
          </p:nvPr>
        </p:nvSpPr>
        <p:spPr/>
        <p:txBody>
          <a:bodyPr>
            <a:normAutofit fontScale="80000"/>
          </a:bodyPr>
          <a:lstStyle/>
          <a:p>
            <a:pPr marL="0" indent="0">
              <a:buNone/>
            </a:pPr>
            <a:r>
              <a:rPr lang="zh-CN" altLang="en-US" dirty="0"/>
              <a:t>第一，你们不带任何条件地喜欢与对方在一起，彼此都把对方当作最好的朋友。</a:t>
            </a:r>
            <a:endParaRPr lang="zh-CN" altLang="en-US" dirty="0"/>
          </a:p>
          <a:p>
            <a:pPr marL="0" indent="0">
              <a:buNone/>
            </a:pPr>
            <a:r>
              <a:rPr lang="zh-CN" altLang="en-US" dirty="0"/>
              <a:t>第二，你们不用担心对方会不会怀疑或轻视自己，可以很真诚、无阻碍地沟通任何事情。</a:t>
            </a:r>
            <a:endParaRPr lang="zh-CN" altLang="en-US" dirty="0"/>
          </a:p>
          <a:p>
            <a:pPr marL="0" indent="0">
              <a:buNone/>
            </a:pPr>
            <a:r>
              <a:rPr lang="zh-CN" altLang="en-US" dirty="0"/>
              <a:t>第三，你们有着共同的理念和价值观，并且对这些观念有着清楚的认识与追求。</a:t>
            </a:r>
            <a:endParaRPr lang="zh-CN" altLang="en-US" dirty="0"/>
          </a:p>
          <a:p>
            <a:pPr marL="0" indent="0">
              <a:buNone/>
            </a:pPr>
            <a:r>
              <a:rPr lang="zh-CN" altLang="en-US" dirty="0"/>
              <a:t>第四，你们双方都把婚姻看成是一辈子的事，且都坚定地愿意建立牢固的婚姻关系。</a:t>
            </a:r>
            <a:endParaRPr lang="zh-CN" altLang="en-US" dirty="0"/>
          </a:p>
          <a:p>
            <a:pPr marL="0" indent="0">
              <a:buNone/>
            </a:pPr>
            <a:r>
              <a:rPr lang="zh-CN" altLang="en-US" dirty="0"/>
              <a:t>第五，当你们发生冲突或争执时，你们会一起努力解决，而不是相互推诿或推脱责任。</a:t>
            </a:r>
            <a:endParaRPr lang="zh-CN" altLang="en-US" dirty="0"/>
          </a:p>
          <a:p>
            <a:pPr marL="0" indent="0">
              <a:buNone/>
            </a:pPr>
            <a:r>
              <a:rPr lang="zh-CN" altLang="en-US" dirty="0"/>
              <a:t>第六，你们在一起相处时欢乐有趣，可以幽默地对待生活中的很多事情。</a:t>
            </a:r>
            <a:endParaRPr lang="zh-CN" altLang="en-US" dirty="0"/>
          </a:p>
          <a:p>
            <a:pPr marL="0" indent="0">
              <a:buNone/>
            </a:pPr>
            <a:r>
              <a:rPr lang="zh-CN" altLang="en-US" dirty="0"/>
              <a:t>第七，你们了解彼此的优点和缺点，且确信对方能接纳自己的优点和缺点。</a:t>
            </a:r>
            <a:endParaRPr lang="zh-CN" altLang="en-US" dirty="0"/>
          </a:p>
          <a:p>
            <a:pPr marL="0" indent="0">
              <a:buNone/>
            </a:pPr>
            <a:r>
              <a:rPr lang="zh-CN" altLang="en-US" dirty="0"/>
              <a:t>第八，当你需要的时候，你总能从对方那里获得支持和肯定。</a:t>
            </a:r>
            <a:endParaRPr lang="zh-CN" altLang="en-US" dirty="0"/>
          </a:p>
          <a:p>
            <a:pPr marL="0" indent="0">
              <a:buNone/>
            </a:pPr>
            <a:r>
              <a:rPr lang="zh-CN" altLang="en-US" dirty="0"/>
              <a:t>第九，除了浪漫的感情，大部分时候，你们的相处是非常满足而且自在的。</a:t>
            </a:r>
            <a:endParaRPr lang="zh-CN" altLang="en-US" dirty="0"/>
          </a:p>
          <a:p>
            <a:pPr marL="0" indent="0">
              <a:buNone/>
            </a:pPr>
            <a:r>
              <a:rPr lang="zh-CN" altLang="en-US" dirty="0"/>
              <a:t>第十，你们对待交往的态度是理性和成熟的，并且认为彼此间非常搭配。</a:t>
            </a: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【测一测】恋爱态度自评量表</a:t>
            </a:r>
            <a:endParaRPr lang="zh-CN" altLang="en-US"/>
          </a:p>
        </p:txBody>
      </p:sp>
      <p:sp>
        <p:nvSpPr>
          <p:cNvPr id="3" name="内容占位符 2"/>
          <p:cNvSpPr>
            <a:spLocks noGrp="1"/>
          </p:cNvSpPr>
          <p:nvPr>
            <p:ph idx="1"/>
          </p:nvPr>
        </p:nvSpPr>
        <p:spPr/>
        <p:txBody>
          <a:bodyPr/>
          <a:p>
            <a:pPr>
              <a:lnSpc>
                <a:spcPct val="150000"/>
              </a:lnSpc>
            </a:pPr>
            <a:r>
              <a:rPr lang="zh-CN" altLang="en-US"/>
              <a:t> 仔细阅读以下题目，在你认为最能体现自己想法的数字选项上画圈。1表示“完全同意”，2表示“有点同意”，3表示“不确定”，4表示“有点不同意”，5表示“完全不同意”。</a:t>
            </a: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【计分和结果解析】</a:t>
            </a:r>
            <a:endParaRPr lang="zh-CN" altLang="en-US">
              <a:sym typeface="+mn-ea"/>
            </a:endParaRPr>
          </a:p>
        </p:txBody>
      </p:sp>
      <p:sp>
        <p:nvSpPr>
          <p:cNvPr id="3" name="内容占位符 2"/>
          <p:cNvSpPr>
            <a:spLocks noGrp="1"/>
          </p:cNvSpPr>
          <p:nvPr>
            <p:ph idx="1"/>
          </p:nvPr>
        </p:nvSpPr>
        <p:spPr/>
        <p:txBody>
          <a:bodyPr/>
          <a:p>
            <a:pPr>
              <a:lnSpc>
                <a:spcPct val="150000"/>
              </a:lnSpc>
            </a:pPr>
            <a:r>
              <a:rPr lang="zh-CN" altLang="en-US"/>
              <a:t>把30道题目的得分相加算出总分。得分越低（30分是最低分）说明你越倾向于是一个浪漫主义者；得分越高（最高分为150分）说明你越倾向于是一个现实主义者。如果得分在90分左右，那么你在浪漫与现实的爱情观中处于一个中等位置。当然，你可能期待自己的男（女）朋友跟自己相比更浪漫或者更现实一些。</a:t>
            </a: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二、摆正爱情与学业的</a:t>
            </a:r>
            <a:r>
              <a:rPr lang="zh-CN" altLang="en-US" dirty="0" smtClean="0"/>
              <a:t>关系</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dirty="0" smtClean="0"/>
              <a:t>恋爱</a:t>
            </a:r>
            <a:r>
              <a:rPr lang="zh-CN" altLang="en-US" dirty="0"/>
              <a:t>是人生的一件大事，但它不是人生的全部</a:t>
            </a:r>
            <a:r>
              <a:rPr lang="zh-CN" altLang="en-US" dirty="0" smtClean="0"/>
              <a:t>。</a:t>
            </a:r>
            <a:endParaRPr lang="en-US" altLang="zh-CN" dirty="0" smtClean="0"/>
          </a:p>
          <a:p>
            <a:pPr>
              <a:lnSpc>
                <a:spcPct val="150000"/>
              </a:lnSpc>
            </a:pPr>
            <a:r>
              <a:rPr lang="zh-CN" altLang="en-US" dirty="0" smtClean="0"/>
              <a:t>大学生</a:t>
            </a:r>
            <a:r>
              <a:rPr lang="zh-CN" altLang="en-US" dirty="0"/>
              <a:t>应该摆正爱情与学业的关系，以学习为</a:t>
            </a:r>
            <a:r>
              <a:rPr lang="zh-CN" altLang="en-US" dirty="0" smtClean="0"/>
              <a:t>主业。</a:t>
            </a:r>
            <a:endParaRPr lang="en-US" altLang="zh-CN" dirty="0" smtClean="0"/>
          </a:p>
          <a:p>
            <a:pPr>
              <a:lnSpc>
                <a:spcPct val="150000"/>
              </a:lnSpc>
            </a:pPr>
            <a:r>
              <a:rPr lang="zh-CN" altLang="en-US" dirty="0" smtClean="0"/>
              <a:t>真正</a:t>
            </a:r>
            <a:r>
              <a:rPr lang="zh-CN" altLang="en-US" dirty="0"/>
              <a:t>美好的爱情，应该是促进双方不断进步和成长的</a:t>
            </a:r>
            <a:r>
              <a:rPr lang="zh-CN" altLang="en-US" dirty="0" smtClean="0"/>
              <a:t>。</a:t>
            </a:r>
            <a:endParaRPr lang="zh-CN" alt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三、把握两性心理差异</a:t>
            </a:r>
            <a:endParaRPr lang="zh-CN" altLang="en-US" dirty="0"/>
          </a:p>
        </p:txBody>
      </p:sp>
      <p:sp>
        <p:nvSpPr>
          <p:cNvPr id="3" name="内容占位符 2"/>
          <p:cNvSpPr>
            <a:spLocks noGrp="1"/>
          </p:cNvSpPr>
          <p:nvPr>
            <p:ph idx="1"/>
          </p:nvPr>
        </p:nvSpPr>
        <p:spPr>
          <a:xfrm>
            <a:off x="547370" y="1482090"/>
            <a:ext cx="12067540" cy="5023485"/>
          </a:xfrm>
        </p:spPr>
        <p:txBody>
          <a:bodyPr>
            <a:normAutofit/>
          </a:bodyPr>
          <a:lstStyle/>
          <a:p>
            <a:pPr>
              <a:lnSpc>
                <a:spcPct val="150000"/>
              </a:lnSpc>
            </a:pPr>
            <a:r>
              <a:rPr lang="zh-CN" altLang="en-US" dirty="0"/>
              <a:t>在先天遗传因素和后天环境、教育因素等相互作用下，男女两性在认知、情绪、处事风格等方面存在明显的差异。</a:t>
            </a:r>
            <a:endParaRPr lang="zh-CN" altLang="en-US" dirty="0"/>
          </a:p>
          <a:p>
            <a:pPr lvl="1">
              <a:lnSpc>
                <a:spcPct val="150000"/>
              </a:lnSpc>
              <a:buFont typeface="Wingdings" panose="05000000000000000000" charset="0"/>
              <a:buChar char="Ø"/>
            </a:pPr>
            <a:r>
              <a:rPr lang="zh-CN" altLang="en-US" dirty="0"/>
              <a:t>在认知方面，男性空间导航和旋转物体的能力较强，更擅长方向感较强的活动，而女性在记忆和语言处理方面的能力更强，更适合文秘、公关以及教育类工作。</a:t>
            </a:r>
            <a:endParaRPr lang="zh-CN" altLang="en-US" dirty="0"/>
          </a:p>
          <a:p>
            <a:pPr lvl="1">
              <a:lnSpc>
                <a:spcPct val="150000"/>
              </a:lnSpc>
              <a:buFont typeface="Wingdings" panose="05000000000000000000" charset="0"/>
              <a:buChar char="Ø"/>
            </a:pPr>
            <a:r>
              <a:rPr lang="zh-CN" altLang="en-US" dirty="0"/>
              <a:t>在情绪表达和处理方面，女性更善于关注他人的情绪，捕捉他人的需要和情感状态，在情绪的宣泄方面也强于男性；男性则更倾向于采用行动来表达情感，较多隐藏和抑制情绪的表达；另外，受体内荷尔蒙水平和生理周期的影响，女性更容易出现情绪波动和身体疼痛等现象。</a:t>
            </a:r>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三、把握两性心理差异</a:t>
            </a:r>
            <a:endParaRPr lang="zh-CN" altLang="en-US" dirty="0"/>
          </a:p>
        </p:txBody>
      </p:sp>
      <p:sp>
        <p:nvSpPr>
          <p:cNvPr id="3" name="内容占位符 2"/>
          <p:cNvSpPr>
            <a:spLocks noGrp="1"/>
          </p:cNvSpPr>
          <p:nvPr>
            <p:ph idx="1"/>
          </p:nvPr>
        </p:nvSpPr>
        <p:spPr>
          <a:xfrm>
            <a:off x="547370" y="1482090"/>
            <a:ext cx="11753850" cy="5023485"/>
          </a:xfrm>
        </p:spPr>
        <p:txBody>
          <a:bodyPr>
            <a:normAutofit/>
          </a:bodyPr>
          <a:lstStyle/>
          <a:p>
            <a:pPr lvl="1">
              <a:lnSpc>
                <a:spcPct val="150000"/>
              </a:lnSpc>
              <a:buFont typeface="Wingdings" panose="05000000000000000000" charset="0"/>
              <a:buChar char="Ø"/>
            </a:pPr>
            <a:r>
              <a:rPr lang="zh-CN" altLang="en-US" dirty="0"/>
              <a:t>在性心理方面，男性的性需求表现较为外显和热烈，女性则比较含蓄和深沉；男性的性冲动容易被性视觉刺激唤起，而女性则容易在听觉、触觉刺激下引起兴奋。</a:t>
            </a:r>
            <a:endParaRPr lang="zh-CN" altLang="en-US" dirty="0"/>
          </a:p>
          <a:p>
            <a:pPr lvl="1">
              <a:lnSpc>
                <a:spcPct val="150000"/>
              </a:lnSpc>
              <a:buFont typeface="Wingdings" panose="05000000000000000000" charset="0"/>
              <a:buChar char="Ø"/>
            </a:pPr>
            <a:r>
              <a:rPr lang="zh-CN" altLang="en-US" dirty="0"/>
              <a:t>解决问题方面，男性更注重目标导向，倾向于通过逻辑分析来解决问题，女性则更倾向于综合考虑不同因素、倾听他人意见，并采用合作和妥协的方式解决问题。</a:t>
            </a:r>
            <a:endParaRPr lang="zh-CN" altLang="en-US" dirty="0"/>
          </a:p>
          <a:p>
            <a:pPr>
              <a:lnSpc>
                <a:spcPct val="150000"/>
              </a:lnSpc>
            </a:pPr>
            <a:r>
              <a:rPr lang="zh-CN" altLang="en-US" dirty="0"/>
              <a:t>了解和注意两性心理差异有助于我们在爱情关系中更好地理解和包容彼此，避免误解，促进双向沟通。</a:t>
            </a:r>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【活动课】青春漂流瓶</a:t>
            </a:r>
            <a:endParaRPr lang="zh-CN" altLang="en-US"/>
          </a:p>
        </p:txBody>
      </p:sp>
      <p:sp>
        <p:nvSpPr>
          <p:cNvPr id="3" name="内容占位符 2"/>
          <p:cNvSpPr>
            <a:spLocks noGrp="1"/>
          </p:cNvSpPr>
          <p:nvPr>
            <p:ph idx="1"/>
          </p:nvPr>
        </p:nvSpPr>
        <p:spPr/>
        <p:txBody>
          <a:bodyPr>
            <a:normAutofit fontScale="80000"/>
          </a:bodyPr>
          <a:p>
            <a:r>
              <a:rPr lang="zh-CN" altLang="en-US"/>
              <a:t>[活动目的] 促进对异性的认识和了解。</a:t>
            </a:r>
            <a:endParaRPr lang="zh-CN" altLang="en-US"/>
          </a:p>
          <a:p>
            <a:r>
              <a:rPr lang="zh-CN" altLang="en-US"/>
              <a:t>[活动准备] 提前准备2个瓶子，在瓶身上分别贴上“男生”、“女生”的标签。</a:t>
            </a:r>
            <a:endParaRPr lang="zh-CN" altLang="en-US"/>
          </a:p>
          <a:p>
            <a:r>
              <a:rPr lang="zh-CN" altLang="en-US"/>
              <a:t>[活动步骤]</a:t>
            </a:r>
            <a:endParaRPr lang="zh-CN" altLang="en-US"/>
          </a:p>
          <a:p>
            <a:pPr marL="0" indent="0">
              <a:buNone/>
            </a:pPr>
            <a:r>
              <a:rPr lang="zh-CN" altLang="en-US"/>
              <a:t>（1）学生在纸条上写下想问异性的一个问题或疑惑，如“你周末一般都喜欢做什么？” “如果你可以改变一件事情，你会选择改变什么？为什么？”“什么事情会让你感到很快乐？”等等。</a:t>
            </a:r>
            <a:endParaRPr lang="zh-CN" altLang="en-US"/>
          </a:p>
          <a:p>
            <a:pPr marL="0" indent="0">
              <a:buNone/>
            </a:pPr>
            <a:r>
              <a:rPr lang="zh-CN" altLang="en-US"/>
              <a:t>（2）写完后把纸条对折并放入写有“男生”或“女生”的那个漂流瓶中。</a:t>
            </a:r>
            <a:endParaRPr lang="zh-CN" altLang="en-US"/>
          </a:p>
          <a:p>
            <a:pPr marL="0" indent="0">
              <a:buNone/>
            </a:pPr>
            <a:r>
              <a:rPr lang="zh-CN" altLang="en-US"/>
              <a:t>（3）男生分别从写有“男生”的漂流瓶中随机抽1张纸条，并在纸条上的问题下面写上自己的回答，女生也是如此。</a:t>
            </a:r>
            <a:endParaRPr lang="zh-CN" altLang="en-US"/>
          </a:p>
          <a:p>
            <a:pPr marL="0" indent="0">
              <a:buNone/>
            </a:pPr>
            <a:r>
              <a:rPr lang="zh-CN" altLang="en-US"/>
              <a:t>（4）老师统一收回纸条，并选择几个有代表性的话题进行分享。</a:t>
            </a:r>
            <a:endParaRPr lang="zh-CN" altLang="en-US"/>
          </a:p>
          <a:p>
            <a:pPr marL="0" indent="0">
              <a:buNone/>
            </a:pPr>
            <a:r>
              <a:rPr lang="zh-CN" altLang="en-US"/>
              <a:t>（5）总结与分享：你从这个活动中学到了什么？两性之间有何异同? </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心语心言</a:t>
            </a:r>
            <a:r>
              <a:rPr lang="en-US" altLang="zh-CN" dirty="0" smtClean="0"/>
              <a:t>】</a:t>
            </a:r>
            <a:endParaRPr lang="zh-CN" altLang="en-US" dirty="0"/>
          </a:p>
        </p:txBody>
      </p:sp>
      <p:sp>
        <p:nvSpPr>
          <p:cNvPr id="3" name="内容占位符 2"/>
          <p:cNvSpPr>
            <a:spLocks noGrp="1"/>
          </p:cNvSpPr>
          <p:nvPr>
            <p:ph idx="1"/>
          </p:nvPr>
        </p:nvSpPr>
        <p:spPr>
          <a:xfrm>
            <a:off x="3549055" y="1743112"/>
            <a:ext cx="8641482" cy="4236306"/>
          </a:xfrm>
        </p:spPr>
        <p:txBody>
          <a:bodyPr>
            <a:normAutofit fontScale="70000"/>
          </a:bodyPr>
          <a:lstStyle/>
          <a:p>
            <a:pPr>
              <a:lnSpc>
                <a:spcPct val="120000"/>
              </a:lnSpc>
            </a:pPr>
            <a:r>
              <a:rPr lang="zh-CN" altLang="en-US" dirty="0">
                <a:sym typeface="+mn-ea"/>
              </a:rPr>
              <a:t>两情若是久长时，又岂在朝朝暮暮。</a:t>
            </a:r>
            <a:endParaRPr lang="zh-CN" altLang="en-US" dirty="0"/>
          </a:p>
          <a:p>
            <a:pPr marL="0" indent="0" algn="r">
              <a:lnSpc>
                <a:spcPct val="120000"/>
              </a:lnSpc>
              <a:buNone/>
            </a:pPr>
            <a:r>
              <a:rPr lang="zh-CN" altLang="en-US" dirty="0">
                <a:sym typeface="+mn-ea"/>
              </a:rPr>
              <a:t>——〔宋〕秦观</a:t>
            </a:r>
            <a:endParaRPr lang="zh-CN" altLang="en-US" dirty="0"/>
          </a:p>
          <a:p>
            <a:pPr>
              <a:lnSpc>
                <a:spcPct val="120000"/>
              </a:lnSpc>
            </a:pPr>
            <a:r>
              <a:rPr lang="zh-CN" altLang="en-US" dirty="0">
                <a:sym typeface="+mn-ea"/>
              </a:rPr>
              <a:t>爱情首先意味着对你的爱侣的命运、前途承担责任。</a:t>
            </a:r>
            <a:endParaRPr lang="zh-CN" altLang="en-US" dirty="0"/>
          </a:p>
          <a:p>
            <a:pPr marL="0" indent="0" algn="r">
              <a:lnSpc>
                <a:spcPct val="120000"/>
              </a:lnSpc>
              <a:buNone/>
            </a:pPr>
            <a:r>
              <a:rPr lang="zh-CN" altLang="en-US" dirty="0">
                <a:sym typeface="+mn-ea"/>
              </a:rPr>
              <a:t>——〔俄〕苏霍姆林斯基</a:t>
            </a:r>
            <a:endParaRPr lang="zh-CN" altLang="en-US" dirty="0"/>
          </a:p>
          <a:p>
            <a:pPr>
              <a:lnSpc>
                <a:spcPct val="120000"/>
              </a:lnSpc>
            </a:pPr>
            <a:r>
              <a:rPr lang="zh-CN" altLang="en-US" dirty="0"/>
              <a:t>我们这一辈子要做的事情确实很多，但最重要的事应该是了解和掌握爱这门艺术，因为只有这条路径才能使我们感到生命的意义，感到自我的存在，感到周围人的存在，并体验到克服困境的艰辛和欢乐</a:t>
            </a:r>
            <a:r>
              <a:rPr lang="zh-CN" altLang="en-US" dirty="0" smtClean="0"/>
              <a:t>。</a:t>
            </a:r>
            <a:endParaRPr lang="en-US" altLang="zh-CN" dirty="0" smtClean="0"/>
          </a:p>
          <a:p>
            <a:pPr marL="0" indent="0" algn="r">
              <a:lnSpc>
                <a:spcPct val="120000"/>
              </a:lnSpc>
              <a:buNone/>
            </a:pPr>
            <a:r>
              <a:rPr lang="en-US" altLang="zh-CN" dirty="0" smtClean="0"/>
              <a:t>——〔</a:t>
            </a:r>
            <a:r>
              <a:rPr lang="zh-CN" altLang="en-US" dirty="0"/>
              <a:t>美</a:t>
            </a:r>
            <a:r>
              <a:rPr lang="en-US" altLang="zh-CN" dirty="0"/>
              <a:t>〕</a:t>
            </a:r>
            <a:r>
              <a:rPr lang="zh-CN" altLang="en-US" dirty="0"/>
              <a:t>艾里希</a:t>
            </a:r>
            <a:r>
              <a:rPr lang="en-US" altLang="zh-CN" dirty="0"/>
              <a:t>•</a:t>
            </a:r>
            <a:r>
              <a:rPr lang="zh-CN" altLang="en-US" dirty="0"/>
              <a:t>弗洛姆</a:t>
            </a:r>
            <a:endParaRPr lang="zh-CN" altLang="en-US" dirty="0"/>
          </a:p>
          <a:p>
            <a:pPr>
              <a:lnSpc>
                <a:spcPct val="120000"/>
              </a:lnSpc>
            </a:pP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四、培养健康的恋爱</a:t>
            </a:r>
            <a:r>
              <a:rPr lang="zh-CN" altLang="en-US" dirty="0" smtClean="0"/>
              <a:t>行为</a:t>
            </a:r>
            <a:endParaRPr lang="zh-CN" altLang="en-US" dirty="0"/>
          </a:p>
        </p:txBody>
      </p:sp>
      <p:sp>
        <p:nvSpPr>
          <p:cNvPr id="3" name="内容占位符 2"/>
          <p:cNvSpPr>
            <a:spLocks noGrp="1"/>
          </p:cNvSpPr>
          <p:nvPr>
            <p:ph idx="1"/>
          </p:nvPr>
        </p:nvSpPr>
        <p:spPr>
          <a:xfrm>
            <a:off x="715010" y="1741170"/>
            <a:ext cx="11668760" cy="4773930"/>
          </a:xfrm>
        </p:spPr>
        <p:txBody>
          <a:bodyPr>
            <a:normAutofit lnSpcReduction="10000"/>
          </a:bodyPr>
          <a:lstStyle/>
          <a:p>
            <a:pPr>
              <a:lnSpc>
                <a:spcPct val="150000"/>
              </a:lnSpc>
            </a:pPr>
            <a:r>
              <a:rPr lang="zh-CN" altLang="en-US" dirty="0"/>
              <a:t>健康的恋爱行为需要掌握恋爱的礼仪，同时掌控好恋爱的节奏。</a:t>
            </a:r>
            <a:endParaRPr lang="zh-CN" altLang="en-US" dirty="0"/>
          </a:p>
          <a:p>
            <a:pPr>
              <a:lnSpc>
                <a:spcPct val="150000"/>
              </a:lnSpc>
            </a:pPr>
            <a:r>
              <a:rPr lang="zh-CN" altLang="en-US" sz="2400" dirty="0"/>
              <a:t>恋爱的礼仪就包括谈吐文雅、用语礼貌和行为的得体。例如，表达爱情时要注意选择合适的环境和场合，与异性沟通时要使用恰当的语言和保持行为上的彬彬有礼，亲密接触时要有边界意识，充分尊重对方的边界和底线。</a:t>
            </a:r>
            <a:endParaRPr lang="zh-CN" altLang="en-US" sz="2400" dirty="0"/>
          </a:p>
          <a:p>
            <a:pPr>
              <a:lnSpc>
                <a:spcPct val="150000"/>
              </a:lnSpc>
            </a:pPr>
            <a:r>
              <a:rPr lang="zh-CN" altLang="en-US" sz="2400" dirty="0"/>
              <a:t>在恋爱的节奏方面，切忌让爱情关系进展太快，让冲动和好奇把自己对爱情的理智埋没。同时，在恋爱过程中给对方留存适当的时间和空间，别让爱情关系成为一种无形的捆绑。</a:t>
            </a:r>
            <a:endParaRPr lang="zh-CN" altLang="en-US" sz="2400" dirty="0"/>
          </a:p>
          <a:p>
            <a:endParaRPr lang="zh-CN" altLang="en-US"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84555" y="749300"/>
            <a:ext cx="11090275" cy="1033780"/>
          </a:xfrm>
        </p:spPr>
        <p:txBody>
          <a:bodyPr>
            <a:normAutofit fontScale="90000"/>
          </a:bodyPr>
          <a:p>
            <a:pPr>
              <a:lnSpc>
                <a:spcPct val="150000"/>
              </a:lnSpc>
            </a:pPr>
            <a:r>
              <a:rPr lang="zh-CN" altLang="en-US"/>
              <a:t>【心理加油站】当我真的有爱时</a:t>
            </a:r>
            <a:br>
              <a:rPr lang="zh-CN" altLang="en-US"/>
            </a:br>
            <a:r>
              <a:rPr lang="zh-CN" altLang="en-US" sz="3200"/>
              <a:t>作者：维吉尼亚·萨提亚</a:t>
            </a:r>
            <a:endParaRPr lang="zh-CN" altLang="en-US" sz="3200"/>
          </a:p>
        </p:txBody>
      </p:sp>
      <p:sp>
        <p:nvSpPr>
          <p:cNvPr id="3" name="内容占位符 2"/>
          <p:cNvSpPr>
            <a:spLocks noGrp="1"/>
          </p:cNvSpPr>
          <p:nvPr>
            <p:ph idx="1"/>
          </p:nvPr>
        </p:nvSpPr>
        <p:spPr>
          <a:xfrm>
            <a:off x="2901315" y="2569210"/>
            <a:ext cx="5151755" cy="4196080"/>
          </a:xfrm>
        </p:spPr>
        <p:txBody>
          <a:bodyPr>
            <a:normAutofit/>
          </a:bodyPr>
          <a:p>
            <a:r>
              <a:rPr lang="zh-CN" altLang="en-US"/>
              <a:t>当我真的有爱时，</a:t>
            </a:r>
            <a:endParaRPr lang="zh-CN" altLang="en-US"/>
          </a:p>
          <a:p>
            <a:r>
              <a:rPr lang="zh-CN" altLang="en-US"/>
              <a:t>我会在你说话时凝视着你，</a:t>
            </a:r>
            <a:endParaRPr lang="zh-CN" altLang="en-US"/>
          </a:p>
          <a:p>
            <a:r>
              <a:rPr lang="zh-CN" altLang="en-US"/>
              <a:t>我试图理解你在说什么，</a:t>
            </a:r>
            <a:endParaRPr lang="zh-CN" altLang="en-US"/>
          </a:p>
          <a:p>
            <a:r>
              <a:rPr lang="zh-CN" altLang="en-US"/>
              <a:t>而不是在准备怎样回答，</a:t>
            </a:r>
            <a:endParaRPr lang="zh-CN" altLang="en-US"/>
          </a:p>
          <a:p>
            <a:r>
              <a:rPr lang="zh-CN" altLang="en-US"/>
              <a:t>我接纳你的感受，</a:t>
            </a:r>
            <a:endParaRPr lang="zh-CN" altLang="en-US"/>
          </a:p>
          <a:p>
            <a:r>
              <a:rPr lang="zh-CN" altLang="en-US"/>
              <a:t>听到你的想法，</a:t>
            </a:r>
            <a:endParaRPr lang="zh-CN" altLang="en-US"/>
          </a:p>
          <a:p>
            <a:r>
              <a:rPr lang="zh-CN" altLang="en-US"/>
              <a:t>看见你的灵魂；</a:t>
            </a:r>
            <a:endParaRPr lang="zh-CN" altLang="en-US"/>
          </a:p>
          <a:p>
            <a:endParaRPr lang="zh-CN" altLang="en-US"/>
          </a:p>
          <a:p>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fontScale="90000" lnSpcReduction="20000"/>
          </a:bodyPr>
          <a:p>
            <a:r>
              <a:rPr lang="zh-CN" altLang="en-US">
                <a:sym typeface="+mn-ea"/>
              </a:rPr>
              <a:t>当我真的有爱时，</a:t>
            </a:r>
            <a:endParaRPr lang="zh-CN" altLang="en-US"/>
          </a:p>
          <a:p>
            <a:r>
              <a:rPr lang="zh-CN" altLang="en-US">
                <a:sym typeface="+mn-ea"/>
              </a:rPr>
              <a:t>我允许你深深地触动我，</a:t>
            </a:r>
            <a:endParaRPr lang="zh-CN" altLang="en-US"/>
          </a:p>
          <a:p>
            <a:r>
              <a:rPr lang="zh-CN" altLang="en-US">
                <a:sym typeface="+mn-ea"/>
              </a:rPr>
              <a:t>即使我可能会因此而受伤，</a:t>
            </a:r>
            <a:endParaRPr lang="zh-CN" altLang="en-US"/>
          </a:p>
          <a:p>
            <a:r>
              <a:rPr lang="zh-CN" altLang="en-US">
                <a:sym typeface="+mn-ea"/>
              </a:rPr>
              <a:t>我告诉你我的梦想、我的希望、我的受伤，</a:t>
            </a:r>
            <a:endParaRPr lang="zh-CN" altLang="en-US"/>
          </a:p>
          <a:p>
            <a:r>
              <a:rPr lang="zh-CN" altLang="en-US">
                <a:sym typeface="+mn-ea"/>
              </a:rPr>
              <a:t>以及什么能带给我喜悦，</a:t>
            </a:r>
            <a:endParaRPr lang="zh-CN" altLang="en-US"/>
          </a:p>
          <a:p>
            <a:endParaRPr lang="zh-CN" altLang="en-US"/>
          </a:p>
          <a:p>
            <a:r>
              <a:rPr lang="zh-CN" altLang="en-US">
                <a:sym typeface="+mn-ea"/>
              </a:rPr>
              <a:t>当我真的有爱时，</a:t>
            </a:r>
            <a:endParaRPr lang="zh-CN" altLang="en-US"/>
          </a:p>
          <a:p>
            <a:r>
              <a:rPr lang="zh-CN" altLang="en-US">
                <a:sym typeface="+mn-ea"/>
              </a:rPr>
              <a:t>我跟你一起放声大笑，</a:t>
            </a:r>
            <a:endParaRPr lang="zh-CN" altLang="en-US"/>
          </a:p>
          <a:p>
            <a:r>
              <a:rPr lang="zh-CN" altLang="en-US">
                <a:sym typeface="+mn-ea"/>
              </a:rPr>
              <a:t>但有时我也会幽默地嘲弄你一番，</a:t>
            </a:r>
            <a:endParaRPr lang="zh-CN" altLang="en-US"/>
          </a:p>
          <a:p>
            <a:r>
              <a:rPr lang="zh-CN" altLang="en-US">
                <a:sym typeface="+mn-ea"/>
              </a:rPr>
              <a:t>我会跟你谈心，</a:t>
            </a:r>
            <a:endParaRPr lang="zh-CN" altLang="en-US"/>
          </a:p>
          <a:p>
            <a:r>
              <a:rPr lang="zh-CN" altLang="en-US">
                <a:sym typeface="+mn-ea"/>
              </a:rPr>
              <a:t>而不是对你训话；</a:t>
            </a:r>
            <a:endParaRPr lang="zh-CN" altLang="en-US"/>
          </a:p>
          <a:p>
            <a:endParaRPr lang="zh-CN"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fontScale="95000"/>
          </a:bodyPr>
          <a:p>
            <a:r>
              <a:rPr lang="zh-CN" altLang="en-US">
                <a:sym typeface="+mn-ea"/>
              </a:rPr>
              <a:t>当我真的有爱时，</a:t>
            </a:r>
            <a:endParaRPr lang="zh-CN" altLang="en-US"/>
          </a:p>
          <a:p>
            <a:r>
              <a:rPr lang="zh-CN" altLang="en-US">
                <a:sym typeface="+mn-ea"/>
              </a:rPr>
              <a:t>我会尊重你的空间，</a:t>
            </a:r>
            <a:endParaRPr lang="zh-CN" altLang="en-US"/>
          </a:p>
          <a:p>
            <a:r>
              <a:rPr lang="zh-CN" altLang="en-US">
                <a:sym typeface="+mn-ea"/>
              </a:rPr>
              <a:t>而不是强行挤入，</a:t>
            </a:r>
            <a:endParaRPr lang="zh-CN" altLang="en-US"/>
          </a:p>
          <a:p>
            <a:r>
              <a:rPr lang="zh-CN" altLang="en-US">
                <a:sym typeface="+mn-ea"/>
              </a:rPr>
              <a:t>我会在你的界限周围徘徊，</a:t>
            </a:r>
            <a:endParaRPr lang="zh-CN" altLang="en-US"/>
          </a:p>
          <a:p>
            <a:r>
              <a:rPr lang="zh-CN" altLang="en-US">
                <a:sym typeface="+mn-ea"/>
              </a:rPr>
              <a:t>或后退几步，</a:t>
            </a:r>
            <a:endParaRPr lang="zh-CN" altLang="en-US"/>
          </a:p>
          <a:p>
            <a:r>
              <a:rPr lang="zh-CN" altLang="en-US">
                <a:sym typeface="+mn-ea"/>
              </a:rPr>
              <a:t>直到你感到舒适地让我参与为止，</a:t>
            </a:r>
            <a:endParaRPr lang="zh-CN" altLang="en-US"/>
          </a:p>
          <a:p>
            <a:r>
              <a:rPr lang="zh-CN" altLang="en-US">
                <a:sym typeface="+mn-ea"/>
              </a:rPr>
              <a:t>我不会强迫你说出心中的秘密，</a:t>
            </a:r>
            <a:endParaRPr lang="zh-CN" altLang="en-US"/>
          </a:p>
          <a:p>
            <a:r>
              <a:rPr lang="zh-CN" altLang="en-US">
                <a:sym typeface="+mn-ea"/>
              </a:rPr>
              <a:t>我等待，</a:t>
            </a:r>
            <a:endParaRPr lang="zh-CN" altLang="en-US"/>
          </a:p>
          <a:p>
            <a:r>
              <a:rPr lang="zh-CN" altLang="en-US">
                <a:sym typeface="+mn-ea"/>
              </a:rPr>
              <a:t>直到你自己选择暴露它们给我；</a:t>
            </a:r>
            <a:endParaRPr lang="zh-CN" altLang="en-US"/>
          </a:p>
          <a:p>
            <a:endParaRPr lang="zh-CN" altLang="en-US"/>
          </a:p>
          <a:p>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en-US">
                <a:sym typeface="+mn-ea"/>
              </a:rPr>
              <a:t>当我真的有爱时，</a:t>
            </a:r>
            <a:endParaRPr lang="zh-CN" altLang="en-US"/>
          </a:p>
          <a:p>
            <a:r>
              <a:rPr lang="zh-CN" altLang="en-US">
                <a:sym typeface="+mn-ea"/>
              </a:rPr>
              <a:t>我将自己的人生剧本放在一边，</a:t>
            </a:r>
            <a:endParaRPr lang="zh-CN" altLang="en-US"/>
          </a:p>
          <a:p>
            <a:r>
              <a:rPr lang="zh-CN" altLang="en-US">
                <a:sym typeface="+mn-ea"/>
              </a:rPr>
              <a:t>让演出告一段落，</a:t>
            </a:r>
            <a:endParaRPr lang="zh-CN" altLang="en-US"/>
          </a:p>
          <a:p>
            <a:r>
              <a:rPr lang="zh-CN" altLang="en-US">
                <a:sym typeface="+mn-ea"/>
              </a:rPr>
              <a:t>无论好坏美丑，</a:t>
            </a:r>
            <a:endParaRPr lang="zh-CN" altLang="en-US"/>
          </a:p>
          <a:p>
            <a:r>
              <a:rPr lang="zh-CN" altLang="en-US">
                <a:sym typeface="+mn-ea"/>
              </a:rPr>
              <a:t>我只做自己就是了，</a:t>
            </a:r>
            <a:endParaRPr lang="zh-CN" altLang="en-US"/>
          </a:p>
          <a:p>
            <a:r>
              <a:rPr lang="zh-CN" altLang="en-US">
                <a:sym typeface="+mn-ea"/>
              </a:rPr>
              <a:t>我也愿意看到你的一切，</a:t>
            </a:r>
            <a:endParaRPr lang="zh-CN" altLang="en-US"/>
          </a:p>
          <a:p>
            <a:r>
              <a:rPr lang="zh-CN" altLang="en-US">
                <a:sym typeface="+mn-ea"/>
              </a:rPr>
              <a:t>无论好与坏，</a:t>
            </a:r>
            <a:endParaRPr lang="zh-CN" altLang="en-US"/>
          </a:p>
          <a:p>
            <a:r>
              <a:rPr lang="zh-CN" altLang="en-US">
                <a:sym typeface="+mn-ea"/>
              </a:rPr>
              <a:t>美丽还是丑陋。</a:t>
            </a:r>
            <a:endParaRPr lang="zh-CN" altLang="en-US"/>
          </a:p>
          <a:p>
            <a:endParaRPr lang="zh-CN" altLang="en-US"/>
          </a:p>
          <a:p>
            <a:endParaRPr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a:sym typeface="+mn-ea"/>
              </a:rPr>
              <a:t>五、学会润色爱情</a:t>
            </a:r>
            <a:endParaRPr lang="zh-CN" altLang="en-US" dirty="0"/>
          </a:p>
        </p:txBody>
      </p:sp>
      <p:sp>
        <p:nvSpPr>
          <p:cNvPr id="3" name="内容占位符 2"/>
          <p:cNvSpPr>
            <a:spLocks noGrp="1"/>
          </p:cNvSpPr>
          <p:nvPr>
            <p:ph idx="1"/>
          </p:nvPr>
        </p:nvSpPr>
        <p:spPr>
          <a:xfrm>
            <a:off x="445135" y="1935480"/>
            <a:ext cx="11911330" cy="4579620"/>
          </a:xfrm>
        </p:spPr>
        <p:txBody>
          <a:bodyPr>
            <a:normAutofit fontScale="90000"/>
          </a:bodyPr>
          <a:lstStyle/>
          <a:p>
            <a:pPr marL="0" indent="0">
              <a:lnSpc>
                <a:spcPct val="150000"/>
              </a:lnSpc>
              <a:buNone/>
            </a:pPr>
            <a:r>
              <a:rPr lang="en-US" altLang="zh-CN">
                <a:sym typeface="+mn-ea"/>
              </a:rPr>
              <a:t>      </a:t>
            </a:r>
            <a:r>
              <a:rPr lang="zh-CN" altLang="en-US">
                <a:sym typeface="+mn-ea"/>
              </a:rPr>
              <a:t>为了促进两性的完美沟通，美国婚姻家庭辅导师查普曼博士提出了爱的五种语言。</a:t>
            </a:r>
            <a:endParaRPr lang="zh-CN" altLang="en-US"/>
          </a:p>
          <a:p>
            <a:pPr marL="0" indent="0">
              <a:lnSpc>
                <a:spcPct val="150000"/>
              </a:lnSpc>
              <a:buNone/>
            </a:pPr>
            <a:r>
              <a:rPr lang="en-US" altLang="zh-CN" sz="3000" b="1" dirty="0" smtClean="0"/>
              <a:t>1. </a:t>
            </a:r>
            <a:r>
              <a:rPr lang="zh-CN" altLang="en-US" sz="3000" b="1" dirty="0" smtClean="0"/>
              <a:t>肯定的</a:t>
            </a:r>
            <a:r>
              <a:rPr lang="zh-CN" altLang="en-US" sz="3000" b="1" dirty="0"/>
              <a:t>言辞</a:t>
            </a:r>
            <a:endParaRPr lang="zh-CN" altLang="en-US" sz="3000" b="1" dirty="0"/>
          </a:p>
          <a:p>
            <a:pPr>
              <a:lnSpc>
                <a:spcPct val="150000"/>
              </a:lnSpc>
            </a:pPr>
            <a:r>
              <a:rPr lang="zh-CN" altLang="en-US" dirty="0" smtClean="0"/>
              <a:t>得到</a:t>
            </a:r>
            <a:r>
              <a:rPr lang="zh-CN" altLang="en-US" dirty="0"/>
              <a:t>别人的欣赏及接纳</a:t>
            </a:r>
            <a:r>
              <a:rPr lang="zh-CN" altLang="en-US" dirty="0" smtClean="0"/>
              <a:t>，是</a:t>
            </a:r>
            <a:r>
              <a:rPr lang="zh-CN" altLang="en-US" dirty="0"/>
              <a:t>人类最基本的心理</a:t>
            </a:r>
            <a:r>
              <a:rPr lang="zh-CN" altLang="en-US" dirty="0" smtClean="0"/>
              <a:t>需求。</a:t>
            </a:r>
            <a:endParaRPr lang="en-US" altLang="zh-CN" dirty="0" smtClean="0"/>
          </a:p>
          <a:p>
            <a:pPr>
              <a:lnSpc>
                <a:spcPct val="150000"/>
              </a:lnSpc>
            </a:pPr>
            <a:r>
              <a:rPr lang="zh-CN" altLang="en-US" dirty="0" smtClean="0"/>
              <a:t>行为</a:t>
            </a:r>
            <a:r>
              <a:rPr lang="zh-CN" altLang="en-US" dirty="0"/>
              <a:t>心理学认为，如果你在爱人出现了一个令你满意的行为时，给予他一句赞美，一个欣赏的眼光，那么，他的这种行为出现的次数就会增多，频率就会增强。这是心理学中正强化的效应</a:t>
            </a:r>
            <a:r>
              <a:rPr lang="zh-CN" altLang="en-US" dirty="0" smtClean="0"/>
              <a:t>。</a:t>
            </a: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884555" y="1925955"/>
            <a:ext cx="11090275" cy="4589145"/>
          </a:xfrm>
        </p:spPr>
        <p:txBody>
          <a:bodyPr>
            <a:normAutofit/>
          </a:bodyPr>
          <a:lstStyle/>
          <a:p>
            <a:pPr marL="0" indent="0">
              <a:buNone/>
            </a:pPr>
            <a:r>
              <a:rPr lang="en-US" altLang="zh-CN" b="1" dirty="0" smtClean="0"/>
              <a:t>2. </a:t>
            </a:r>
            <a:r>
              <a:rPr lang="zh-CN" altLang="en-US" b="1" dirty="0" smtClean="0"/>
              <a:t>精心</a:t>
            </a:r>
            <a:r>
              <a:rPr lang="zh-CN" altLang="en-US" b="1" dirty="0"/>
              <a:t>的时刻</a:t>
            </a:r>
            <a:endParaRPr lang="zh-CN" altLang="en-US" b="1" dirty="0"/>
          </a:p>
          <a:p>
            <a:pPr>
              <a:lnSpc>
                <a:spcPct val="150000"/>
              </a:lnSpc>
            </a:pPr>
            <a:r>
              <a:rPr lang="zh-CN" altLang="en-US" dirty="0"/>
              <a:t>精心时刻的意义，并非指我们必须用所有共处的时间，凝视着对方；而应该是说，两人同心一起做些什么？并且给予对方全部的注意力</a:t>
            </a:r>
            <a:r>
              <a:rPr lang="zh-CN" altLang="en-US" dirty="0" smtClean="0"/>
              <a:t>。</a:t>
            </a:r>
            <a:endParaRPr lang="en-US" altLang="zh-CN" dirty="0" smtClean="0"/>
          </a:p>
          <a:p>
            <a:pPr>
              <a:lnSpc>
                <a:spcPct val="150000"/>
              </a:lnSpc>
            </a:pPr>
            <a:r>
              <a:rPr lang="zh-CN" altLang="en-US" dirty="0" smtClean="0"/>
              <a:t>我们</a:t>
            </a:r>
            <a:r>
              <a:rPr lang="zh-CN" altLang="en-US" dirty="0"/>
              <a:t>花时间一起做一些对方喜欢的事情，做什么并不重要，重要的是传达了我们关心对方，喜欢跟对方在一起，及喜欢与对方一起做事。这是爱的一种有力的传达方式。</a:t>
            </a:r>
            <a:endParaRPr lang="zh-CN" altLang="en-US" dirty="0"/>
          </a:p>
          <a:p>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884555" y="1925955"/>
            <a:ext cx="11257915" cy="4589145"/>
          </a:xfrm>
        </p:spPr>
        <p:txBody>
          <a:bodyPr>
            <a:normAutofit/>
          </a:bodyPr>
          <a:lstStyle/>
          <a:p>
            <a:pPr marL="0" indent="0">
              <a:lnSpc>
                <a:spcPct val="150000"/>
              </a:lnSpc>
              <a:buNone/>
            </a:pPr>
            <a:r>
              <a:rPr lang="en-US" altLang="zh-CN" dirty="0" smtClean="0"/>
              <a:t>3. </a:t>
            </a:r>
            <a:r>
              <a:rPr lang="zh-CN" altLang="en-US" dirty="0" smtClean="0"/>
              <a:t>礼物</a:t>
            </a:r>
            <a:endParaRPr lang="zh-CN" altLang="en-US" dirty="0"/>
          </a:p>
          <a:p>
            <a:pPr>
              <a:lnSpc>
                <a:spcPct val="150000"/>
              </a:lnSpc>
            </a:pPr>
            <a:r>
              <a:rPr lang="zh-CN" altLang="en-US" dirty="0"/>
              <a:t>事实上，这是最容易学到的爱的保鲜方法</a:t>
            </a:r>
            <a:r>
              <a:rPr lang="zh-CN" altLang="en-US" dirty="0" smtClean="0"/>
              <a:t>。</a:t>
            </a:r>
            <a:endParaRPr lang="en-US" altLang="zh-CN" dirty="0" smtClean="0"/>
          </a:p>
          <a:p>
            <a:pPr>
              <a:lnSpc>
                <a:spcPct val="150000"/>
              </a:lnSpc>
            </a:pPr>
            <a:r>
              <a:rPr lang="zh-CN" altLang="en-US" dirty="0" smtClean="0">
                <a:sym typeface="+mn-ea"/>
              </a:rPr>
              <a:t>礼物</a:t>
            </a:r>
            <a:r>
              <a:rPr lang="zh-CN" altLang="en-US" dirty="0">
                <a:sym typeface="+mn-ea"/>
              </a:rPr>
              <a:t>本身是思念的象征，更具有视觉象征。</a:t>
            </a:r>
            <a:endParaRPr lang="zh-CN" altLang="en-US" dirty="0">
              <a:sym typeface="+mn-ea"/>
            </a:endParaRPr>
          </a:p>
          <a:p>
            <a:pPr>
              <a:lnSpc>
                <a:spcPct val="150000"/>
              </a:lnSpc>
            </a:pPr>
            <a:r>
              <a:rPr lang="zh-CN" altLang="en-US" dirty="0" smtClean="0">
                <a:sym typeface="+mn-ea"/>
              </a:rPr>
              <a:t>它</a:t>
            </a:r>
            <a:r>
              <a:rPr lang="zh-CN" altLang="en-US" dirty="0">
                <a:sym typeface="+mn-ea"/>
              </a:rPr>
              <a:t>是否值钱，无关紧要，重要的是它让你想起了他</a:t>
            </a:r>
            <a:r>
              <a:rPr lang="en-US" altLang="zh-CN" dirty="0">
                <a:sym typeface="+mn-ea"/>
              </a:rPr>
              <a:t>(</a:t>
            </a:r>
            <a:r>
              <a:rPr lang="zh-CN" altLang="en-US" dirty="0">
                <a:sym typeface="+mn-ea"/>
              </a:rPr>
              <a:t>她</a:t>
            </a:r>
            <a:r>
              <a:rPr lang="en-US" altLang="zh-CN" dirty="0">
                <a:sym typeface="+mn-ea"/>
              </a:rPr>
              <a:t>)</a:t>
            </a:r>
            <a:r>
              <a:rPr lang="zh-CN" altLang="en-US" dirty="0">
                <a:sym typeface="+mn-ea"/>
              </a:rPr>
              <a:t>。</a:t>
            </a:r>
            <a:endParaRPr lang="zh-CN" altLang="en-US" dirty="0"/>
          </a:p>
          <a:p>
            <a:pPr>
              <a:lnSpc>
                <a:spcPct val="150000"/>
              </a:lnSpc>
            </a:pPr>
            <a:r>
              <a:rPr lang="zh-CN" altLang="en-US" dirty="0" smtClean="0"/>
              <a:t>还有</a:t>
            </a:r>
            <a:r>
              <a:rPr lang="zh-CN" altLang="en-US" dirty="0"/>
              <a:t>另外一种无形的礼物，那就是你自己，这是最珍贵的礼物</a:t>
            </a:r>
            <a:r>
              <a:rPr lang="zh-CN" altLang="en-US" dirty="0" smtClean="0"/>
              <a:t>。</a:t>
            </a:r>
            <a:endParaRPr lang="zh-CN"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884555" y="1925955"/>
            <a:ext cx="11155680" cy="4589145"/>
          </a:xfrm>
        </p:spPr>
        <p:txBody>
          <a:bodyPr>
            <a:normAutofit lnSpcReduction="20000"/>
          </a:bodyPr>
          <a:lstStyle/>
          <a:p>
            <a:pPr marL="0" indent="0">
              <a:lnSpc>
                <a:spcPct val="150000"/>
              </a:lnSpc>
              <a:buNone/>
            </a:pPr>
            <a:r>
              <a:rPr lang="en-US" altLang="zh-CN" dirty="0" smtClean="0"/>
              <a:t>4. </a:t>
            </a:r>
            <a:r>
              <a:rPr lang="zh-CN" altLang="en-US" dirty="0" smtClean="0"/>
              <a:t>服务</a:t>
            </a:r>
            <a:r>
              <a:rPr lang="zh-CN" altLang="en-US" dirty="0"/>
              <a:t>的行动</a:t>
            </a:r>
            <a:endParaRPr lang="zh-CN" altLang="en-US" dirty="0"/>
          </a:p>
          <a:p>
            <a:pPr>
              <a:lnSpc>
                <a:spcPct val="150000"/>
              </a:lnSpc>
            </a:pPr>
            <a:r>
              <a:rPr lang="zh-CN" altLang="en-US" dirty="0"/>
              <a:t>行动一定是最重要的</a:t>
            </a:r>
            <a:r>
              <a:rPr lang="zh-CN" altLang="en-US" dirty="0" smtClean="0"/>
              <a:t>。</a:t>
            </a:r>
            <a:endParaRPr lang="en-US" altLang="zh-CN" dirty="0" smtClean="0"/>
          </a:p>
          <a:p>
            <a:pPr>
              <a:lnSpc>
                <a:spcPct val="150000"/>
              </a:lnSpc>
            </a:pPr>
            <a:r>
              <a:rPr lang="zh-CN" altLang="en-US" dirty="0" smtClean="0"/>
              <a:t>所谓</a:t>
            </a:r>
            <a:r>
              <a:rPr lang="zh-CN" altLang="en-US" dirty="0"/>
              <a:t>服务的行动，是指做他（她）想要你做的事情</a:t>
            </a:r>
            <a:r>
              <a:rPr lang="zh-CN" altLang="en-US" dirty="0" smtClean="0"/>
              <a:t>。</a:t>
            </a:r>
            <a:endParaRPr lang="en-US" altLang="zh-CN" dirty="0" smtClean="0"/>
          </a:p>
          <a:p>
            <a:pPr>
              <a:lnSpc>
                <a:spcPct val="150000"/>
              </a:lnSpc>
            </a:pPr>
            <a:r>
              <a:rPr lang="zh-CN" altLang="en-US" dirty="0" smtClean="0"/>
              <a:t>你</a:t>
            </a:r>
            <a:r>
              <a:rPr lang="zh-CN" altLang="en-US" dirty="0"/>
              <a:t>借着替他（她）服务，而使他（她）高兴，借着替他（她）做事，来表示你对他（她）的爱。</a:t>
            </a:r>
            <a:endParaRPr lang="zh-CN" altLang="en-US" dirty="0"/>
          </a:p>
          <a:p>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884555" y="1925955"/>
            <a:ext cx="11214735" cy="4589145"/>
          </a:xfrm>
        </p:spPr>
        <p:txBody>
          <a:bodyPr/>
          <a:lstStyle/>
          <a:p>
            <a:pPr marL="0" indent="0">
              <a:lnSpc>
                <a:spcPct val="150000"/>
              </a:lnSpc>
              <a:buNone/>
            </a:pPr>
            <a:r>
              <a:rPr lang="en-US" altLang="zh-CN" dirty="0" smtClean="0"/>
              <a:t>5. </a:t>
            </a:r>
            <a:r>
              <a:rPr lang="zh-CN" altLang="en-US" dirty="0" smtClean="0"/>
              <a:t>身体</a:t>
            </a:r>
            <a:r>
              <a:rPr lang="zh-CN" altLang="en-US" dirty="0"/>
              <a:t>的接触</a:t>
            </a:r>
            <a:endParaRPr lang="zh-CN" altLang="en-US" dirty="0"/>
          </a:p>
          <a:p>
            <a:pPr>
              <a:lnSpc>
                <a:spcPct val="150000"/>
              </a:lnSpc>
            </a:pPr>
            <a:r>
              <a:rPr lang="zh-CN" altLang="en-US" dirty="0"/>
              <a:t>当然，并不仅指性</a:t>
            </a:r>
            <a:r>
              <a:rPr lang="zh-CN" altLang="en-US" dirty="0" smtClean="0"/>
              <a:t>。</a:t>
            </a:r>
            <a:endParaRPr lang="en-US" altLang="zh-CN" dirty="0" smtClean="0"/>
          </a:p>
          <a:p>
            <a:pPr>
              <a:lnSpc>
                <a:spcPct val="150000"/>
              </a:lnSpc>
            </a:pPr>
            <a:r>
              <a:rPr lang="zh-CN" altLang="en-US" dirty="0" smtClean="0"/>
              <a:t>身体</a:t>
            </a:r>
            <a:r>
              <a:rPr lang="zh-CN" altLang="en-US" dirty="0"/>
              <a:t>的接触是沟通情感的一种方式，很多时候</a:t>
            </a:r>
            <a:r>
              <a:rPr lang="zh-CN" altLang="en-US" dirty="0" smtClean="0"/>
              <a:t>，对方受委屈</a:t>
            </a:r>
            <a:r>
              <a:rPr lang="zh-CN" altLang="en-US" dirty="0"/>
              <a:t>时，可能你一个小小的拥抱要胜过千言万语</a:t>
            </a:r>
            <a:r>
              <a:rPr lang="zh-CN" altLang="en-US" dirty="0" smtClean="0"/>
              <a:t>。</a:t>
            </a:r>
            <a:endParaRPr lang="en-US" altLang="zh-CN" dirty="0" smtClean="0"/>
          </a:p>
          <a:p>
            <a:pPr>
              <a:lnSpc>
                <a:spcPct val="150000"/>
              </a:lnSpc>
            </a:pPr>
            <a:r>
              <a:rPr lang="zh-CN" altLang="en-US" dirty="0" smtClean="0"/>
              <a:t>这时候</a:t>
            </a:r>
            <a:r>
              <a:rPr lang="zh-CN" altLang="en-US" dirty="0"/>
              <a:t>千万别提建议或找问题。</a:t>
            </a:r>
            <a:endParaRPr lang="zh-CN" altLang="en-US" dirty="0"/>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797527"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460375" y="1854835"/>
            <a:ext cx="7008495" cy="3488055"/>
          </a:xfrm>
          <a:prstGeom prst="rect">
            <a:avLst/>
          </a:prstGeom>
          <a:noFill/>
        </p:spPr>
        <p:txBody>
          <a:bodyPr wrap="square" rtlCol="0">
            <a:noAutofit/>
          </a:bodyPr>
          <a:lstStyle/>
          <a:p>
            <a:pPr algn="just">
              <a:lnSpc>
                <a:spcPct val="130000"/>
              </a:lnSpc>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1.掌握爱情三元素理论，认识恋爱对个人成长发展的意义；</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2.学会处理恋爱问题的方法，提升爱的能力；</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3.了解性心理相关知识和常见的性心理困扰；</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4.树立科学的性态度，维护性心理健康。</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六、提高恋爱挫折承受</a:t>
            </a:r>
            <a:r>
              <a:rPr lang="zh-CN" altLang="en-US" dirty="0" smtClean="0"/>
              <a:t>能力</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dirty="0" smtClean="0"/>
              <a:t>先进行情绪</a:t>
            </a:r>
            <a:r>
              <a:rPr lang="zh-CN" altLang="en-US" dirty="0"/>
              <a:t>的</a:t>
            </a:r>
            <a:r>
              <a:rPr lang="zh-CN" altLang="en-US" dirty="0" smtClean="0"/>
              <a:t>宣泄；</a:t>
            </a:r>
            <a:endParaRPr lang="en-US" altLang="zh-CN" dirty="0" smtClean="0"/>
          </a:p>
          <a:p>
            <a:pPr>
              <a:lnSpc>
                <a:spcPct val="150000"/>
              </a:lnSpc>
            </a:pPr>
            <a:r>
              <a:rPr lang="zh-CN" altLang="en-US" dirty="0" smtClean="0"/>
              <a:t>再纠正关于</a:t>
            </a:r>
            <a:r>
              <a:rPr lang="zh-CN" altLang="en-US" dirty="0"/>
              <a:t>爱情的非理性观念，划清双方的</a:t>
            </a:r>
            <a:r>
              <a:rPr lang="zh-CN" altLang="en-US" dirty="0" smtClean="0"/>
              <a:t>责任；</a:t>
            </a:r>
            <a:endParaRPr lang="en-US" altLang="zh-CN" dirty="0" smtClean="0"/>
          </a:p>
          <a:p>
            <a:pPr>
              <a:lnSpc>
                <a:spcPct val="150000"/>
              </a:lnSpc>
            </a:pPr>
            <a:r>
              <a:rPr lang="zh-CN" altLang="en-US" dirty="0" smtClean="0"/>
              <a:t>研究</a:t>
            </a:r>
            <a:r>
              <a:rPr lang="zh-CN" altLang="en-US" dirty="0"/>
              <a:t>接下来要怎么</a:t>
            </a:r>
            <a:r>
              <a:rPr lang="zh-CN" altLang="en-US" dirty="0" smtClean="0"/>
              <a:t>做；</a:t>
            </a:r>
            <a:endParaRPr lang="en-US" altLang="zh-CN" dirty="0" smtClean="0"/>
          </a:p>
          <a:p>
            <a:pPr>
              <a:lnSpc>
                <a:spcPct val="150000"/>
              </a:lnSpc>
            </a:pPr>
            <a:r>
              <a:rPr lang="zh-CN" altLang="en-US" dirty="0" smtClean="0"/>
              <a:t>最后要</a:t>
            </a:r>
            <a:r>
              <a:rPr lang="zh-CN" altLang="en-US" dirty="0"/>
              <a:t>有所行动</a:t>
            </a:r>
            <a:r>
              <a:rPr lang="zh-CN" altLang="en-US" dirty="0" smtClean="0"/>
              <a:t>，让</a:t>
            </a:r>
            <a:r>
              <a:rPr lang="zh-CN" altLang="en-US" dirty="0"/>
              <a:t>心情变得开阔起来。</a:t>
            </a:r>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3683373" y="3226742"/>
            <a:ext cx="9289032" cy="738664"/>
          </a:xfrm>
          <a:prstGeom prst="rect">
            <a:avLst/>
          </a:prstGeom>
          <a:noFill/>
        </p:spPr>
        <p:txBody>
          <a:bodyPr wrap="square" lIns="0" tIns="0" rIns="0" bIns="0" rtlCol="0">
            <a:spAutoFit/>
          </a:bodyPr>
          <a:lstStyle/>
          <a:p>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性心理概述</a:t>
            </a:r>
            <a:endPar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385763"/>
            <a:ext cx="11737825" cy="1397000"/>
          </a:xfrm>
        </p:spPr>
        <p:txBody>
          <a:bodyPr>
            <a:normAutofit/>
          </a:bodyPr>
          <a:lstStyle/>
          <a:p>
            <a:r>
              <a:rPr lang="en-US" altLang="zh-CN" dirty="0"/>
              <a:t>【</a:t>
            </a:r>
            <a:r>
              <a:rPr lang="zh-CN" altLang="en-US" dirty="0"/>
              <a:t>案例导入</a:t>
            </a:r>
            <a:r>
              <a:rPr lang="en-US" altLang="zh-CN" dirty="0" smtClean="0"/>
              <a:t>】</a:t>
            </a:r>
            <a:r>
              <a:rPr lang="zh-CN" altLang="en-US" dirty="0"/>
              <a:t>关于性的</a:t>
            </a:r>
            <a:r>
              <a:rPr lang="zh-CN" altLang="en-US" dirty="0" smtClean="0"/>
              <a:t>困惑</a:t>
            </a:r>
            <a:endParaRPr lang="zh-CN" altLang="en-US" dirty="0"/>
          </a:p>
        </p:txBody>
      </p:sp>
      <p:sp>
        <p:nvSpPr>
          <p:cNvPr id="3" name="内容占位符 2"/>
          <p:cNvSpPr>
            <a:spLocks noGrp="1"/>
          </p:cNvSpPr>
          <p:nvPr>
            <p:ph idx="1"/>
          </p:nvPr>
        </p:nvSpPr>
        <p:spPr>
          <a:xfrm>
            <a:off x="452711" y="1600101"/>
            <a:ext cx="11665296" cy="5147071"/>
          </a:xfrm>
        </p:spPr>
        <p:txBody>
          <a:bodyPr>
            <a:normAutofit fontScale="80000"/>
          </a:bodyPr>
          <a:lstStyle/>
          <a:p>
            <a:pPr>
              <a:lnSpc>
                <a:spcPct val="150000"/>
              </a:lnSpc>
            </a:pPr>
            <a:r>
              <a:rPr lang="zh-CN" altLang="en-US" dirty="0" smtClean="0"/>
              <a:t>小</a:t>
            </a:r>
            <a:r>
              <a:rPr lang="zh-CN" altLang="en-US" dirty="0"/>
              <a:t>哲在大二的时候曾跟同校的一位师妹交往过一段时间，因为性格和生活习惯方面差异太大，小哲主动跟对方提出分手</a:t>
            </a:r>
            <a:r>
              <a:rPr lang="zh-CN" altLang="en-US" dirty="0" smtClean="0"/>
              <a:t>。</a:t>
            </a:r>
            <a:endParaRPr lang="en-US" altLang="zh-CN" dirty="0" smtClean="0"/>
          </a:p>
          <a:p>
            <a:pPr>
              <a:lnSpc>
                <a:spcPct val="150000"/>
              </a:lnSpc>
            </a:pPr>
            <a:r>
              <a:rPr lang="zh-CN" altLang="en-US" dirty="0" smtClean="0"/>
              <a:t>与</a:t>
            </a:r>
            <a:r>
              <a:rPr lang="zh-CN" altLang="en-US" dirty="0"/>
              <a:t>女朋友分手后，小哲有一次在电视上看到有关同性恋的节目，突然冒出了“自己是不是同性恋”的念头，从此这个念头就一直像魔影一般地纠缠着他，而且产生很多联想</a:t>
            </a:r>
            <a:r>
              <a:rPr lang="zh-CN" altLang="en-US" dirty="0" smtClean="0"/>
              <a:t>。</a:t>
            </a:r>
            <a:endParaRPr lang="en-US" altLang="zh-CN" dirty="0" smtClean="0"/>
          </a:p>
          <a:p>
            <a:pPr>
              <a:lnSpc>
                <a:spcPct val="150000"/>
              </a:lnSpc>
            </a:pPr>
            <a:r>
              <a:rPr lang="zh-CN" altLang="en-US" dirty="0" smtClean="0"/>
              <a:t>如</a:t>
            </a:r>
            <a:r>
              <a:rPr lang="zh-CN" altLang="en-US" dirty="0"/>
              <a:t>在网上看到有关基因和遗传的文章，就会联想到自己是不是某个基因变异导致成为同性恋或两性人；看了电影后满脑子都是男主人公英俊的面庞时，又怀疑这正是同性恋才有的想法</a:t>
            </a:r>
            <a:r>
              <a:rPr lang="zh-CN" altLang="en-US" dirty="0" smtClean="0"/>
              <a:t>。</a:t>
            </a:r>
            <a:endParaRPr lang="en-US" altLang="zh-CN" dirty="0" smtClean="0"/>
          </a:p>
          <a:p>
            <a:pPr>
              <a:lnSpc>
                <a:spcPct val="150000"/>
              </a:lnSpc>
            </a:pPr>
            <a:r>
              <a:rPr lang="zh-CN" altLang="en-US" dirty="0" smtClean="0"/>
              <a:t>为此</a:t>
            </a:r>
            <a:r>
              <a:rPr lang="zh-CN" altLang="en-US" dirty="0"/>
              <a:t>，小哲还翻阅了不少变态心理学方面的书籍，结果，认为自己的心理问题更严重了，开始担心自己的性变态可能跟小时候的性游戏有关。为此，小哲的情绪变得抑郁低落，非常担心自己未来的恋爱和婚姻。 </a:t>
            </a:r>
            <a:endParaRPr lang="zh-CN" altLang="en-US" dirty="0"/>
          </a:p>
          <a:p>
            <a:pPr>
              <a:lnSpc>
                <a:spcPct val="100000"/>
              </a:lnSpc>
            </a:pPr>
            <a:endParaRPr lang="zh-CN" altLang="en-US" sz="20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632848" cy="4589462"/>
          </a:xfrm>
        </p:spPr>
        <p:txBody>
          <a:bodyPr/>
          <a:lstStyle/>
          <a:p>
            <a:r>
              <a:rPr lang="zh-CN" altLang="en-US" dirty="0" smtClean="0"/>
              <a:t>小</a:t>
            </a:r>
            <a:r>
              <a:rPr lang="zh-CN" altLang="en-US" dirty="0"/>
              <a:t>哲是同性恋吗？大学生对性的困惑有哪些？</a:t>
            </a:r>
            <a:endParaRPr lang="zh-CN" altLang="zh-CN"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一、性心理</a:t>
            </a:r>
            <a:r>
              <a:rPr lang="zh-CN" altLang="en-US" dirty="0" smtClean="0"/>
              <a:t>知识</a:t>
            </a:r>
            <a:endParaRPr lang="zh-CN" altLang="en-US" dirty="0"/>
          </a:p>
        </p:txBody>
      </p:sp>
      <p:sp>
        <p:nvSpPr>
          <p:cNvPr id="3" name="内容占位符 2"/>
          <p:cNvSpPr>
            <a:spLocks noGrp="1"/>
          </p:cNvSpPr>
          <p:nvPr>
            <p:ph idx="1"/>
          </p:nvPr>
        </p:nvSpPr>
        <p:spPr>
          <a:xfrm>
            <a:off x="884555" y="1925955"/>
            <a:ext cx="11466195" cy="4589145"/>
          </a:xfrm>
        </p:spPr>
        <p:txBody>
          <a:bodyPr/>
          <a:lstStyle/>
          <a:p>
            <a:pPr marL="0" indent="0">
              <a:lnSpc>
                <a:spcPct val="150000"/>
              </a:lnSpc>
              <a:buNone/>
            </a:pPr>
            <a:r>
              <a:rPr lang="zh-CN" altLang="en-US" dirty="0" smtClean="0"/>
              <a:t>（</a:t>
            </a:r>
            <a:r>
              <a:rPr lang="zh-CN" altLang="en-US" dirty="0"/>
              <a:t>一）性心理的含义</a:t>
            </a:r>
            <a:endParaRPr lang="zh-CN" altLang="en-US" dirty="0"/>
          </a:p>
          <a:p>
            <a:pPr>
              <a:lnSpc>
                <a:spcPct val="150000"/>
              </a:lnSpc>
            </a:pPr>
            <a:r>
              <a:rPr lang="zh-CN" altLang="en-US" dirty="0"/>
              <a:t>性心理，是指在性生理的基础上，与性征、性欲、性行为有关的心理状态与心理过程，也包括了与异性交往和婚恋等心理状态</a:t>
            </a:r>
            <a:r>
              <a:rPr lang="zh-CN" altLang="en-US" dirty="0" smtClean="0"/>
              <a:t>。</a:t>
            </a:r>
            <a:endParaRPr lang="en-US" altLang="zh-CN" dirty="0" smtClean="0"/>
          </a:p>
          <a:p>
            <a:pPr>
              <a:lnSpc>
                <a:spcPct val="150000"/>
              </a:lnSpc>
            </a:pPr>
            <a:r>
              <a:rPr lang="zh-CN" altLang="en-US" dirty="0" smtClean="0"/>
              <a:t>性</a:t>
            </a:r>
            <a:r>
              <a:rPr lang="zh-CN" altLang="en-US" dirty="0"/>
              <a:t>心理具体表现为性感知、性思维、性情感、性意识和性的价值观等</a:t>
            </a:r>
            <a:r>
              <a:rPr lang="zh-CN" altLang="en-US" dirty="0" smtClean="0"/>
              <a:t>。</a:t>
            </a:r>
            <a:endParaRPr lang="zh-CN"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a:t>
            </a:r>
            <a:r>
              <a:rPr lang="zh-CN" altLang="en-US" dirty="0"/>
              <a:t>心理加油站</a:t>
            </a:r>
            <a:r>
              <a:rPr lang="en-US" altLang="zh-CN" dirty="0" smtClean="0"/>
              <a:t>】</a:t>
            </a:r>
            <a:r>
              <a:rPr lang="zh-CN" altLang="en-US" dirty="0" smtClean="0"/>
              <a:t>健康</a:t>
            </a:r>
            <a:r>
              <a:rPr lang="zh-CN" altLang="en-US" dirty="0"/>
              <a:t>性心理的</a:t>
            </a:r>
            <a:r>
              <a:rPr lang="zh-CN" altLang="en-US" dirty="0" smtClean="0"/>
              <a:t>内容</a:t>
            </a:r>
            <a:endParaRPr lang="zh-CN" altLang="en-US" dirty="0"/>
          </a:p>
        </p:txBody>
      </p:sp>
      <p:sp>
        <p:nvSpPr>
          <p:cNvPr id="3" name="内容占位符 2"/>
          <p:cNvSpPr>
            <a:spLocks noGrp="1"/>
          </p:cNvSpPr>
          <p:nvPr>
            <p:ph idx="1"/>
          </p:nvPr>
        </p:nvSpPr>
        <p:spPr>
          <a:xfrm>
            <a:off x="519430" y="1650365"/>
            <a:ext cx="11841480" cy="4920615"/>
          </a:xfrm>
        </p:spPr>
        <p:txBody>
          <a:bodyPr>
            <a:normAutofit fontScale="62500"/>
          </a:bodyPr>
          <a:lstStyle/>
          <a:p>
            <a:pPr>
              <a:lnSpc>
                <a:spcPct val="150000"/>
              </a:lnSpc>
            </a:pPr>
            <a:r>
              <a:rPr lang="en-US" altLang="zh-CN" sz="3300" dirty="0" smtClean="0"/>
              <a:t>WHO</a:t>
            </a:r>
            <a:r>
              <a:rPr lang="zh-CN" altLang="en-US" sz="3300" dirty="0" smtClean="0"/>
              <a:t>（世界卫生组织）对健康的性心理定义：通过丰富和完善人格、人际交往和恋爱方式，达到性行为在肉体、感情、理智和社会诸方面的圆满和协调。健康的性心理应该包括以下几个方面：</a:t>
            </a:r>
            <a:endParaRPr lang="zh-CN" altLang="en-US" sz="3300" dirty="0" smtClean="0"/>
          </a:p>
          <a:p>
            <a:pPr marL="0" indent="0">
              <a:lnSpc>
                <a:spcPct val="150000"/>
              </a:lnSpc>
              <a:buNone/>
            </a:pPr>
            <a:r>
              <a:rPr lang="zh-CN" altLang="en-US" sz="2900" dirty="0" smtClean="0"/>
              <a:t>（</a:t>
            </a:r>
            <a:r>
              <a:rPr lang="en-US" altLang="zh-CN" sz="2900" dirty="0"/>
              <a:t>1</a:t>
            </a:r>
            <a:r>
              <a:rPr lang="zh-CN" altLang="en-US" sz="2900" dirty="0"/>
              <a:t>）认同并接受自己的生理性别，并乐于承担相应的性别角色。</a:t>
            </a:r>
            <a:endParaRPr lang="zh-CN" altLang="en-US" sz="2900" dirty="0"/>
          </a:p>
          <a:p>
            <a:pPr marL="0" indent="0">
              <a:lnSpc>
                <a:spcPct val="150000"/>
              </a:lnSpc>
              <a:buNone/>
            </a:pPr>
            <a:r>
              <a:rPr lang="zh-CN" altLang="en-US" sz="2900" dirty="0"/>
              <a:t>（</a:t>
            </a:r>
            <a:r>
              <a:rPr lang="en-US" altLang="zh-CN" sz="2900" dirty="0"/>
              <a:t>2</a:t>
            </a:r>
            <a:r>
              <a:rPr lang="zh-CN" altLang="en-US" sz="2900" dirty="0"/>
              <a:t>）为异性相吸（血亲除外）并能与异性和谐相处。性爱对象的选择是衡量性心理的重要依据。</a:t>
            </a:r>
            <a:endParaRPr lang="zh-CN" altLang="en-US" sz="2900" dirty="0"/>
          </a:p>
          <a:p>
            <a:pPr marL="0" indent="0">
              <a:lnSpc>
                <a:spcPct val="150000"/>
              </a:lnSpc>
              <a:buNone/>
            </a:pPr>
            <a:r>
              <a:rPr lang="zh-CN" altLang="en-US" sz="2900" dirty="0"/>
              <a:t>（</a:t>
            </a:r>
            <a:r>
              <a:rPr lang="en-US" altLang="zh-CN" sz="2900" dirty="0"/>
              <a:t>3</a:t>
            </a:r>
            <a:r>
              <a:rPr lang="zh-CN" altLang="en-US" sz="2900" dirty="0"/>
              <a:t>）伴随着性器官的成熟，有相应的性欲和性反应，并能理智地实现和控制感情。</a:t>
            </a:r>
            <a:endParaRPr lang="zh-CN" altLang="en-US" sz="2900" dirty="0"/>
          </a:p>
          <a:p>
            <a:pPr marL="0" indent="0">
              <a:lnSpc>
                <a:spcPct val="150000"/>
              </a:lnSpc>
              <a:buNone/>
            </a:pPr>
            <a:r>
              <a:rPr lang="zh-CN" altLang="en-US" sz="2900" dirty="0"/>
              <a:t>（</a:t>
            </a:r>
            <a:r>
              <a:rPr lang="en-US" altLang="zh-CN" sz="2900" dirty="0"/>
              <a:t>4</a:t>
            </a:r>
            <a:r>
              <a:rPr lang="zh-CN" altLang="en-US" sz="2900" dirty="0"/>
              <a:t>）能承担性行为带来的后果，具有社会责任感。</a:t>
            </a:r>
            <a:endParaRPr lang="zh-CN" altLang="en-US" sz="2900" dirty="0"/>
          </a:p>
          <a:p>
            <a:pPr marL="0" indent="0">
              <a:lnSpc>
                <a:spcPct val="150000"/>
              </a:lnSpc>
              <a:buNone/>
            </a:pPr>
            <a:r>
              <a:rPr lang="zh-CN" altLang="en-US" sz="2900" dirty="0"/>
              <a:t>（</a:t>
            </a:r>
            <a:r>
              <a:rPr lang="en-US" altLang="zh-CN" sz="2900" dirty="0"/>
              <a:t>5</a:t>
            </a:r>
            <a:r>
              <a:rPr lang="zh-CN" altLang="en-US" sz="2900" dirty="0"/>
              <a:t>）性活动符合自愿、平等、科学、卫生原则。</a:t>
            </a:r>
            <a:endParaRPr lang="zh-CN" altLang="en-US" sz="2900" dirty="0"/>
          </a:p>
          <a:p>
            <a:pPr marL="0" indent="0">
              <a:lnSpc>
                <a:spcPct val="150000"/>
              </a:lnSpc>
              <a:buNone/>
            </a:pPr>
            <a:r>
              <a:rPr lang="zh-CN" altLang="en-US" sz="2900" dirty="0"/>
              <a:t>（</a:t>
            </a:r>
            <a:r>
              <a:rPr lang="en-US" altLang="zh-CN" sz="2900" dirty="0"/>
              <a:t>6</a:t>
            </a:r>
            <a:r>
              <a:rPr lang="zh-CN" altLang="en-US" sz="2900" dirty="0"/>
              <a:t>）性动机合情、合理、合法。</a:t>
            </a:r>
            <a:endParaRPr lang="zh-CN" altLang="en-US" sz="2900" dirty="0"/>
          </a:p>
          <a:p>
            <a:endParaRPr lang="zh-CN" altLang="en-US" sz="29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二、青春期的性心理</a:t>
            </a:r>
            <a:r>
              <a:rPr lang="zh-CN" altLang="en-US" dirty="0" smtClean="0"/>
              <a:t>发展</a:t>
            </a:r>
            <a:endParaRPr lang="zh-CN" altLang="en-US" dirty="0"/>
          </a:p>
        </p:txBody>
      </p:sp>
      <p:sp>
        <p:nvSpPr>
          <p:cNvPr id="3" name="内容占位符 2"/>
          <p:cNvSpPr>
            <a:spLocks noGrp="1"/>
          </p:cNvSpPr>
          <p:nvPr>
            <p:ph idx="1"/>
          </p:nvPr>
        </p:nvSpPr>
        <p:spPr>
          <a:xfrm>
            <a:off x="565785" y="1676400"/>
            <a:ext cx="11409045" cy="4838700"/>
          </a:xfrm>
        </p:spPr>
        <p:txBody>
          <a:bodyPr>
            <a:normAutofit fontScale="70000"/>
          </a:bodyPr>
          <a:lstStyle/>
          <a:p>
            <a:pPr>
              <a:lnSpc>
                <a:spcPct val="150000"/>
              </a:lnSpc>
            </a:pPr>
            <a:r>
              <a:rPr lang="zh-CN" altLang="en-US" dirty="0" smtClean="0"/>
              <a:t>青春期</a:t>
            </a:r>
            <a:r>
              <a:rPr lang="zh-CN" altLang="en-US" dirty="0"/>
              <a:t>是性心理快速变化发展的时期，美国心理学家赫洛克</a:t>
            </a:r>
            <a:r>
              <a:rPr lang="en-US" altLang="zh-CN" dirty="0"/>
              <a:t>(</a:t>
            </a:r>
            <a:r>
              <a:rPr lang="en-US" altLang="zh-CN" dirty="0" err="1"/>
              <a:t>E•Hurlock</a:t>
            </a:r>
            <a:r>
              <a:rPr lang="zh-CN" altLang="en-US" dirty="0"/>
              <a:t>，</a:t>
            </a:r>
            <a:r>
              <a:rPr lang="en-US" altLang="zh-CN" dirty="0"/>
              <a:t>1949) </a:t>
            </a:r>
            <a:r>
              <a:rPr lang="zh-CN" altLang="en-US" dirty="0"/>
              <a:t>从发展的角度，把青少年性心理的发展分为四个循序渐进的阶段</a:t>
            </a:r>
            <a:r>
              <a:rPr lang="en-US" altLang="zh-CN" dirty="0"/>
              <a:t>:</a:t>
            </a:r>
            <a:endParaRPr lang="en-US" altLang="zh-CN" dirty="0"/>
          </a:p>
          <a:p>
            <a:pPr marL="0" indent="0">
              <a:lnSpc>
                <a:spcPct val="150000"/>
              </a:lnSpc>
              <a:buNone/>
            </a:pPr>
            <a:r>
              <a:rPr lang="en-US" altLang="zh-CN" b="1" dirty="0"/>
              <a:t> </a:t>
            </a:r>
            <a:r>
              <a:rPr lang="zh-CN" altLang="en-US" b="1" dirty="0"/>
              <a:t>（一）异性疏远期</a:t>
            </a:r>
            <a:r>
              <a:rPr lang="en-US" altLang="zh-CN" b="1" dirty="0"/>
              <a:t>(12-14</a:t>
            </a:r>
            <a:r>
              <a:rPr lang="zh-CN" altLang="en-US" b="1" dirty="0"/>
              <a:t>岁</a:t>
            </a:r>
            <a:r>
              <a:rPr lang="en-US" altLang="zh-CN" b="1" dirty="0"/>
              <a:t>) </a:t>
            </a:r>
            <a:endParaRPr lang="en-US" altLang="zh-CN" b="1" dirty="0"/>
          </a:p>
          <a:p>
            <a:pPr marL="0" indent="0">
              <a:lnSpc>
                <a:spcPct val="150000"/>
              </a:lnSpc>
              <a:buNone/>
            </a:pPr>
            <a:r>
              <a:rPr lang="zh-CN" altLang="en-US" dirty="0" smtClean="0"/>
              <a:t>       进入</a:t>
            </a:r>
            <a:r>
              <a:rPr lang="zh-CN" altLang="en-US" dirty="0"/>
              <a:t>青春期后，第二性征的出现使得青少年通过自己的生理发育变化发现人类的性生理奥秘，进而产生对性的不安、害羞和反感，认为恋爱是不纯洁的表现</a:t>
            </a:r>
            <a:r>
              <a:rPr lang="en-US" altLang="zh-CN" dirty="0"/>
              <a:t>, </a:t>
            </a:r>
            <a:r>
              <a:rPr lang="zh-CN" altLang="en-US" dirty="0"/>
              <a:t>因此对异性采取回避、冷淡、拒绝的态度</a:t>
            </a:r>
            <a:r>
              <a:rPr lang="zh-CN" altLang="en-US" dirty="0" smtClean="0"/>
              <a:t>。</a:t>
            </a:r>
            <a:endParaRPr lang="zh-CN" altLang="en-US" dirty="0"/>
          </a:p>
          <a:p>
            <a:pPr marL="0" indent="0">
              <a:lnSpc>
                <a:spcPct val="150000"/>
              </a:lnSpc>
              <a:buNone/>
            </a:pPr>
            <a:r>
              <a:rPr lang="zh-CN" altLang="en-US" b="1" dirty="0"/>
              <a:t>（二）牛犊恋期</a:t>
            </a:r>
            <a:r>
              <a:rPr lang="en-US" altLang="zh-CN" b="1" dirty="0"/>
              <a:t>(14-16</a:t>
            </a:r>
            <a:r>
              <a:rPr lang="zh-CN" altLang="en-US" b="1" dirty="0"/>
              <a:t>岁</a:t>
            </a:r>
            <a:r>
              <a:rPr lang="en-US" altLang="zh-CN" b="1" dirty="0"/>
              <a:t>)</a:t>
            </a:r>
            <a:endParaRPr lang="en-US" altLang="zh-CN" b="1" dirty="0"/>
          </a:p>
          <a:p>
            <a:pPr marL="0" indent="0">
              <a:lnSpc>
                <a:spcPct val="150000"/>
              </a:lnSpc>
              <a:buNone/>
            </a:pPr>
            <a:r>
              <a:rPr lang="zh-CN" altLang="en-US" dirty="0" smtClean="0"/>
              <a:t>       进入</a:t>
            </a:r>
            <a:r>
              <a:rPr lang="zh-CN" altLang="en-US" dirty="0"/>
              <a:t>性萌发期的</a:t>
            </a:r>
            <a:r>
              <a:rPr lang="zh-CN" altLang="en-US" dirty="0" smtClean="0"/>
              <a:t>青少年，会</a:t>
            </a:r>
            <a:r>
              <a:rPr lang="zh-CN" altLang="en-US" dirty="0"/>
              <a:t>对某一特定年长异性产生倾心和爱慕的情感体验。这个阶段的青少年就像小牛恋母牛似地倾倒于所向往的年长异性的一举一动</a:t>
            </a:r>
            <a:r>
              <a:rPr lang="en-US" altLang="zh-CN" dirty="0"/>
              <a:t>, </a:t>
            </a:r>
            <a:r>
              <a:rPr lang="zh-CN" altLang="en-US" dirty="0"/>
              <a:t>甚至对所向往的年长异性想入非非。</a:t>
            </a:r>
            <a:endParaRPr lang="zh-CN" altLang="en-US" dirty="0"/>
          </a:p>
          <a:p>
            <a:pPr>
              <a:lnSpc>
                <a:spcPct val="150000"/>
              </a:lnSpc>
            </a:pPr>
            <a:endParaRPr lang="zh-CN" alt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0000"/>
          </a:bodyPr>
          <a:lstStyle/>
          <a:p>
            <a:pPr marL="0" indent="0">
              <a:lnSpc>
                <a:spcPct val="150000"/>
              </a:lnSpc>
              <a:buNone/>
            </a:pPr>
            <a:r>
              <a:rPr lang="zh-CN" altLang="en-US" b="1" dirty="0"/>
              <a:t>（三）异性狂热期</a:t>
            </a:r>
            <a:r>
              <a:rPr lang="en-US" altLang="zh-CN" b="1" dirty="0"/>
              <a:t>(17-19</a:t>
            </a:r>
            <a:r>
              <a:rPr lang="zh-CN" altLang="en-US" b="1" dirty="0"/>
              <a:t>岁</a:t>
            </a:r>
            <a:r>
              <a:rPr lang="en-US" altLang="zh-CN" b="1" dirty="0"/>
              <a:t>)</a:t>
            </a:r>
            <a:endParaRPr lang="en-US" altLang="zh-CN" b="1" dirty="0"/>
          </a:p>
          <a:p>
            <a:pPr marL="0" indent="0">
              <a:lnSpc>
                <a:spcPct val="150000"/>
              </a:lnSpc>
              <a:buNone/>
            </a:pPr>
            <a:r>
              <a:rPr lang="zh-CN" altLang="en-US" dirty="0" smtClean="0"/>
              <a:t>       这</a:t>
            </a:r>
            <a:r>
              <a:rPr lang="zh-CN" altLang="en-US" dirty="0"/>
              <a:t>一阶段，青少年向往对象转为年龄相仿的异性，他们设法引起异性对自己的注意，但由于双方都具有理想主义倾向，自我意识太强，所以冲突会增多，经常变换对象。</a:t>
            </a:r>
            <a:endParaRPr lang="zh-CN" altLang="en-US" dirty="0"/>
          </a:p>
          <a:p>
            <a:pPr marL="0" indent="0">
              <a:lnSpc>
                <a:spcPct val="150000"/>
              </a:lnSpc>
              <a:buNone/>
            </a:pPr>
            <a:r>
              <a:rPr b="1" dirty="0"/>
              <a:t>（四）正式的浪漫恋爱期(20岁以后)</a:t>
            </a:r>
            <a:endParaRPr b="1" dirty="0"/>
          </a:p>
          <a:p>
            <a:pPr marL="0" indent="0">
              <a:lnSpc>
                <a:spcPct val="150000"/>
              </a:lnSpc>
              <a:buNone/>
            </a:pPr>
            <a:r>
              <a:rPr lang="zh-CN" altLang="en-US" dirty="0" smtClean="0"/>
              <a:t>      浪漫</a:t>
            </a:r>
            <a:r>
              <a:rPr lang="zh-CN" altLang="en-US" dirty="0"/>
              <a:t>恋爱的显著标志是爱情集中于一个异性，对其他异性的关心明显减少，不愿意参加集体性社会活动，经常陷入结婚的幻想之中。此时的多数青年已经准备好了与异性进行深入的交往，开始构建系统的道德观念和婚恋观念，有条件的男女青年已经步入了恋爱阶段。</a:t>
            </a:r>
            <a:endParaRPr lang="zh-CN" altLang="en-US" dirty="0"/>
          </a:p>
          <a:p>
            <a:endParaRPr lang="zh-CN" alt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三、大学生常见的性心理</a:t>
            </a:r>
            <a:r>
              <a:rPr lang="zh-CN" altLang="en-US" dirty="0" smtClean="0"/>
              <a:t>困扰</a:t>
            </a:r>
            <a:endParaRPr lang="zh-CN" altLang="en-US" dirty="0"/>
          </a:p>
        </p:txBody>
      </p:sp>
      <p:sp>
        <p:nvSpPr>
          <p:cNvPr id="3" name="内容占位符 2"/>
          <p:cNvSpPr>
            <a:spLocks noGrp="1"/>
          </p:cNvSpPr>
          <p:nvPr>
            <p:ph idx="1"/>
          </p:nvPr>
        </p:nvSpPr>
        <p:spPr>
          <a:xfrm>
            <a:off x="1676847" y="1925638"/>
            <a:ext cx="10297666" cy="4589462"/>
          </a:xfrm>
        </p:spPr>
        <p:txBody>
          <a:bodyPr>
            <a:normAutofit/>
          </a:bodyPr>
          <a:lstStyle/>
          <a:p>
            <a:pPr marL="0" indent="0">
              <a:lnSpc>
                <a:spcPct val="150000"/>
              </a:lnSpc>
              <a:buNone/>
            </a:pPr>
            <a:r>
              <a:rPr lang="en-US" altLang="zh-CN" dirty="0" smtClean="0"/>
              <a:t>1</a:t>
            </a:r>
            <a:r>
              <a:rPr lang="en-US" altLang="zh-CN" dirty="0"/>
              <a:t>.</a:t>
            </a:r>
            <a:r>
              <a:rPr lang="zh-CN" altLang="en-US" dirty="0"/>
              <a:t>性认知偏差带来的心理困扰。</a:t>
            </a:r>
            <a:endParaRPr lang="zh-CN" altLang="en-US" dirty="0"/>
          </a:p>
          <a:p>
            <a:pPr marL="0" indent="0">
              <a:lnSpc>
                <a:spcPct val="150000"/>
              </a:lnSpc>
              <a:buNone/>
            </a:pPr>
            <a:r>
              <a:rPr lang="en-US" altLang="zh-CN" dirty="0"/>
              <a:t>2.</a:t>
            </a:r>
            <a:r>
              <a:rPr lang="zh-CN" altLang="en-US" dirty="0"/>
              <a:t>性幻想带来的心理困扰。</a:t>
            </a:r>
            <a:endParaRPr lang="zh-CN" altLang="en-US" dirty="0"/>
          </a:p>
          <a:p>
            <a:pPr marL="0" indent="0">
              <a:lnSpc>
                <a:spcPct val="150000"/>
              </a:lnSpc>
              <a:buNone/>
            </a:pPr>
            <a:r>
              <a:rPr lang="en-US" altLang="zh-CN" dirty="0" smtClean="0"/>
              <a:t>3</a:t>
            </a:r>
            <a:r>
              <a:rPr lang="en-US" altLang="zh-CN" dirty="0"/>
              <a:t>.</a:t>
            </a:r>
            <a:r>
              <a:rPr lang="zh-CN" altLang="en-US" dirty="0"/>
              <a:t>性压抑带来的心理困扰。</a:t>
            </a:r>
            <a:endParaRPr lang="zh-CN" altLang="en-US" dirty="0"/>
          </a:p>
          <a:p>
            <a:pPr marL="0" indent="0">
              <a:lnSpc>
                <a:spcPct val="150000"/>
              </a:lnSpc>
              <a:buNone/>
            </a:pPr>
            <a:r>
              <a:rPr lang="en-US" altLang="zh-CN" dirty="0" smtClean="0"/>
              <a:t>4</a:t>
            </a:r>
            <a:r>
              <a:rPr lang="en-US" altLang="zh-CN" dirty="0"/>
              <a:t>.</a:t>
            </a:r>
            <a:r>
              <a:rPr lang="zh-CN" altLang="en-US" dirty="0"/>
              <a:t>性行为带来的心理困扰。</a:t>
            </a:r>
            <a:endParaRPr lang="zh-CN" alt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341143" y="2992447"/>
            <a:ext cx="7776864" cy="830997"/>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大学生性心理健康的维护</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167210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906" y="1703957"/>
            <a:ext cx="2251181" cy="38946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爱情概述</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391" y="2565498"/>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0906" y="2597769"/>
            <a:ext cx="334292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大学生恋爱能力的培养</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391" y="3458887"/>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0906" y="3491158"/>
            <a:ext cx="3990997"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25" dirty="0">
                <a:solidFill>
                  <a:schemeClr val="accent2"/>
                </a:solidFill>
                <a:latin typeface="Arial" panose="020B0604020202020204" pitchFamily="34" charset="0"/>
                <a:ea typeface="微软雅黑" panose="020B0503020204020204" pitchFamily="34" charset="-122"/>
                <a:sym typeface="Arial" panose="020B0604020202020204" pitchFamily="34" charset="0"/>
              </a:rPr>
              <a:t>性心理概述</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6573391" y="4352275"/>
            <a:ext cx="379667" cy="379667"/>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7190906" y="4384546"/>
            <a:ext cx="478308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 </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10"/>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Entry_4"/>
          <p:cNvSpPr/>
          <p:nvPr>
            <p:custDataLst>
              <p:tags r:id="rId11"/>
            </p:custDataLst>
          </p:nvPr>
        </p:nvSpPr>
        <p:spPr>
          <a:xfrm>
            <a:off x="7293776" y="4352451"/>
            <a:ext cx="3990997" cy="38946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大学生性心理健康的维护</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down)">
                                      <p:cBhvr>
                                        <p:cTn id="53" dur="500"/>
                                        <p:tgtEl>
                                          <p:spTgt spid="12"/>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down)">
                                      <p:cBhvr>
                                        <p:cTn id="56" dur="500"/>
                                        <p:tgtEl>
                                          <p:spTgt spid="1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down)">
                                      <p:cBhvr>
                                        <p:cTn id="59" dur="500"/>
                                        <p:tgtEl>
                                          <p:spTgt spid="16"/>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down)">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p:bldP spid="13" grpId="0" animBg="1"/>
      <p:bldP spid="14" grpId="0" bldLvl="0" animBg="1"/>
      <p:bldP spid="15" grpId="0" animBg="1"/>
      <p:bldP spid="16" grpId="0" bldLvl="0" animBg="1"/>
      <p:bldP spid="17" grpId="0" animBg="1"/>
      <p:bldP spid="18" grpId="0" bldLvl="0" animBg="1"/>
      <p:bldP spid="19" grpId="0"/>
      <p:bldP spid="20" grpId="0"/>
      <p:bldP spid="22"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385763"/>
            <a:ext cx="11737825" cy="1397000"/>
          </a:xfrm>
        </p:spPr>
        <p:txBody>
          <a:bodyPr>
            <a:normAutofit/>
          </a:bodyPr>
          <a:lstStyle/>
          <a:p>
            <a:r>
              <a:rPr lang="en-US" altLang="zh-CN" sz="4000" dirty="0"/>
              <a:t>【</a:t>
            </a:r>
            <a:r>
              <a:rPr lang="zh-CN" altLang="en-US" sz="4000" dirty="0"/>
              <a:t>案例导入</a:t>
            </a:r>
            <a:r>
              <a:rPr lang="en-US" altLang="zh-CN" sz="4000" dirty="0" smtClean="0"/>
              <a:t>】</a:t>
            </a:r>
            <a:r>
              <a:rPr lang="zh-CN" altLang="en-US" sz="4000" dirty="0"/>
              <a:t>网络与朋辈成性知识获取主要渠道 </a:t>
            </a:r>
            <a:endParaRPr lang="zh-CN" altLang="en-US" sz="4000" dirty="0"/>
          </a:p>
        </p:txBody>
      </p:sp>
      <p:sp>
        <p:nvSpPr>
          <p:cNvPr id="3" name="内容占位符 2"/>
          <p:cNvSpPr>
            <a:spLocks noGrp="1"/>
          </p:cNvSpPr>
          <p:nvPr>
            <p:ph idx="1"/>
          </p:nvPr>
        </p:nvSpPr>
        <p:spPr>
          <a:xfrm>
            <a:off x="884238" y="1925638"/>
            <a:ext cx="11090275" cy="4354984"/>
          </a:xfrm>
        </p:spPr>
        <p:txBody>
          <a:bodyPr>
            <a:normAutofit/>
          </a:bodyPr>
          <a:lstStyle/>
          <a:p>
            <a:pPr>
              <a:lnSpc>
                <a:spcPct val="150000"/>
              </a:lnSpc>
            </a:pPr>
            <a:r>
              <a:rPr lang="zh-CN" altLang="en-US" dirty="0" smtClean="0"/>
              <a:t>据</a:t>
            </a:r>
            <a:r>
              <a:rPr lang="zh-CN" altLang="en-US" dirty="0"/>
              <a:t>上海社会科学院发布的</a:t>
            </a:r>
            <a:r>
              <a:rPr lang="en-US" altLang="zh-CN" dirty="0"/>
              <a:t>《</a:t>
            </a:r>
            <a:r>
              <a:rPr lang="zh-CN" altLang="en-US" dirty="0"/>
              <a:t>北上广大城市青少年性健康调查</a:t>
            </a:r>
            <a:r>
              <a:rPr lang="en-US" altLang="zh-CN" dirty="0"/>
              <a:t>》</a:t>
            </a:r>
            <a:r>
              <a:rPr lang="zh-CN" altLang="en-US" dirty="0"/>
              <a:t>报告显示，当前，青少年获取性知识的最主要来源是朋友和同学，占总体比例的四分之一（</a:t>
            </a:r>
            <a:r>
              <a:rPr lang="en-US" altLang="zh-CN" dirty="0"/>
              <a:t>26.1%</a:t>
            </a:r>
            <a:r>
              <a:rPr lang="zh-CN" altLang="en-US" dirty="0"/>
              <a:t>）；通过学校课程获取性知识的比例为</a:t>
            </a:r>
            <a:r>
              <a:rPr lang="en-US" altLang="zh-CN" dirty="0"/>
              <a:t>9.5%</a:t>
            </a:r>
            <a:r>
              <a:rPr lang="zh-CN" altLang="en-US" dirty="0"/>
              <a:t>；从父母获取性知识的比例为</a:t>
            </a:r>
            <a:r>
              <a:rPr lang="en-US" altLang="zh-CN" dirty="0"/>
              <a:t>14.9%</a:t>
            </a:r>
            <a:r>
              <a:rPr lang="zh-CN" altLang="en-US" dirty="0"/>
              <a:t>。同时，网络正成为青少年获取性知识的重要途径，</a:t>
            </a:r>
            <a:r>
              <a:rPr lang="en-US" altLang="zh-CN" dirty="0"/>
              <a:t>12.1%</a:t>
            </a:r>
            <a:r>
              <a:rPr lang="zh-CN" altLang="en-US" dirty="0"/>
              <a:t>的受访者表示从包括社交软件在内的网站上获取性知识。</a:t>
            </a:r>
            <a:endParaRPr lang="zh-CN"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t>大学生如何正确获取性知识？大学生如何养成健康的性心理</a:t>
            </a:r>
            <a:r>
              <a:rPr lang="zh-CN" altLang="en-US" dirty="0" smtClean="0"/>
              <a:t>？</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一、树立健康的性</a:t>
            </a:r>
            <a:r>
              <a:rPr lang="zh-CN" altLang="en-US" dirty="0" smtClean="0"/>
              <a:t>态度</a:t>
            </a:r>
            <a:endParaRPr lang="zh-CN" altLang="en-US" dirty="0"/>
          </a:p>
        </p:txBody>
      </p:sp>
      <p:sp>
        <p:nvSpPr>
          <p:cNvPr id="3" name="内容占位符 2"/>
          <p:cNvSpPr>
            <a:spLocks noGrp="1"/>
          </p:cNvSpPr>
          <p:nvPr>
            <p:ph idx="1"/>
          </p:nvPr>
        </p:nvSpPr>
        <p:spPr>
          <a:xfrm>
            <a:off x="884555" y="1736725"/>
            <a:ext cx="11090275" cy="4778375"/>
          </a:xfrm>
        </p:spPr>
        <p:txBody>
          <a:bodyPr>
            <a:normAutofit/>
          </a:bodyPr>
          <a:lstStyle/>
          <a:p>
            <a:pPr marL="0" indent="0">
              <a:lnSpc>
                <a:spcPct val="150000"/>
              </a:lnSpc>
              <a:buNone/>
            </a:pPr>
            <a:r>
              <a:rPr lang="zh-CN" altLang="en-US" dirty="0" smtClean="0"/>
              <a:t>（</a:t>
            </a:r>
            <a:r>
              <a:rPr lang="zh-CN" altLang="en-US" dirty="0"/>
              <a:t>一）平和坦然的心态。</a:t>
            </a:r>
            <a:endParaRPr lang="zh-CN" altLang="en-US" dirty="0"/>
          </a:p>
          <a:p>
            <a:pPr marL="0" indent="0">
              <a:lnSpc>
                <a:spcPct val="150000"/>
              </a:lnSpc>
              <a:buNone/>
            </a:pPr>
            <a:r>
              <a:rPr lang="zh-CN" altLang="en-US" dirty="0" smtClean="0"/>
              <a:t>（</a:t>
            </a:r>
            <a:r>
              <a:rPr lang="zh-CN" altLang="en-US" dirty="0"/>
              <a:t>二）尊重的心态。</a:t>
            </a:r>
            <a:endParaRPr lang="zh-CN" altLang="en-US" dirty="0"/>
          </a:p>
          <a:p>
            <a:pPr marL="0" indent="0">
              <a:lnSpc>
                <a:spcPct val="150000"/>
              </a:lnSpc>
              <a:buNone/>
            </a:pPr>
            <a:r>
              <a:rPr lang="zh-CN" altLang="en-US" dirty="0" smtClean="0"/>
              <a:t>（</a:t>
            </a:r>
            <a:r>
              <a:rPr lang="zh-CN" altLang="en-US" dirty="0"/>
              <a:t>三）负责的</a:t>
            </a:r>
            <a:r>
              <a:rPr lang="zh-CN" altLang="en-US" dirty="0" smtClean="0"/>
              <a:t>心态</a:t>
            </a:r>
            <a:endParaRPr lang="zh-CN" altLang="en-US" dirty="0"/>
          </a:p>
          <a:p>
            <a:pPr marL="0" indent="0">
              <a:lnSpc>
                <a:spcPct val="150000"/>
              </a:lnSpc>
              <a:buNone/>
            </a:pPr>
            <a:r>
              <a:rPr lang="zh-CN" altLang="en-US" dirty="0"/>
              <a:t>（四）成长的心态</a:t>
            </a:r>
            <a:endParaRPr lang="zh-CN" altLang="en-US" dirty="0"/>
          </a:p>
          <a:p>
            <a:pPr marL="0" indent="0">
              <a:lnSpc>
                <a:spcPct val="150000"/>
              </a:lnSpc>
              <a:buNone/>
            </a:pPr>
            <a:r>
              <a:rPr lang="zh-CN" altLang="en-US" dirty="0" smtClean="0"/>
              <a:t>（</a:t>
            </a:r>
            <a:r>
              <a:rPr lang="zh-CN" altLang="en-US" dirty="0"/>
              <a:t>五）学习的心态</a:t>
            </a:r>
            <a:r>
              <a:rPr lang="zh-CN" altLang="en-US" dirty="0" smtClean="0"/>
              <a:t>。</a:t>
            </a:r>
            <a:endParaRPr lang="zh-CN" alt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二、学习科学的性</a:t>
            </a:r>
            <a:r>
              <a:rPr lang="zh-CN" altLang="en-US" dirty="0" smtClean="0"/>
              <a:t>知识</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dirty="0" smtClean="0"/>
              <a:t>性</a:t>
            </a:r>
            <a:r>
              <a:rPr lang="zh-CN" altLang="en-US" dirty="0"/>
              <a:t>知识应包括性心理、性伦理、性道德、性法律等方面的内容：</a:t>
            </a:r>
            <a:endParaRPr lang="zh-CN" altLang="en-US" dirty="0"/>
          </a:p>
          <a:p>
            <a:pPr marL="0" indent="0">
              <a:lnSpc>
                <a:spcPct val="150000"/>
              </a:lnSpc>
              <a:buNone/>
            </a:pPr>
            <a:r>
              <a:rPr lang="zh-CN" altLang="en-US" dirty="0"/>
              <a:t>（一）了解两性的生理特点，消除性的神秘感。</a:t>
            </a:r>
            <a:endParaRPr lang="zh-CN" altLang="en-US" dirty="0"/>
          </a:p>
          <a:p>
            <a:pPr marL="0" indent="0">
              <a:lnSpc>
                <a:spcPct val="150000"/>
              </a:lnSpc>
              <a:buNone/>
            </a:pPr>
            <a:r>
              <a:rPr lang="zh-CN" altLang="en-US" dirty="0" smtClean="0"/>
              <a:t>（</a:t>
            </a:r>
            <a:r>
              <a:rPr lang="zh-CN" altLang="en-US" dirty="0"/>
              <a:t>二）了解正常的性行为，学</a:t>
            </a:r>
            <a:r>
              <a:rPr lang="zh-CN" altLang="en-US" dirty="0"/>
              <a:t>会为性爱作主。</a:t>
            </a:r>
            <a:endParaRPr lang="zh-CN" altLang="en-US" dirty="0"/>
          </a:p>
          <a:p>
            <a:pPr marL="0" indent="0">
              <a:lnSpc>
                <a:spcPct val="150000"/>
              </a:lnSpc>
              <a:buNone/>
            </a:pPr>
            <a:r>
              <a:rPr lang="zh-CN" altLang="zh-CN" dirty="0" smtClean="0"/>
              <a:t>（</a:t>
            </a:r>
            <a:r>
              <a:rPr lang="zh-CN" altLang="zh-CN" dirty="0"/>
              <a:t>三）了解性别角色及特征，建立和谐的亲密关系。</a:t>
            </a:r>
            <a:endParaRPr lang="zh-CN" altLang="zh-CN" dirty="0"/>
          </a:p>
          <a:p>
            <a:pPr marL="0" indent="0">
              <a:lnSpc>
                <a:spcPct val="150000"/>
              </a:lnSpc>
              <a:buNone/>
            </a:pPr>
            <a:r>
              <a:rPr lang="zh-CN" altLang="zh-CN" dirty="0" smtClean="0"/>
              <a:t>（</a:t>
            </a:r>
            <a:r>
              <a:rPr lang="zh-CN" altLang="zh-CN" dirty="0"/>
              <a:t>四）了解性对人一生的意义，学会道德地生活。</a:t>
            </a:r>
            <a:endParaRPr lang="zh-CN" altLang="zh-CN" dirty="0"/>
          </a:p>
          <a:p>
            <a:endParaRPr lang="zh-CN" altLang="en-US" dirty="0"/>
          </a:p>
          <a:p>
            <a:endParaRPr lang="zh-CN"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759" y="447973"/>
            <a:ext cx="11090275" cy="1397000"/>
          </a:xfrm>
        </p:spPr>
        <p:txBody>
          <a:bodyPr/>
          <a:lstStyle/>
          <a:p>
            <a:r>
              <a:rPr lang="zh-CN" altLang="en-US" dirty="0"/>
              <a:t>三、维护性心理健康</a:t>
            </a:r>
            <a:endParaRPr lang="zh-CN" altLang="en-US" dirty="0"/>
          </a:p>
        </p:txBody>
      </p:sp>
      <p:sp>
        <p:nvSpPr>
          <p:cNvPr id="3" name="内容占位符 2"/>
          <p:cNvSpPr>
            <a:spLocks noGrp="1"/>
          </p:cNvSpPr>
          <p:nvPr>
            <p:ph idx="1"/>
          </p:nvPr>
        </p:nvSpPr>
        <p:spPr/>
        <p:txBody>
          <a:bodyPr>
            <a:normAutofit fontScale="90000" lnSpcReduction="10000"/>
          </a:bodyPr>
          <a:lstStyle/>
          <a:p>
            <a:pPr marL="0" indent="0">
              <a:lnSpc>
                <a:spcPct val="150000"/>
              </a:lnSpc>
              <a:buNone/>
            </a:pPr>
            <a:r>
              <a:rPr lang="zh-CN" altLang="en-US" dirty="0" smtClean="0"/>
              <a:t>（</a:t>
            </a:r>
            <a:r>
              <a:rPr lang="zh-CN" altLang="en-US" dirty="0"/>
              <a:t>一）接纳自己的性别</a:t>
            </a:r>
            <a:endParaRPr lang="zh-CN" altLang="en-US" dirty="0"/>
          </a:p>
          <a:p>
            <a:pPr marL="0" indent="0">
              <a:lnSpc>
                <a:spcPct val="150000"/>
              </a:lnSpc>
              <a:buNone/>
            </a:pPr>
            <a:r>
              <a:rPr lang="zh-CN" altLang="en-US" dirty="0" smtClean="0"/>
              <a:t>（</a:t>
            </a:r>
            <a:r>
              <a:rPr lang="zh-CN" altLang="en-US" dirty="0"/>
              <a:t>二）保持正常的性欲望</a:t>
            </a:r>
            <a:endParaRPr lang="zh-CN" altLang="en-US" dirty="0"/>
          </a:p>
          <a:p>
            <a:pPr marL="0" indent="0">
              <a:lnSpc>
                <a:spcPct val="150000"/>
              </a:lnSpc>
              <a:buNone/>
            </a:pPr>
            <a:r>
              <a:rPr lang="zh-CN" altLang="en-US" dirty="0" smtClean="0"/>
              <a:t>（</a:t>
            </a:r>
            <a:r>
              <a:rPr lang="zh-CN" altLang="en-US" dirty="0"/>
              <a:t>三）获取正确的性知识</a:t>
            </a:r>
            <a:endParaRPr lang="zh-CN" altLang="en-US" dirty="0"/>
          </a:p>
          <a:p>
            <a:pPr marL="0" indent="0">
              <a:lnSpc>
                <a:spcPct val="150000"/>
              </a:lnSpc>
              <a:buNone/>
            </a:pPr>
            <a:r>
              <a:rPr lang="zh-CN" altLang="en-US" dirty="0" smtClean="0"/>
              <a:t>（</a:t>
            </a:r>
            <a:r>
              <a:rPr lang="zh-CN" altLang="en-US" dirty="0"/>
              <a:t>四）具备较强的性适应能力</a:t>
            </a:r>
            <a:endParaRPr lang="zh-CN" altLang="en-US" dirty="0"/>
          </a:p>
          <a:p>
            <a:pPr marL="0" indent="0">
              <a:lnSpc>
                <a:spcPct val="150000"/>
              </a:lnSpc>
              <a:buNone/>
            </a:pPr>
            <a:r>
              <a:rPr lang="zh-CN" altLang="en-US" dirty="0" smtClean="0"/>
              <a:t>（</a:t>
            </a:r>
            <a:r>
              <a:rPr lang="zh-CN" altLang="en-US" dirty="0"/>
              <a:t>五）保持与异性的和谐关系</a:t>
            </a:r>
            <a:endParaRPr lang="zh-CN" altLang="en-US" dirty="0"/>
          </a:p>
          <a:p>
            <a:pPr marL="0" indent="0">
              <a:lnSpc>
                <a:spcPct val="150000"/>
              </a:lnSpc>
              <a:buNone/>
            </a:pPr>
            <a:r>
              <a:rPr lang="zh-CN" altLang="en-US" dirty="0" smtClean="0"/>
              <a:t>（</a:t>
            </a:r>
            <a:r>
              <a:rPr lang="zh-CN" altLang="en-US" dirty="0"/>
              <a:t>六）符合社会文明规范的性行为</a:t>
            </a:r>
            <a:endParaRPr lang="zh-CN" altLang="en-US" dirty="0"/>
          </a:p>
          <a:p>
            <a:pPr marL="0" indent="0">
              <a:lnSpc>
                <a:spcPct val="150000"/>
              </a:lnSpc>
              <a:buNone/>
            </a:pPr>
            <a:r>
              <a:rPr lang="zh-CN" altLang="en-US" dirty="0" smtClean="0"/>
              <a:t>（</a:t>
            </a:r>
            <a:r>
              <a:rPr lang="zh-CN" altLang="en-US" dirty="0"/>
              <a:t>七）懂得自我性保护</a:t>
            </a:r>
            <a:endParaRPr lang="zh-CN" altLang="en-US" dirty="0"/>
          </a:p>
          <a:p>
            <a:endParaRPr lang="zh-CN"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981103" y="1315489"/>
            <a:ext cx="8079780" cy="1943735"/>
          </a:xfrm>
          <a:prstGeom prst="rect">
            <a:avLst/>
          </a:prstGeom>
          <a:noFill/>
        </p:spPr>
        <p:txBody>
          <a:bodyPr wrap="square" rtlCol="0">
            <a:spAutoFit/>
          </a:bodyPr>
          <a:lstStyle/>
          <a:p>
            <a:pPr algn="just">
              <a:lnSpc>
                <a:spcPct val="150000"/>
              </a:lnSpc>
            </a:pPr>
            <a:r>
              <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应用爱情成分理论，分析你自己或周围人的爱情关系，看看属于哪一种类型，是一种完美的爱情吗？</a:t>
            </a:r>
            <a:endParaRPr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lang="en-US" altLang="zh-CN" sz="2800" dirty="0" smtClean="0">
                <a:solidFill>
                  <a:schemeClr val="bg1"/>
                </a:solidFill>
                <a:latin typeface="华文中宋" panose="02010600040101010101" pitchFamily="2" charset="-122"/>
                <a:ea typeface="华文中宋" panose="02010600040101010101" pitchFamily="2" charset="-122"/>
                <a:sym typeface="Arial" panose="020B0604020202020204" pitchFamily="34" charset="0"/>
              </a:rPr>
              <a:t> </a:t>
            </a:r>
            <a:endPar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文本框 8"/>
          <p:cNvSpPr txBox="1"/>
          <p:nvPr/>
        </p:nvSpPr>
        <p:spPr>
          <a:xfrm>
            <a:off x="4413152" y="148432"/>
            <a:ext cx="4032448" cy="589818"/>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pPr algn="r"/>
            <a:r>
              <a:rPr lang="en-US" altLang="zh-CN" dirty="0"/>
              <a:t>【</a:t>
            </a:r>
            <a:r>
              <a:rPr lang="zh-CN" altLang="en-US" dirty="0"/>
              <a:t>延伸学习</a:t>
            </a:r>
            <a:r>
              <a:rPr lang="en-US" altLang="zh-CN" dirty="0"/>
              <a:t>】</a:t>
            </a:r>
            <a:endParaRPr lang="zh-CN" altLang="en-US" dirty="0"/>
          </a:p>
        </p:txBody>
      </p:sp>
      <p:pic>
        <p:nvPicPr>
          <p:cNvPr id="6" name="内容占位符 5"/>
          <p:cNvPicPr>
            <a:picLocks noChangeAspect="1"/>
          </p:cNvPicPr>
          <p:nvPr>
            <p:ph idx="4294967295"/>
          </p:nvPr>
        </p:nvPicPr>
        <p:blipFill>
          <a:blip r:embed="rId1"/>
          <a:stretch>
            <a:fillRect/>
          </a:stretch>
        </p:blipFill>
        <p:spPr>
          <a:xfrm>
            <a:off x="596900" y="1627505"/>
            <a:ext cx="3715385" cy="4589780"/>
          </a:xfrm>
          <a:prstGeom prst="rect">
            <a:avLst/>
          </a:prstGeom>
        </p:spPr>
      </p:pic>
      <p:sp>
        <p:nvSpPr>
          <p:cNvPr id="4" name="矩形 3"/>
          <p:cNvSpPr/>
          <p:nvPr/>
        </p:nvSpPr>
        <p:spPr>
          <a:xfrm>
            <a:off x="4271645" y="1797685"/>
            <a:ext cx="8164195" cy="4419600"/>
          </a:xfrm>
          <a:prstGeom prst="rect">
            <a:avLst/>
          </a:prstGeom>
        </p:spPr>
        <p:txBody>
          <a:bodyPr wrap="square">
            <a:noAutofit/>
          </a:bodyPr>
          <a:lstStyle/>
          <a:p>
            <a:pPr>
              <a:lnSpc>
                <a:spcPct val="150000"/>
              </a:lnSpc>
            </a:pPr>
            <a:r>
              <a:rPr sz="2800" b="1" dirty="0"/>
              <a:t>《爱情心理学》，张晨光 著，中国科学技术出版社，2022。</a:t>
            </a:r>
            <a:endParaRPr sz="2800" b="1" dirty="0"/>
          </a:p>
          <a:p>
            <a:pPr>
              <a:lnSpc>
                <a:spcPct val="150000"/>
              </a:lnSpc>
            </a:pPr>
            <a:r>
              <a:rPr sz="2400" dirty="0"/>
              <a:t>【内容简介】该书呈现了心理学领域中与爱情有关的理论和研究，也结合实事呈现了生活中可见的与爱情有关的现象和事件，并将二者结合起来，从多个方面对爱情进行解读，带领读者剥去爱情风花雪月的一面，了解其可归纳、可把握的一面，抽丝剥茧地分析爱情中所反映出的人性本质。</a:t>
            </a:r>
            <a:endParaRPr sz="24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4324739" cy="830997"/>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爱情概述</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normAutofit/>
          </a:bodyPr>
          <a:lstStyle/>
          <a:p>
            <a:r>
              <a:rPr lang="en-US" altLang="zh-CN" dirty="0" smtClean="0"/>
              <a:t>【</a:t>
            </a:r>
            <a:r>
              <a:rPr lang="zh-CN" altLang="en-US" dirty="0"/>
              <a:t>案例导入</a:t>
            </a:r>
            <a:r>
              <a:rPr lang="en-US" altLang="zh-CN" dirty="0" smtClean="0"/>
              <a:t>】</a:t>
            </a:r>
            <a:r>
              <a:rPr lang="zh-CN" altLang="en-US" dirty="0">
                <a:sym typeface="+mn-ea"/>
              </a:rPr>
              <a:t>这是爱情吗？</a:t>
            </a:r>
            <a:endParaRPr lang="zh-CN" altLang="en-US" dirty="0"/>
          </a:p>
        </p:txBody>
      </p:sp>
      <p:sp>
        <p:nvSpPr>
          <p:cNvPr id="3" name="内容占位符 2"/>
          <p:cNvSpPr>
            <a:spLocks noGrp="1"/>
          </p:cNvSpPr>
          <p:nvPr>
            <p:ph idx="4294967295"/>
          </p:nvPr>
        </p:nvSpPr>
        <p:spPr>
          <a:xfrm>
            <a:off x="518160" y="1804670"/>
            <a:ext cx="11834495" cy="4862830"/>
          </a:xfrm>
        </p:spPr>
        <p:txBody>
          <a:bodyPr/>
          <a:lstStyle/>
          <a:p>
            <a:pPr>
              <a:lnSpc>
                <a:spcPct val="150000"/>
              </a:lnSpc>
            </a:pPr>
            <a:r>
              <a:rPr lang="zh-CN" altLang="en-US" sz="2400" dirty="0"/>
              <a:t>一次偶然的机会，大学生小美在某社交APP上邂逅了比她大五岁的阿明。刚开始的时候，小美只是为了打发无聊的时间，与阿明聊了差不多一个月。有一天，阿明提出在线下见一面，充满好奇心的小美欣然答应了。</a:t>
            </a:r>
            <a:endParaRPr lang="zh-CN" altLang="en-US" sz="2400" dirty="0"/>
          </a:p>
          <a:p>
            <a:pPr>
              <a:lnSpc>
                <a:spcPct val="150000"/>
              </a:lnSpc>
            </a:pPr>
            <a:r>
              <a:rPr lang="zh-CN" altLang="en-US" sz="2400" dirty="0"/>
              <a:t> 初次见面约在一个周五的晚上，阿明来学校找小美。阿明的身高长相谈吐都挺符合小美的预期，顿时好感倍加。两人一起在学校附近吃了晚饭，又去游戏厅买了100个游戏币。游戏币结束之后，约会也结束了，大家各自返回。半道上，小美突然收到阿明打来的电话说还有个礼物要送给她。之后小美在校门口收到对方送过来的礼物——一条包装精致的手链。对方的诚意和行动力顿时让小美为之动容。</a:t>
            </a:r>
            <a:endParaRPr lang="zh-CN" alt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518160" y="1313180"/>
            <a:ext cx="11997690" cy="5569585"/>
          </a:xfrm>
        </p:spPr>
        <p:txBody>
          <a:bodyPr/>
          <a:lstStyle/>
          <a:p>
            <a:pPr>
              <a:lnSpc>
                <a:spcPct val="150000"/>
              </a:lnSpc>
            </a:pPr>
            <a:r>
              <a:rPr lang="zh-CN" altLang="en-US" sz="2400" dirty="0"/>
              <a:t>第二次见面是在下一个周六的早上，阿明7点多就来到小美学校门口。那时下着很大的雨，小美原以为对方会取消约会，没想到他还是来了，并且带了早餐。一起吃完早餐之后阿明就要赶回去加班了，小美能感觉到他的不舍。离开时，阿明主动牵住小美的手，小美没有拒绝，接着有了第一次的拥抱。</a:t>
            </a:r>
            <a:endParaRPr lang="zh-CN" altLang="en-US" sz="2400" dirty="0"/>
          </a:p>
          <a:p>
            <a:pPr>
              <a:lnSpc>
                <a:spcPct val="150000"/>
              </a:lnSpc>
            </a:pPr>
            <a:r>
              <a:rPr lang="zh-CN" altLang="en-US" sz="2400" dirty="0"/>
              <a:t>虽然没谈过恋爱，但是小美觉得这一切发生的太快了。作为一个恋爱小白，她不明白他们的关系到底算什么。是恋人吗？可是阿明从来没有说过喜欢小美，也没有问小美要不要做自己的女朋友。</a:t>
            </a:r>
            <a:endParaRPr lang="zh-CN" alt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r>
              <a:rPr lang="zh-CN" altLang="en-US" dirty="0"/>
              <a:t>什么是爱情</a:t>
            </a:r>
            <a:r>
              <a:rPr lang="zh-CN" altLang="en-US" dirty="0" smtClean="0"/>
              <a:t>？</a:t>
            </a:r>
            <a:endParaRPr lang="en-US" altLang="zh-CN" dirty="0" smtClean="0"/>
          </a:p>
          <a:p>
            <a:r>
              <a:rPr lang="zh-CN" altLang="en-US" dirty="0"/>
              <a:t>阿明与小美的感情是爱情吗？</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tags/tag1.xml><?xml version="1.0" encoding="utf-8"?>
<p:tagLst xmlns:p="http://schemas.openxmlformats.org/presentationml/2006/main">
  <p:tag name="MH" val="20160830110146"/>
  <p:tag name="MH_LIBRARY" val="CONTENTS"/>
  <p:tag name="MH_TYPE" val="NUMBER"/>
  <p:tag name="ID" val="553512"/>
  <p:tag name="MH_ORDER" val="1"/>
</p:tagLst>
</file>

<file path=ppt/tags/tag10.xml><?xml version="1.0" encoding="utf-8"?>
<p:tagLst xmlns:p="http://schemas.openxmlformats.org/presentationml/2006/main">
  <p:tag name="MH" val="20160830110146"/>
  <p:tag name="MH_LIBRARY" val="CONTENTS"/>
  <p:tag name="MH_TYPE" val="OTHERS"/>
  <p:tag name="ID" val="553512"/>
</p:tagLst>
</file>

<file path=ppt/tags/tag11.xml><?xml version="1.0" encoding="utf-8"?>
<p:tagLst xmlns:p="http://schemas.openxmlformats.org/presentationml/2006/main">
  <p:tag name="MH" val="20160830110146"/>
  <p:tag name="MH_LIBRARY" val="CONTENTS"/>
  <p:tag name="MH_TYPE" val="ENTRY"/>
  <p:tag name="ID" val="553512"/>
  <p:tag name="MH_ORDER" val="4"/>
</p:tagLst>
</file>

<file path=ppt/tags/tag12.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ags/tag2.xml><?xml version="1.0" encoding="utf-8"?>
<p:tagLst xmlns:p="http://schemas.openxmlformats.org/presentationml/2006/main">
  <p:tag name="MH" val="20160830110146"/>
  <p:tag name="MH_LIBRARY" val="CONTENTS"/>
  <p:tag name="MH_TYPE" val="ENTRY"/>
  <p:tag name="ID" val="553512"/>
  <p:tag name="MH_ORDER" val="1"/>
</p:tagLst>
</file>

<file path=ppt/tags/tag3.xml><?xml version="1.0" encoding="utf-8"?>
<p:tagLst xmlns:p="http://schemas.openxmlformats.org/presentationml/2006/main">
  <p:tag name="MH" val="20160830110146"/>
  <p:tag name="MH_LIBRARY" val="CONTENTS"/>
  <p:tag name="MH_TYPE" val="NUMBER"/>
  <p:tag name="ID" val="553512"/>
  <p:tag name="MH_ORDER" val="2"/>
</p:tagLst>
</file>

<file path=ppt/tags/tag4.xml><?xml version="1.0" encoding="utf-8"?>
<p:tagLst xmlns:p="http://schemas.openxmlformats.org/presentationml/2006/main">
  <p:tag name="MH" val="20160830110146"/>
  <p:tag name="MH_LIBRARY" val="CONTENTS"/>
  <p:tag name="MH_TYPE" val="ENTRY"/>
  <p:tag name="ID" val="553512"/>
  <p:tag name="MH_ORDER" val="2"/>
</p:tagLst>
</file>

<file path=ppt/tags/tag5.xml><?xml version="1.0" encoding="utf-8"?>
<p:tagLst xmlns:p="http://schemas.openxmlformats.org/presentationml/2006/main">
  <p:tag name="MH" val="20160830110146"/>
  <p:tag name="MH_LIBRARY" val="CONTENTS"/>
  <p:tag name="MH_TYPE" val="NUMBER"/>
  <p:tag name="ID" val="553512"/>
  <p:tag name="MH_ORDER" val="3"/>
</p:tagLst>
</file>

<file path=ppt/tags/tag6.xml><?xml version="1.0" encoding="utf-8"?>
<p:tagLst xmlns:p="http://schemas.openxmlformats.org/presentationml/2006/main">
  <p:tag name="MH" val="20160830110146"/>
  <p:tag name="MH_LIBRARY" val="CONTENTS"/>
  <p:tag name="MH_TYPE" val="ENTRY"/>
  <p:tag name="ID" val="553512"/>
  <p:tag name="MH_ORDER" val="3"/>
</p:tagLst>
</file>

<file path=ppt/tags/tag7.xml><?xml version="1.0" encoding="utf-8"?>
<p:tagLst xmlns:p="http://schemas.openxmlformats.org/presentationml/2006/main">
  <p:tag name="MH" val="20160830110146"/>
  <p:tag name="MH_LIBRARY" val="CONTENTS"/>
  <p:tag name="MH_TYPE" val="NUMBER"/>
  <p:tag name="ID" val="553512"/>
  <p:tag name="MH_ORDER" val="4"/>
</p:tagLst>
</file>

<file path=ppt/tags/tag8.xml><?xml version="1.0" encoding="utf-8"?>
<p:tagLst xmlns:p="http://schemas.openxmlformats.org/presentationml/2006/main">
  <p:tag name="MH" val="20160830110146"/>
  <p:tag name="MH_LIBRARY" val="CONTENTS"/>
  <p:tag name="MH_TYPE" val="ENTRY"/>
  <p:tag name="ID" val="553512"/>
  <p:tag name="MH_ORDER" val="4"/>
</p:tagLst>
</file>

<file path=ppt/tags/tag9.xml><?xml version="1.0" encoding="utf-8"?>
<p:tagLst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7655</Words>
  <Application>WPS 演示</Application>
  <PresentationFormat>自定义</PresentationFormat>
  <Paragraphs>393</Paragraphs>
  <Slides>57</Slides>
  <Notes>10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57</vt:i4>
      </vt:variant>
    </vt:vector>
  </HeadingPairs>
  <TitlesOfParts>
    <vt:vector size="72" baseType="lpstr">
      <vt:lpstr>Arial</vt:lpstr>
      <vt:lpstr>宋体</vt:lpstr>
      <vt:lpstr>Wingdings</vt:lpstr>
      <vt:lpstr>Calibri</vt:lpstr>
      <vt:lpstr>华文中宋</vt:lpstr>
      <vt:lpstr>Calibri</vt:lpstr>
      <vt:lpstr>微软雅黑</vt:lpstr>
      <vt:lpstr>华文琥珀</vt:lpstr>
      <vt:lpstr>Times New Roman</vt:lpstr>
      <vt:lpstr>Century Gothic</vt:lpstr>
      <vt:lpstr>Arial Unicode MS</vt:lpstr>
      <vt:lpstr>Wingdings</vt:lpstr>
      <vt:lpstr>方正正中黑简体</vt:lpstr>
      <vt:lpstr>黑体</vt:lpstr>
      <vt:lpstr>第一PPT，www.1ppt.com</vt:lpstr>
      <vt:lpstr>PowerPoint 演示文稿</vt:lpstr>
      <vt:lpstr>PowerPoint 演示文稿</vt:lpstr>
      <vt:lpstr>【心语心言】</vt:lpstr>
      <vt:lpstr>PowerPoint 演示文稿</vt:lpstr>
      <vt:lpstr>PowerPoint 演示文稿</vt:lpstr>
      <vt:lpstr>PowerPoint 演示文稿</vt:lpstr>
      <vt:lpstr>【案例导入】这是爱情吗？</vt:lpstr>
      <vt:lpstr>PowerPoint 演示文稿</vt:lpstr>
      <vt:lpstr>思考</vt:lpstr>
      <vt:lpstr>一、什么是爱情</vt:lpstr>
      <vt:lpstr>爱是什么 </vt:lpstr>
      <vt:lpstr>PowerPoint 演示文稿</vt:lpstr>
      <vt:lpstr>二、爱情成分理论</vt:lpstr>
      <vt:lpstr>PowerPoint 演示文稿</vt:lpstr>
      <vt:lpstr>【心理加油站】影响爱情关系建立的三大因素</vt:lpstr>
      <vt:lpstr>三、爱情对个人成长的意义</vt:lpstr>
      <vt:lpstr>（二）更好地认识和发展自己</vt:lpstr>
      <vt:lpstr>（三）培养爱与被爱的能力</vt:lpstr>
      <vt:lpstr>PowerPoint 演示文稿</vt:lpstr>
      <vt:lpstr>【案例导入】小凡的苦恼</vt:lpstr>
      <vt:lpstr>思考</vt:lpstr>
      <vt:lpstr>一、选择合适的恋爱对象</vt:lpstr>
      <vt:lpstr>【心理加油站】选择伴侣的十个要素</vt:lpstr>
      <vt:lpstr>【测一测】恋爱态度自评量表</vt:lpstr>
      <vt:lpstr>【计分和结果解析】</vt:lpstr>
      <vt:lpstr>二、摆正爱情与学业的关系</vt:lpstr>
      <vt:lpstr>三、把握两性心理差异</vt:lpstr>
      <vt:lpstr>三、把握两性心理差异</vt:lpstr>
      <vt:lpstr>【活动课】青春漂流瓶</vt:lpstr>
      <vt:lpstr>四、培养健康的恋爱行为</vt:lpstr>
      <vt:lpstr>【心理加油站】当我真的有爱时 作者：维吉尼亚·萨提亚</vt:lpstr>
      <vt:lpstr>PowerPoint 演示文稿</vt:lpstr>
      <vt:lpstr>PowerPoint 演示文稿</vt:lpstr>
      <vt:lpstr>PowerPoint 演示文稿</vt:lpstr>
      <vt:lpstr>五、学会润色爱情</vt:lpstr>
      <vt:lpstr>PowerPoint 演示文稿</vt:lpstr>
      <vt:lpstr>PowerPoint 演示文稿</vt:lpstr>
      <vt:lpstr>PowerPoint 演示文稿</vt:lpstr>
      <vt:lpstr>PowerPoint 演示文稿</vt:lpstr>
      <vt:lpstr>六、提高恋爱挫折承受能力</vt:lpstr>
      <vt:lpstr>PowerPoint 演示文稿</vt:lpstr>
      <vt:lpstr>【案例导入】关于性的困惑</vt:lpstr>
      <vt:lpstr>思考</vt:lpstr>
      <vt:lpstr>一、性心理知识</vt:lpstr>
      <vt:lpstr>【心理加油站】健康性心理的内容</vt:lpstr>
      <vt:lpstr>二、青春期的性心理发展</vt:lpstr>
      <vt:lpstr>PowerPoint 演示文稿</vt:lpstr>
      <vt:lpstr>三、大学生常见的性心理困扰</vt:lpstr>
      <vt:lpstr>PowerPoint 演示文稿</vt:lpstr>
      <vt:lpstr>【案例导入】网络与朋辈成性知识获取主要渠道 </vt:lpstr>
      <vt:lpstr>思考</vt:lpstr>
      <vt:lpstr>一、树立健康的性态度</vt:lpstr>
      <vt:lpstr>二、学习科学的性知识</vt:lpstr>
      <vt:lpstr>三、维护性心理健康</vt:lpstr>
      <vt:lpstr>PowerPoint 演示文稿</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21</cp:revision>
  <dcterms:created xsi:type="dcterms:W3CDTF">2016-10-17T14:00:00Z</dcterms:created>
  <dcterms:modified xsi:type="dcterms:W3CDTF">2025-07-11T07:27:45Z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A079B864375C4F76B845DD0CC4D05206_12</vt:lpwstr>
  </property>
</Properties>
</file>